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58" r:id="rId2"/>
    <p:sldId id="368" r:id="rId3"/>
    <p:sldId id="264" r:id="rId4"/>
    <p:sldId id="265" r:id="rId5"/>
    <p:sldId id="369" r:id="rId6"/>
    <p:sldId id="366" r:id="rId7"/>
    <p:sldId id="373" r:id="rId8"/>
    <p:sldId id="374" r:id="rId9"/>
    <p:sldId id="275" r:id="rId10"/>
    <p:sldId id="375" r:id="rId11"/>
    <p:sldId id="376" r:id="rId12"/>
    <p:sldId id="390" r:id="rId13"/>
    <p:sldId id="391" r:id="rId14"/>
    <p:sldId id="392" r:id="rId15"/>
    <p:sldId id="393" r:id="rId16"/>
    <p:sldId id="361" r:id="rId17"/>
    <p:sldId id="394" r:id="rId18"/>
    <p:sldId id="395" r:id="rId19"/>
    <p:sldId id="396" r:id="rId20"/>
    <p:sldId id="397" r:id="rId21"/>
    <p:sldId id="403" r:id="rId22"/>
    <p:sldId id="404" r:id="rId23"/>
    <p:sldId id="406" r:id="rId24"/>
    <p:sldId id="270" r:id="rId25"/>
    <p:sldId id="408" r:id="rId26"/>
    <p:sldId id="277" r:id="rId27"/>
    <p:sldId id="410" r:id="rId28"/>
    <p:sldId id="310" r:id="rId29"/>
    <p:sldId id="415" r:id="rId30"/>
    <p:sldId id="311" r:id="rId31"/>
    <p:sldId id="417" r:id="rId32"/>
    <p:sldId id="418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63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324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31327" y="169738"/>
            <a:ext cx="365264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第一节　地形对聚落及交通线路分布的影响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23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24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25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第四章　自然环境对人类活动的影响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39885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北方地区平原聚落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04.eps" descr="id:214749287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2564904"/>
            <a:ext cx="4255788" cy="319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3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9223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为何青藏高原的聚落多分布在河谷地带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青藏高原因平均海拔高而气候寒冷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河谷地带不仅土壤肥沃、水资源丰富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而且因地势相对较低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气候温暖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适宜于农作物的生长和人类的生存。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平原地区乡村聚落与山地、高原地区的乡村聚落相比有哪些差异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平原地区乡村聚落规模大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多呈团聚状、棋盘式的格局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人口也比较多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而山区的聚落一般规模较小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空间分布相对分散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人口也比较少。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2816496"/>
            <a:ext cx="8394730" cy="1253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758" y="4807581"/>
            <a:ext cx="7746658" cy="1213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65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148618"/>
              </p:ext>
            </p:extLst>
          </p:nvPr>
        </p:nvGraphicFramePr>
        <p:xfrm>
          <a:off x="508000" y="1895300"/>
          <a:ext cx="8128000" cy="4996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文档" r:id="rId5" imgW="3909330" imgH="2402996" progId="Word.Document.12">
                  <p:embed/>
                </p:oleObj>
              </mc:Choice>
              <mc:Fallback>
                <p:oleObj name="文档" r:id="rId5" imgW="3909330" imgH="24029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895300"/>
                        <a:ext cx="8128000" cy="4996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182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28960"/>
              </p:ext>
            </p:extLst>
          </p:nvPr>
        </p:nvGraphicFramePr>
        <p:xfrm>
          <a:off x="508000" y="1628800"/>
          <a:ext cx="8128000" cy="4969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文档" r:id="rId5" imgW="3909330" imgH="2390056" progId="Word.Document.12">
                  <p:embed/>
                </p:oleObj>
              </mc:Choice>
              <mc:Fallback>
                <p:oleObj name="文档" r:id="rId5" imgW="3909330" imgH="2390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969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985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4888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读某村落分布示意图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05.eps" descr="id:214749290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09979" y="3174119"/>
            <a:ext cx="3924041" cy="296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66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图示村落的形态特点是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呈多边形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呈带状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呈环形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呈团状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该村落按图示分布的原因是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在山区由于地形的影响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村落顺河谷而建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平原地势开阔平坦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便于农耕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为防止野兽袭击而建在山口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为防洪水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村落建在山脊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486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由等高线可知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该地为丘陵地区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地势起伏大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河谷地带地势平坦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基础设施建设成本低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利于聚落布局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故聚落呈条带状沿河谷分布。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386" y="4486768"/>
            <a:ext cx="8352614" cy="1288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775100"/>
            <a:ext cx="2623840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50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7239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地形对交通线路分布的影响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100659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636912"/>
            <a:ext cx="34243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山区的公路运输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06.eps" descr="id:214749292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3071116"/>
            <a:ext cx="2952328" cy="301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在山区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公路线是如何伸展的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公路在山谷中穿行时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字形弯曲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这样可以减小陡坡的影响。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人口、聚落的分布对山区公路线的分布有着怎样的影响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山区人口、聚落主要集中在河谷地带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所以山区公路多分布在河谷地带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这样可以更多的联系居民点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方便人们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2636912"/>
            <a:ext cx="80648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3812466"/>
            <a:ext cx="7848872" cy="696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2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Z07.eps" descr="id:214749293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2186064"/>
            <a:ext cx="2905031" cy="169860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249075"/>
            <a:ext cx="8128000" cy="692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沿等高线选线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少穿等高线。图略。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990" y="4222134"/>
            <a:ext cx="7308377" cy="444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37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在下面等高线地形图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之间设计一条公路线路。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32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77796" y="149024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573145"/>
              </p:ext>
            </p:extLst>
          </p:nvPr>
        </p:nvGraphicFramePr>
        <p:xfrm>
          <a:off x="508000" y="2089133"/>
          <a:ext cx="8128000" cy="293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文档" r:id="rId5" imgW="3909330" imgH="1412036" progId="Word.Document.12">
                  <p:embed/>
                </p:oleObj>
              </mc:Choice>
              <mc:Fallback>
                <p:oleObj name="文档" r:id="rId5" imgW="3909330" imgH="1412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89133"/>
                        <a:ext cx="8128000" cy="293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054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第一节　地形对聚落及交通线路分布的影响</a:t>
            </a:r>
          </a:p>
        </p:txBody>
      </p:sp>
    </p:spTree>
    <p:extLst>
      <p:ext uri="{BB962C8B-B14F-4D97-AF65-F5344CB8AC3E}">
        <p14:creationId xmlns:p14="http://schemas.microsoft.com/office/powerpoint/2010/main" val="19499626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24494"/>
              </p:ext>
            </p:extLst>
          </p:nvPr>
        </p:nvGraphicFramePr>
        <p:xfrm>
          <a:off x="508000" y="1628800"/>
          <a:ext cx="8128000" cy="4758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文档" r:id="rId5" imgW="3909330" imgH="2289235" progId="Word.Document.12">
                  <p:embed/>
                </p:oleObj>
              </mc:Choice>
              <mc:Fallback>
                <p:oleObj name="文档" r:id="rId5" imgW="3909330" imgH="22892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758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664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73705"/>
              </p:ext>
            </p:extLst>
          </p:nvPr>
        </p:nvGraphicFramePr>
        <p:xfrm>
          <a:off x="508000" y="2089133"/>
          <a:ext cx="8128000" cy="293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文档" r:id="rId5" imgW="3909330" imgH="1412036" progId="Word.Document.12">
                  <p:embed/>
                </p:oleObj>
              </mc:Choice>
              <mc:Fallback>
                <p:oleObj name="文档" r:id="rId5" imgW="3909330" imgH="1412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89133"/>
                        <a:ext cx="8128000" cy="293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904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7856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Z08.eps" descr="id:214749296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299122" y="1904256"/>
            <a:ext cx="2792447" cy="3447123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2310467"/>
            <a:ext cx="500010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高原和山地中的公路线、铁路线大多穿越在山间盆地和河谷地带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客、货运量大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地势相对和缓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工程造价低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难度小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水源充足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热量条件好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7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台湾岛修建的铁路是环状的环岛铁路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没有直接联系东西部的横向铁路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据图思考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这样选择线路主要是考虑了哪种因素对铁路建设的影响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矿产因素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高原、山区地势崎岖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交通线的建设难度大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造价高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故大多沿较低平的山间盆地及河谷地带修建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以减少投资。第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台湾中部分布着山地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东西走向的交通线建设难度大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平原大多分布在沿海地区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故铁路线多分布在平原地区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且呈环状。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786550"/>
            <a:ext cx="8496944" cy="158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598" y="5430141"/>
            <a:ext cx="2982313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63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508000" y="2074615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图中的聚落分布反映的地理环境最有可能位于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滨海地区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丘陵地区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盆地地区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河谷地区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下列关于图中聚落的叙述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各聚落都是从集市发展起来的城市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都属于热带地区的聚落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多分布在河谷地带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聚落的区位类型是河流发源地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聚落里的人多从事第一产业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聚落作为人类适应、利用自然的产物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其外部形态和组合类型无不深深打上了地理环境的烙印。据此完成第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Z09.eps" descr="id:214749297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815875" y="2564904"/>
            <a:ext cx="2860581" cy="210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不同的地形条件对聚落的类型、分布、规模和发展有不同的影响。在河谷地区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聚落往往沿着河谷内的狭窄平原分布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在空间形态上常呈条带状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且离河谷越近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聚落规模越大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聚落分布也越密集。第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由比例尺可知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图中的聚落规模比较小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属于乡村聚落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而乡村聚落的人多从事第一产业。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560" y="4411330"/>
            <a:ext cx="1872208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1973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53168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阅读下面的诗句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雨过山林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雨里鸡鸣一两家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竹溪村路板桥斜。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妇姑相唤浴蚕去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闲看中庭栀子花。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诗句描述聚落具有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规模较小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空间分布相对分散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聚居的人口较少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呈团聚型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产生诗句中聚落形态特点的最主要因素是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53168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从诗句中看出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山村聚落聚居的人口较少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受山地地形影响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规模一般较小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且相对分散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多呈带状。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8000" y="3775968"/>
            <a:ext cx="2119784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5970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556792"/>
            <a:ext cx="8128000" cy="1402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Z10.eps" descr="id:214749298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333735" y="2258004"/>
            <a:ext cx="2739931" cy="3185448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08000" y="2069619"/>
            <a:ext cx="46400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该岛铁路形状为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说明其最主要的地形是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甲和乙之间的铁路没按图中的虚线修建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最可能的原因是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虚线处是鞍部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虚线处是河谷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虚线处等高线稀疏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虚线处等高线密集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从经纬度位置和海陆轮廓分析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题图为日本本州岛的一部分。该岛地形以山地、丘陵为主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平原分布在沿海地区。铁路围绕该岛呈环形分布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主要是受地形的影响。第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虚线处虽然直线距离近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但没按此线修建最可能的原因是其地势高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坡陡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等高线密集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不适宜铁路建设。如果是鞍部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则该处地势相对较低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可修建铁路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如果是河谷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其海拔较低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工程量比较小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适合修建铁路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如果是等高线稀疏地段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则坡度小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也可以修建铁路。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710" y="4817594"/>
            <a:ext cx="2035065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9107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677511"/>
              </p:ext>
            </p:extLst>
          </p:nvPr>
        </p:nvGraphicFramePr>
        <p:xfrm>
          <a:off x="539552" y="1575619"/>
          <a:ext cx="8128000" cy="5264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4" imgW="3998108" imgH="2589447" progId="Word.Document.12">
                  <p:embed/>
                </p:oleObj>
              </mc:Choice>
              <mc:Fallback>
                <p:oleObj name="文档" r:id="rId4" imgW="3998108" imgH="25894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1575619"/>
                        <a:ext cx="8128000" cy="52648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34076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城之间的高速公路建设规划示意图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Z11.eps" descr="id:214749299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736226" y="1988840"/>
            <a:ext cx="532709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建设规划设计走向有甲、乙两个方案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分析两个方案的不足之处。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据图从自然条件方面分析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聚落规模大的原因。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交通线路选线时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要尽可能降低工程造价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设法减少对生态环境的破坏。甲方案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破坏和污染国家重点风景名胜区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修建桥梁多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三次跨越河流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费用高。第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处地形平坦开阔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有利于城市建设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交通运输便利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有利于社会经济发展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因此聚落规模大。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8000" y="2996952"/>
            <a:ext cx="8240464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3082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破坏和污染国家重点风景名胜区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修建桥梁多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三次跨越河流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费用高。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处地形平坦开阔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有利于城市建设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处有铁路通过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处有河流流经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供水和运输便利。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272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一、地形对聚落分布的影响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聚落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指人类从事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生产和生活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活动而聚居的场所。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房屋建筑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的集合体。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生产生活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相关的各种设施。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按性质和规模分为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乡村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两大类型。</a:t>
            </a:r>
            <a:endParaRPr lang="zh-CN" altLang="en-US" sz="2200" dirty="0"/>
          </a:p>
        </p:txBody>
      </p:sp>
      <p:sp>
        <p:nvSpPr>
          <p:cNvPr id="6" name="矩形 5"/>
          <p:cNvSpPr/>
          <p:nvPr/>
        </p:nvSpPr>
        <p:spPr>
          <a:xfrm>
            <a:off x="2972407" y="3001243"/>
            <a:ext cx="1386471" cy="26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0747" y="3715363"/>
            <a:ext cx="1079438" cy="354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1338" y="4153370"/>
            <a:ext cx="1079438" cy="322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15938" y="4582851"/>
            <a:ext cx="534546" cy="293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38741" y="4610836"/>
            <a:ext cx="534546" cy="26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610162"/>
              </p:ext>
            </p:extLst>
          </p:nvPr>
        </p:nvGraphicFramePr>
        <p:xfrm>
          <a:off x="508000" y="2341866"/>
          <a:ext cx="8128000" cy="2428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文档" r:id="rId3" imgW="3947400" imgH="1179662" progId="Word.Document.12">
                  <p:embed/>
                </p:oleObj>
              </mc:Choice>
              <mc:Fallback>
                <p:oleObj name="文档" r:id="rId3" imgW="3947400" imgH="1179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341866"/>
                        <a:ext cx="8128000" cy="2428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北方平原和南方丘陵山区的聚落差异。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3874" y="2873264"/>
            <a:ext cx="557846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5386" y="2904665"/>
            <a:ext cx="433068" cy="354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05259" y="2805055"/>
            <a:ext cx="576064" cy="267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7333" y="2805055"/>
            <a:ext cx="385811" cy="2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58914" y="2869116"/>
            <a:ext cx="296041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40963" y="3599764"/>
            <a:ext cx="658830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45999" y="3599764"/>
            <a:ext cx="357907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87875" y="5432797"/>
            <a:ext cx="576413" cy="354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53345" y="3160848"/>
            <a:ext cx="285397" cy="2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95984" y="3535883"/>
            <a:ext cx="313057" cy="2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174861" y="3891676"/>
            <a:ext cx="285397" cy="2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44745" y="3583774"/>
            <a:ext cx="296041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08000" y="421931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考古发现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我国古代的村落多分布在河谷阶地上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河谷阶地既靠近水源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又可避免洪水淹没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河流还具有军事防御的作用。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8000" y="5061933"/>
            <a:ext cx="8127999" cy="726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二、地形对交通线路分布的影响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影响交通线路分布的因素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02.eps" descr="id:214749283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19572" y="2278782"/>
            <a:ext cx="7377081" cy="25183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9191" y="2636912"/>
            <a:ext cx="676466" cy="3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433" y="3396726"/>
            <a:ext cx="676466" cy="3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7426" y="2888770"/>
            <a:ext cx="676466" cy="3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9951" y="3396726"/>
            <a:ext cx="676466" cy="3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89950" y="4401369"/>
            <a:ext cx="1274337" cy="3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9264"/>
            <a:ext cx="8128000" cy="71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地形对交通线路布局和形态特征的影响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828954"/>
              </p:ext>
            </p:extLst>
          </p:nvPr>
        </p:nvGraphicFramePr>
        <p:xfrm>
          <a:off x="508000" y="2444322"/>
          <a:ext cx="8128000" cy="222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文档" r:id="rId6" imgW="3893397" imgH="1064762" progId="Word.Document.12">
                  <p:embed/>
                </p:oleObj>
              </mc:Choice>
              <mc:Fallback>
                <p:oleObj name="文档" r:id="rId6" imgW="3893397" imgH="1064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44322"/>
                        <a:ext cx="8128000" cy="2223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874018" y="3173242"/>
            <a:ext cx="676466" cy="3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1190" y="3031188"/>
            <a:ext cx="289852" cy="287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59622" y="3204092"/>
            <a:ext cx="289852" cy="287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15816" y="3767524"/>
            <a:ext cx="289852" cy="287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24242" y="3778037"/>
            <a:ext cx="676466" cy="275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6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交通线路选线原则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充分考虑沿线的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、经济、社会、交通、技术、生态等因素的综合影响。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选择有利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避开不利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尽可能降低工程造价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设法减少对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生态环境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的破坏。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山区公路的修建必须沿等高线修建吗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不一定。山区地形崎岖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地势起伏较大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在多数情况下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为减小难度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公路是沿等高线修建的。但公路的修建受多种因素如长度、地质状况等的制约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不一定是必须沿等高线修建。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3497" y="2137146"/>
            <a:ext cx="476375" cy="322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1720" y="3017257"/>
            <a:ext cx="576414" cy="242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9689" y="2869339"/>
            <a:ext cx="524013" cy="3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2040" y="3313479"/>
            <a:ext cx="1073241" cy="354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9636" y="4221087"/>
            <a:ext cx="8086363" cy="118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02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900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地形对聚落分布的影响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100659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636912"/>
            <a:ext cx="8128000" cy="740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青藏高原聚落的分布景观图。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03.eps" descr="id:214749287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3412742"/>
            <a:ext cx="3184258" cy="196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312</TotalTime>
  <Words>1370</Words>
  <Application>Microsoft Office PowerPoint</Application>
  <PresentationFormat>全屏显示(4:3)</PresentationFormat>
  <Paragraphs>159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第四章　自然环境对人类活动的影响</vt:lpstr>
      <vt:lpstr>第一节　地形对聚落及交通线路分布的影响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2016-04-26T07:44:02Z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