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Default Extension="rels" ContentType="application/vnd.openxmlformats-package.relationship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Default Extension="docx" ContentType="application/vnd.openxmlformats-officedocument.wordprocessingml.document"/>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Default Extension="jpg" ContentType="image/jpe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Default Extension="png" ContentType="image/png"/>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Default Extension="emf" ContentType="image/x-emf"/>
  <Default Extension="jpeg" ContentType="image/jpeg"/>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3"/>
  </p:notesMasterIdLst>
  <p:sldIdLst>
    <p:sldId id="358" r:id="rId2"/>
    <p:sldId id="264" r:id="rId3"/>
    <p:sldId id="265" r:id="rId4"/>
    <p:sldId id="368" r:id="rId5"/>
    <p:sldId id="369" r:id="rId6"/>
    <p:sldId id="366" r:id="rId7"/>
    <p:sldId id="370" r:id="rId8"/>
    <p:sldId id="367" r:id="rId9"/>
    <p:sldId id="372" r:id="rId10"/>
    <p:sldId id="373" r:id="rId11"/>
    <p:sldId id="275" r:id="rId12"/>
    <p:sldId id="375" r:id="rId13"/>
    <p:sldId id="376" r:id="rId14"/>
    <p:sldId id="377" r:id="rId15"/>
    <p:sldId id="379" r:id="rId16"/>
    <p:sldId id="380" r:id="rId17"/>
    <p:sldId id="381" r:id="rId18"/>
    <p:sldId id="399" r:id="rId19"/>
    <p:sldId id="361" r:id="rId20"/>
    <p:sldId id="400" r:id="rId21"/>
    <p:sldId id="401" r:id="rId22"/>
    <p:sldId id="384" r:id="rId23"/>
    <p:sldId id="385" r:id="rId24"/>
    <p:sldId id="386" r:id="rId25"/>
    <p:sldId id="388" r:id="rId26"/>
    <p:sldId id="389" r:id="rId27"/>
    <p:sldId id="390" r:id="rId28"/>
    <p:sldId id="403" r:id="rId29"/>
    <p:sldId id="404" r:id="rId30"/>
    <p:sldId id="406" r:id="rId31"/>
    <p:sldId id="270" r:id="rId32"/>
    <p:sldId id="277" r:id="rId33"/>
    <p:sldId id="420" r:id="rId34"/>
    <p:sldId id="413" r:id="rId35"/>
    <p:sldId id="310" r:id="rId36"/>
    <p:sldId id="415" r:id="rId37"/>
    <p:sldId id="416" r:id="rId38"/>
    <p:sldId id="311" r:id="rId39"/>
    <p:sldId id="417" r:id="rId40"/>
    <p:sldId id="418" r:id="rId41"/>
    <p:sldId id="419" r:id="rId4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54" userDrawn="1">
          <p15:clr>
            <a:srgbClr val="A4A3A4"/>
          </p15:clr>
        </p15:guide>
        <p15:guide id="2" pos="23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876" autoAdjust="0"/>
    <p:restoredTop sz="95488" autoAdjust="0"/>
  </p:normalViewPr>
  <p:slideViewPr>
    <p:cSldViewPr showGuides="1">
      <p:cViewPr varScale="1">
        <p:scale>
          <a:sx n="89" d="100"/>
          <a:sy n="89" d="100"/>
        </p:scale>
        <p:origin x="444" y="102"/>
      </p:cViewPr>
      <p:guideLst>
        <p:guide orient="horz" pos="754"/>
        <p:guide pos="238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2016-04-26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FC5C579-5EAB-4D4D-A688-CF27E536ED03}" type="slidenum">
              <a:rPr lang="zh-CN" altLang="en-US" smtClean="0"/>
              <a:t>4</a:t>
            </a:fld>
            <a:endParaRPr lang="zh-CN" altLang="en-US"/>
          </a:p>
        </p:txBody>
      </p:sp>
    </p:spTree>
    <p:extLst>
      <p:ext uri="{BB962C8B-B14F-4D97-AF65-F5344CB8AC3E}">
        <p14:creationId xmlns:p14="http://schemas.microsoft.com/office/powerpoint/2010/main" val="30899942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FC5C579-5EAB-4D4D-A688-CF27E536ED03}" type="slidenum">
              <a:rPr lang="zh-CN" altLang="en-US" smtClean="0"/>
              <a:t>10</a:t>
            </a:fld>
            <a:endParaRPr lang="zh-CN" altLang="en-US"/>
          </a:p>
        </p:txBody>
      </p:sp>
    </p:spTree>
    <p:extLst>
      <p:ext uri="{BB962C8B-B14F-4D97-AF65-F5344CB8AC3E}">
        <p14:creationId xmlns:p14="http://schemas.microsoft.com/office/powerpoint/2010/main" val="222184506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31.xml"/><Relationship Id="rId7" Type="http://schemas.openxmlformats.org/officeDocument/2006/relationships/image" Target="../media/image6.png"/><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2.xml"/><Relationship Id="rId5" Type="http://schemas.openxmlformats.org/officeDocument/2006/relationships/image" Target="../media/image5.png"/><Relationship Id="rId4" Type="http://schemas.openxmlformats.org/officeDocument/2006/relationships/slide" Target="../slides/slide11.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11.xml"/><Relationship Id="rId4" Type="http://schemas.openxmlformats.org/officeDocument/2006/relationships/slide" Target="../slides/slide31.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31.xml"/><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11.xml"/><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11.xml"/><Relationship Id="rId4" Type="http://schemas.openxmlformats.org/officeDocument/2006/relationships/slide" Target="../slides/slide3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214198"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X</a:t>
              </a:r>
              <a:r>
                <a:rPr lang="en-US" altLang="zh-CN" sz="900" smtClean="0">
                  <a:solidFill>
                    <a:srgbClr val="333333"/>
                  </a:solidFill>
                  <a:latin typeface="+mn-lt"/>
                  <a:ea typeface="+mn-ea"/>
                </a:rPr>
                <a:t>INZHI DAOXUE</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317990" cy="584775"/>
            <a:chOff x="29482" y="2927145"/>
            <a:chExt cx="1624284" cy="487312"/>
          </a:xfrm>
        </p:grpSpPr>
        <p:sp>
          <p:nvSpPr>
            <p:cNvPr id="38" name="TextBox 37"/>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36094" y="39693"/>
            <a:ext cx="1102368" cy="584775"/>
            <a:chOff x="29482" y="2927145"/>
            <a:chExt cx="1358552" cy="487312"/>
          </a:xfrm>
        </p:grpSpPr>
        <p:sp>
          <p:nvSpPr>
            <p:cNvPr id="41" name="TextBox 40"/>
            <p:cNvSpPr txBox="1"/>
            <p:nvPr userDrawn="1"/>
          </p:nvSpPr>
          <p:spPr>
            <a:xfrm>
              <a:off x="29482" y="2927145"/>
              <a:ext cx="1195591" cy="487312"/>
            </a:xfrm>
            <a:prstGeom prst="rect">
              <a:avLst/>
            </a:prstGeom>
            <a:noFill/>
          </p:spPr>
          <p:txBody>
            <a:bodyPr wrap="none" rtlCol="0">
              <a:spAutoFit/>
            </a:bodyPr>
            <a:lstStyle/>
            <a:p>
              <a:r>
                <a:rPr lang="en-US" altLang="zh-CN" sz="3200" baseline="0" smtClean="0">
                  <a:solidFill>
                    <a:srgbClr val="333333"/>
                  </a:solidFill>
                  <a:latin typeface="黑体" panose="02010600030101010101" pitchFamily="2" charset="-122"/>
                  <a:ea typeface="黑体" panose="02010600030101010101" pitchFamily="2" charset="-122"/>
                </a:rPr>
                <a:t>D</a:t>
              </a:r>
              <a:r>
                <a:rPr lang="en-US" altLang="zh-CN" sz="1000" baseline="0" smtClean="0">
                  <a:solidFill>
                    <a:srgbClr val="333333"/>
                  </a:solidFill>
                  <a:latin typeface="+mn-lt"/>
                  <a:ea typeface="+mn-ea"/>
                </a:rPr>
                <a:t>AYIJIEHUO</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191706" y="-1"/>
            <a:ext cx="1319428" cy="841477"/>
            <a:chOff x="4191706" y="-1"/>
            <a:chExt cx="1319428" cy="841477"/>
          </a:xfrm>
        </p:grpSpPr>
        <p:pic>
          <p:nvPicPr>
            <p:cNvPr id="53" name="图片 5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191706" y="-1"/>
              <a:ext cx="1319428" cy="841477"/>
            </a:xfrm>
            <a:prstGeom prst="rect">
              <a:avLst/>
            </a:prstGeom>
          </p:spPr>
        </p:pic>
        <p:sp>
          <p:nvSpPr>
            <p:cNvPr id="18" name="TextBox 17">
              <a:hlinkClick r:id="rId6" action="ppaction://hlinksldjump"/>
            </p:cNvPr>
            <p:cNvSpPr txBox="1"/>
            <p:nvPr userDrawn="1"/>
          </p:nvSpPr>
          <p:spPr>
            <a:xfrm>
              <a:off x="4532317"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5378897" y="1"/>
            <a:ext cx="1220385" cy="836712"/>
            <a:chOff x="5378897" y="1"/>
            <a:chExt cx="1220385" cy="836712"/>
          </a:xfrm>
        </p:grpSpPr>
        <p:pic>
          <p:nvPicPr>
            <p:cNvPr id="45" name="图片 4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28356" y="1"/>
              <a:ext cx="1170926" cy="836712"/>
            </a:xfrm>
            <a:prstGeom prst="rect">
              <a:avLst/>
            </a:prstGeom>
          </p:spPr>
        </p:pic>
        <p:grpSp>
          <p:nvGrpSpPr>
            <p:cNvPr id="36" name="组合 35"/>
            <p:cNvGrpSpPr/>
            <p:nvPr userDrawn="1"/>
          </p:nvGrpSpPr>
          <p:grpSpPr>
            <a:xfrm>
              <a:off x="5378897" y="29755"/>
              <a:ext cx="1137319" cy="584775"/>
              <a:chOff x="29482" y="2276803"/>
              <a:chExt cx="1281560" cy="487312"/>
            </a:xfrm>
          </p:grpSpPr>
          <p:sp>
            <p:nvSpPr>
              <p:cNvPr id="37" name="TextBox 36"/>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X</a:t>
                </a:r>
                <a:r>
                  <a:rPr lang="en-US" altLang="zh-CN" sz="900" dirty="0" smtClean="0">
                    <a:solidFill>
                      <a:schemeClr val="bg1"/>
                    </a:solidFill>
                    <a:latin typeface="+mn-lt"/>
                    <a:ea typeface="+mn-ea"/>
                  </a:rPr>
                  <a:t>INZHIDAOXUE</a:t>
                </a:r>
                <a:endParaRPr lang="zh-CN" altLang="en-US" sz="900" dirty="0">
                  <a:solidFill>
                    <a:schemeClr val="bg1"/>
                  </a:solidFill>
                </a:endParaRPr>
              </a:p>
            </p:txBody>
          </p:sp>
          <p:sp>
            <p:nvSpPr>
              <p:cNvPr id="38" name="TextBox 37">
                <a:hlinkClick r:id="rId3"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新知导学</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7860679" y="39693"/>
            <a:ext cx="1317990" cy="584775"/>
            <a:chOff x="29482" y="2927145"/>
            <a:chExt cx="1624284" cy="487312"/>
          </a:xfrm>
        </p:grpSpPr>
        <p:sp>
          <p:nvSpPr>
            <p:cNvPr id="40" name="TextBox 39"/>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536094" y="39693"/>
            <a:ext cx="1102368" cy="584775"/>
            <a:chOff x="29482" y="2927145"/>
            <a:chExt cx="1358552" cy="487312"/>
          </a:xfrm>
        </p:grpSpPr>
        <p:sp>
          <p:nvSpPr>
            <p:cNvPr id="43" name="TextBox 42"/>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AYIJIEHUO</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down)">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p:cTn id="18" dur="500" fill="hold"/>
                                        <p:tgtEl>
                                          <p:spTgt spid="42"/>
                                        </p:tgtEl>
                                        <p:attrNameLst>
                                          <p:attrName>ppt_w</p:attrName>
                                        </p:attrNameLst>
                                      </p:cBhvr>
                                      <p:tavLst>
                                        <p:tav tm="0">
                                          <p:val>
                                            <p:fltVal val="0"/>
                                          </p:val>
                                        </p:tav>
                                        <p:tav tm="100000">
                                          <p:val>
                                            <p:strVal val="#ppt_w"/>
                                          </p:val>
                                        </p:tav>
                                      </p:tavLst>
                                    </p:anim>
                                    <p:anim calcmode="lin" valueType="num">
                                      <p:cBhvr>
                                        <p:cTn id="19" dur="500" fill="hold"/>
                                        <p:tgtEl>
                                          <p:spTgt spid="42"/>
                                        </p:tgtEl>
                                        <p:attrNameLst>
                                          <p:attrName>ppt_h</p:attrName>
                                        </p:attrNameLst>
                                      </p:cBhvr>
                                      <p:tavLst>
                                        <p:tav tm="0">
                                          <p:val>
                                            <p:fltVal val="0"/>
                                          </p:val>
                                        </p:tav>
                                        <p:tav tm="100000">
                                          <p:val>
                                            <p:strVal val="#ppt_h"/>
                                          </p:val>
                                        </p:tav>
                                      </p:tavLst>
                                    </p:anim>
                                    <p:animEffect transition="in" filter="fade">
                                      <p:cBhvr>
                                        <p:cTn id="20" dur="500"/>
                                        <p:tgtEl>
                                          <p:spTgt spid="4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X</a:t>
              </a:r>
              <a:r>
                <a:rPr lang="en-US" altLang="zh-CN" sz="900" dirty="0" smtClean="0">
                  <a:solidFill>
                    <a:schemeClr val="tx1"/>
                  </a:solidFill>
                  <a:latin typeface="+mn-lt"/>
                  <a:ea typeface="+mn-ea"/>
                </a:rPr>
                <a:t>INZHIDAOXUE</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3"/>
            <a:ext cx="1317990" cy="584775"/>
            <a:chOff x="29482" y="2927145"/>
            <a:chExt cx="1624284" cy="487312"/>
          </a:xfrm>
        </p:grpSpPr>
        <p:sp>
          <p:nvSpPr>
            <p:cNvPr id="39" name="TextBox 38"/>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25292" y="-4216"/>
            <a:ext cx="1431084" cy="851494"/>
            <a:chOff x="6525292" y="-4216"/>
            <a:chExt cx="1431084" cy="851494"/>
          </a:xfrm>
        </p:grpSpPr>
        <p:pic>
          <p:nvPicPr>
            <p:cNvPr id="44" name="图片 4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525292" y="-4216"/>
              <a:ext cx="1431084" cy="851494"/>
            </a:xfrm>
            <a:prstGeom prst="rect">
              <a:avLst/>
            </a:prstGeom>
          </p:spPr>
        </p:pic>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D</a:t>
                </a:r>
                <a:r>
                  <a:rPr lang="en-US" altLang="zh-CN" sz="1000" baseline="0" dirty="0" smtClean="0">
                    <a:solidFill>
                      <a:schemeClr val="bg1"/>
                    </a:solidFill>
                    <a:latin typeface="+mn-lt"/>
                    <a:ea typeface="+mn-ea"/>
                  </a:rPr>
                  <a:t>AYIJIEHUO</a:t>
                </a:r>
                <a:endParaRPr lang="zh-CN" altLang="en-US" sz="1000" dirty="0">
                  <a:solidFill>
                    <a:schemeClr val="bg1"/>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答疑解惑</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down)">
                                      <p:cBhvr>
                                        <p:cTn id="20" dur="500"/>
                                        <p:tgtEl>
                                          <p:spTgt spid="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900" dirty="0" smtClean="0">
                  <a:solidFill>
                    <a:srgbClr val="333333"/>
                  </a:solidFill>
                  <a:latin typeface="+mn-lt"/>
                  <a:ea typeface="+mn-ea"/>
                </a:rPr>
                <a:t>INZHIDAOXUE</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7860679" y="-8427"/>
            <a:ext cx="1323144" cy="855375"/>
            <a:chOff x="7956376" y="-8427"/>
            <a:chExt cx="1323144" cy="855375"/>
          </a:xfrm>
        </p:grpSpPr>
        <p:pic>
          <p:nvPicPr>
            <p:cNvPr id="44" name="图片 4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85986" y="-8427"/>
              <a:ext cx="1293534" cy="855375"/>
            </a:xfrm>
            <a:prstGeom prst="rect">
              <a:avLst/>
            </a:prstGeom>
          </p:spPr>
        </p:pic>
        <p:grpSp>
          <p:nvGrpSpPr>
            <p:cNvPr id="38" name="组合 37"/>
            <p:cNvGrpSpPr/>
            <p:nvPr userDrawn="1"/>
          </p:nvGrpSpPr>
          <p:grpSpPr>
            <a:xfrm>
              <a:off x="7956376" y="39693"/>
              <a:ext cx="1317990" cy="584775"/>
              <a:chOff x="29482" y="2927145"/>
              <a:chExt cx="1624284" cy="487312"/>
            </a:xfrm>
          </p:grpSpPr>
          <p:sp>
            <p:nvSpPr>
              <p:cNvPr id="39" name="TextBox 38"/>
              <p:cNvSpPr txBox="1"/>
              <p:nvPr userDrawn="1"/>
            </p:nvSpPr>
            <p:spPr>
              <a:xfrm>
                <a:off x="29482" y="2927145"/>
                <a:ext cx="1624284" cy="487312"/>
              </a:xfrm>
              <a:prstGeom prst="rect">
                <a:avLst/>
              </a:prstGeom>
              <a:noFill/>
            </p:spPr>
            <p:txBody>
              <a:bodyPr wrap="none" rtlCol="0">
                <a:spAutoFit/>
              </a:bodyPr>
              <a:lstStyle/>
              <a:p>
                <a:r>
                  <a:rPr lang="en-US" altLang="zh-CN" sz="3200" smtClean="0">
                    <a:solidFill>
                      <a:schemeClr val="bg1"/>
                    </a:solidFill>
                    <a:latin typeface="黑体" panose="02010600030101010101" pitchFamily="2" charset="-122"/>
                    <a:ea typeface="黑体" panose="02010600030101010101" pitchFamily="2" charset="-122"/>
                  </a:rPr>
                  <a:t>D</a:t>
                </a:r>
                <a:r>
                  <a:rPr lang="en-US" altLang="zh-CN" sz="1000" smtClean="0">
                    <a:solidFill>
                      <a:schemeClr val="bg1"/>
                    </a:solidFill>
                    <a:latin typeface="+mn-lt"/>
                    <a:ea typeface="+mn-ea"/>
                  </a:rPr>
                  <a:t>ANGTANG JIANCE</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chemeClr val="bg1"/>
                    </a:solidFill>
                    <a:latin typeface="黑体" panose="02010600030101010101" pitchFamily="2" charset="-122"/>
                    <a:ea typeface="黑体" panose="02010600030101010101" pitchFamily="2" charset="-122"/>
                  </a:rPr>
                  <a:t>当堂检测</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AYIJIEHUO</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107027"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3" y="169738"/>
            <a:ext cx="2644529"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en-US" sz="1400" smtClean="0"/>
              <a:t>第三节　自然资源与人类活动</a:t>
            </a:r>
            <a:endParaRPr lang="zh-CN" altLang="zh-CN" sz="14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8" r:id="rId5"/>
    <p:sldLayoutId id="2147483670" r:id="rId6"/>
    <p:sldLayoutId id="2147483669" r:id="rId7"/>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8" Type="http://schemas.openxmlformats.org/officeDocument/2006/relationships/image" Target="../media/image13.emf"/><Relationship Id="rId3" Type="http://schemas.openxmlformats.org/officeDocument/2006/relationships/notesSlide" Target="../notesSlides/notesSlide2.xml"/><Relationship Id="rId7" Type="http://schemas.openxmlformats.org/officeDocument/2006/relationships/package" Target="../embeddings/Microsoft_Word___5.docx"/><Relationship Id="rId2" Type="http://schemas.openxmlformats.org/officeDocument/2006/relationships/slideLayout" Target="../slideLayouts/slideLayout5.xml"/><Relationship Id="rId1" Type="http://schemas.openxmlformats.org/officeDocument/2006/relationships/vmlDrawing" Target="../drawings/vmlDrawing5.vml"/><Relationship Id="rId6" Type="http://schemas.openxmlformats.org/officeDocument/2006/relationships/slide" Target="slide8.xml"/><Relationship Id="rId5" Type="http://schemas.openxmlformats.org/officeDocument/2006/relationships/slide" Target="slide6.xml"/><Relationship Id="rId4" Type="http://schemas.openxmlformats.org/officeDocument/2006/relationships/slide" Target="slide3.xml"/></Relationships>
</file>

<file path=ppt/slides/_rels/slide11.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image" Target="../media/image14.emf"/><Relationship Id="rId5" Type="http://schemas.openxmlformats.org/officeDocument/2006/relationships/package" Target="../embeddings/Microsoft_Word___6.docx"/><Relationship Id="rId4" Type="http://schemas.openxmlformats.org/officeDocument/2006/relationships/slide" Target="slide19.xml"/></Relationships>
</file>

<file path=ppt/slides/_rels/slide14.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Layout" Target="../slideLayouts/slideLayout6.xml"/><Relationship Id="rId1" Type="http://schemas.openxmlformats.org/officeDocument/2006/relationships/vmlDrawing" Target="../drawings/vmlDrawing7.vml"/><Relationship Id="rId6" Type="http://schemas.openxmlformats.org/officeDocument/2006/relationships/image" Target="../media/image15.emf"/><Relationship Id="rId5" Type="http://schemas.openxmlformats.org/officeDocument/2006/relationships/package" Target="../embeddings/Microsoft_Word___7.docx"/><Relationship Id="rId4" Type="http://schemas.openxmlformats.org/officeDocument/2006/relationships/slide" Target="slide19.xml"/></Relationships>
</file>

<file path=ppt/slides/_rels/slide15.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Layout" Target="../slideLayouts/slideLayout6.xml"/><Relationship Id="rId1" Type="http://schemas.openxmlformats.org/officeDocument/2006/relationships/vmlDrawing" Target="../drawings/vmlDrawing8.vml"/><Relationship Id="rId6" Type="http://schemas.openxmlformats.org/officeDocument/2006/relationships/image" Target="../media/image16.emf"/><Relationship Id="rId5" Type="http://schemas.openxmlformats.org/officeDocument/2006/relationships/package" Target="../embeddings/Microsoft_Word___8.docx"/><Relationship Id="rId4" Type="http://schemas.openxmlformats.org/officeDocument/2006/relationships/slide" Target="slide19.xml"/></Relationships>
</file>

<file path=ppt/slides/_rels/slide16.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1.xml"/><Relationship Id="rId1" Type="http://schemas.openxmlformats.org/officeDocument/2006/relationships/slideLayout" Target="../slideLayouts/slideLayout6.xml"/><Relationship Id="rId4" Type="http://schemas.openxmlformats.org/officeDocument/2006/relationships/image" Target="../media/image17.jpeg"/></Relationships>
</file>

<file path=ppt/slides/_rels/slide18.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1.xml"/><Relationship Id="rId1" Type="http://schemas.openxmlformats.org/officeDocument/2006/relationships/slideLayout" Target="../slideLayouts/slideLayout6.xml"/><Relationship Id="rId4" Type="http://schemas.openxmlformats.org/officeDocument/2006/relationships/image" Target="../media/image18.jpeg"/></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Word___1.docx"/><Relationship Id="rId2" Type="http://schemas.openxmlformats.org/officeDocument/2006/relationships/slideLayout" Target="../slideLayouts/slideLayout4.xml"/><Relationship Id="rId1" Type="http://schemas.openxmlformats.org/officeDocument/2006/relationships/vmlDrawing" Target="../drawings/vmlDrawing1.vml"/><Relationship Id="rId4" Type="http://schemas.openxmlformats.org/officeDocument/2006/relationships/image" Target="../media/image8.emf"/></Relationships>
</file>

<file path=ppt/slides/_rels/slide20.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Layout" Target="../slideLayouts/slideLayout6.xml"/><Relationship Id="rId1" Type="http://schemas.openxmlformats.org/officeDocument/2006/relationships/vmlDrawing" Target="../drawings/vmlDrawing9.vml"/><Relationship Id="rId6" Type="http://schemas.openxmlformats.org/officeDocument/2006/relationships/image" Target="../media/image19.emf"/><Relationship Id="rId5" Type="http://schemas.openxmlformats.org/officeDocument/2006/relationships/package" Target="../embeddings/Microsoft_Word___9.docx"/><Relationship Id="rId4" Type="http://schemas.openxmlformats.org/officeDocument/2006/relationships/slide" Target="slide19.xml"/></Relationships>
</file>

<file path=ppt/slides/_rels/slide24.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Layout" Target="../slideLayouts/slideLayout6.xml"/><Relationship Id="rId1" Type="http://schemas.openxmlformats.org/officeDocument/2006/relationships/vmlDrawing" Target="../drawings/vmlDrawing10.vml"/><Relationship Id="rId6" Type="http://schemas.openxmlformats.org/officeDocument/2006/relationships/image" Target="../media/image20.emf"/><Relationship Id="rId5" Type="http://schemas.openxmlformats.org/officeDocument/2006/relationships/package" Target="../embeddings/Microsoft_Word___10.docx"/><Relationship Id="rId4" Type="http://schemas.openxmlformats.org/officeDocument/2006/relationships/slide" Target="slide19.xml"/></Relationships>
</file>

<file path=ppt/slides/_rels/slide25.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Layout" Target="../slideLayouts/slideLayout6.xml"/><Relationship Id="rId1" Type="http://schemas.openxmlformats.org/officeDocument/2006/relationships/vmlDrawing" Target="../drawings/vmlDrawing11.vml"/><Relationship Id="rId6" Type="http://schemas.openxmlformats.org/officeDocument/2006/relationships/image" Target="../media/image21.emf"/><Relationship Id="rId5" Type="http://schemas.openxmlformats.org/officeDocument/2006/relationships/package" Target="../embeddings/Microsoft_Word___11.docx"/><Relationship Id="rId4" Type="http://schemas.openxmlformats.org/officeDocument/2006/relationships/slide" Target="slide19.xml"/></Relationships>
</file>

<file path=ppt/slides/_rels/slide26.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Layout" Target="../slideLayouts/slideLayout6.xml"/><Relationship Id="rId1" Type="http://schemas.openxmlformats.org/officeDocument/2006/relationships/vmlDrawing" Target="../drawings/vmlDrawing12.vml"/><Relationship Id="rId6" Type="http://schemas.openxmlformats.org/officeDocument/2006/relationships/image" Target="../media/image22.emf"/><Relationship Id="rId5" Type="http://schemas.openxmlformats.org/officeDocument/2006/relationships/package" Target="../embeddings/Microsoft_Word___12.docx"/><Relationship Id="rId4" Type="http://schemas.openxmlformats.org/officeDocument/2006/relationships/slide" Target="slide19.xml"/></Relationships>
</file>

<file path=ppt/slides/_rels/slide27.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Layout" Target="../slideLayouts/slideLayout6.xml"/><Relationship Id="rId1" Type="http://schemas.openxmlformats.org/officeDocument/2006/relationships/vmlDrawing" Target="../drawings/vmlDrawing13.vml"/><Relationship Id="rId6" Type="http://schemas.openxmlformats.org/officeDocument/2006/relationships/image" Target="../media/image23.emf"/><Relationship Id="rId5" Type="http://schemas.openxmlformats.org/officeDocument/2006/relationships/package" Target="../embeddings/Microsoft_Word___13.docx"/><Relationship Id="rId4" Type="http://schemas.openxmlformats.org/officeDocument/2006/relationships/slide" Target="slide19.xml"/></Relationships>
</file>

<file path=ppt/slides/_rels/slide28.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1.xml"/><Relationship Id="rId1" Type="http://schemas.openxmlformats.org/officeDocument/2006/relationships/slideLayout" Target="../slideLayouts/slideLayout6.xml"/><Relationship Id="rId4" Type="http://schemas.openxmlformats.org/officeDocument/2006/relationships/image" Target="../media/image24.jpeg"/></Relationships>
</file>

<file path=ppt/slides/_rels/slide29.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8.xml"/></Relationships>
</file>

<file path=ppt/slides/_rels/slide30.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31.xml"/><Relationship Id="rId1" Type="http://schemas.openxmlformats.org/officeDocument/2006/relationships/slideLayout" Target="../slideLayouts/slideLayout7.xml"/><Relationship Id="rId6" Type="http://schemas.openxmlformats.org/officeDocument/2006/relationships/slide" Target="slide15.xml"/><Relationship Id="rId5" Type="http://schemas.openxmlformats.org/officeDocument/2006/relationships/slide" Target="slide38.xml"/><Relationship Id="rId4" Type="http://schemas.openxmlformats.org/officeDocument/2006/relationships/slide" Target="slide35.xml"/></Relationships>
</file>

<file path=ppt/slides/_rels/slide32.xml.rels><?xml version="1.0" encoding="UTF-8" standalone="yes"?>
<Relationships xmlns="http://schemas.openxmlformats.org/package/2006/relationships"><Relationship Id="rId3" Type="http://schemas.openxmlformats.org/officeDocument/2006/relationships/slide" Target="slide32.xml"/><Relationship Id="rId7" Type="http://schemas.openxmlformats.org/officeDocument/2006/relationships/image" Target="../media/image25.jpeg"/><Relationship Id="rId2" Type="http://schemas.openxmlformats.org/officeDocument/2006/relationships/slide" Target="slide31.xml"/><Relationship Id="rId1" Type="http://schemas.openxmlformats.org/officeDocument/2006/relationships/slideLayout" Target="../slideLayouts/slideLayout7.xml"/><Relationship Id="rId6" Type="http://schemas.openxmlformats.org/officeDocument/2006/relationships/slide" Target="slide15.xml"/><Relationship Id="rId5" Type="http://schemas.openxmlformats.org/officeDocument/2006/relationships/slide" Target="slide38.xml"/><Relationship Id="rId4" Type="http://schemas.openxmlformats.org/officeDocument/2006/relationships/slide" Target="slide35.xml"/></Relationships>
</file>

<file path=ppt/slides/_rels/slide33.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31.xml"/><Relationship Id="rId1" Type="http://schemas.openxmlformats.org/officeDocument/2006/relationships/slideLayout" Target="../slideLayouts/slideLayout7.xml"/><Relationship Id="rId6" Type="http://schemas.openxmlformats.org/officeDocument/2006/relationships/slide" Target="slide15.xml"/><Relationship Id="rId5" Type="http://schemas.openxmlformats.org/officeDocument/2006/relationships/slide" Target="slide38.xml"/><Relationship Id="rId4" Type="http://schemas.openxmlformats.org/officeDocument/2006/relationships/slide" Target="slide35.xml"/></Relationships>
</file>

<file path=ppt/slides/_rels/slide34.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31.xml"/><Relationship Id="rId1" Type="http://schemas.openxmlformats.org/officeDocument/2006/relationships/slideLayout" Target="../slideLayouts/slideLayout7.xml"/><Relationship Id="rId6" Type="http://schemas.openxmlformats.org/officeDocument/2006/relationships/slide" Target="slide15.xml"/><Relationship Id="rId5" Type="http://schemas.openxmlformats.org/officeDocument/2006/relationships/slide" Target="slide38.xml"/><Relationship Id="rId4" Type="http://schemas.openxmlformats.org/officeDocument/2006/relationships/slide" Target="slide35.xml"/></Relationships>
</file>

<file path=ppt/slides/_rels/slide35.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31.xml"/><Relationship Id="rId1" Type="http://schemas.openxmlformats.org/officeDocument/2006/relationships/slideLayout" Target="../slideLayouts/slideLayout7.xml"/><Relationship Id="rId5" Type="http://schemas.openxmlformats.org/officeDocument/2006/relationships/slide" Target="slide38.xml"/><Relationship Id="rId4" Type="http://schemas.openxmlformats.org/officeDocument/2006/relationships/slide" Target="slide35.xml"/></Relationships>
</file>

<file path=ppt/slides/_rels/slide36.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31.xml"/><Relationship Id="rId1" Type="http://schemas.openxmlformats.org/officeDocument/2006/relationships/slideLayout" Target="../slideLayouts/slideLayout7.xml"/><Relationship Id="rId5" Type="http://schemas.openxmlformats.org/officeDocument/2006/relationships/slide" Target="slide38.xml"/><Relationship Id="rId4" Type="http://schemas.openxmlformats.org/officeDocument/2006/relationships/slide" Target="slide35.xml"/></Relationships>
</file>

<file path=ppt/slides/_rels/slide37.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31.xml"/><Relationship Id="rId1" Type="http://schemas.openxmlformats.org/officeDocument/2006/relationships/slideLayout" Target="../slideLayouts/slideLayout7.xml"/><Relationship Id="rId5" Type="http://schemas.openxmlformats.org/officeDocument/2006/relationships/slide" Target="slide38.xml"/><Relationship Id="rId4" Type="http://schemas.openxmlformats.org/officeDocument/2006/relationships/slide" Target="slide35.xml"/></Relationships>
</file>

<file path=ppt/slides/_rels/slide38.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31.xml"/><Relationship Id="rId1" Type="http://schemas.openxmlformats.org/officeDocument/2006/relationships/slideLayout" Target="../slideLayouts/slideLayout7.xml"/><Relationship Id="rId6" Type="http://schemas.openxmlformats.org/officeDocument/2006/relationships/image" Target="../media/image26.jpeg"/><Relationship Id="rId5" Type="http://schemas.openxmlformats.org/officeDocument/2006/relationships/slide" Target="slide38.xml"/><Relationship Id="rId4" Type="http://schemas.openxmlformats.org/officeDocument/2006/relationships/slide" Target="slide35.xml"/></Relationships>
</file>

<file path=ppt/slides/_rels/slide39.xml.rels><?xml version="1.0" encoding="UTF-8" standalone="yes"?>
<Relationships xmlns="http://schemas.openxmlformats.org/package/2006/relationships"><Relationship Id="rId8" Type="http://schemas.openxmlformats.org/officeDocument/2006/relationships/image" Target="../media/image27.emf"/><Relationship Id="rId3" Type="http://schemas.openxmlformats.org/officeDocument/2006/relationships/slide" Target="slide31.xml"/><Relationship Id="rId7" Type="http://schemas.openxmlformats.org/officeDocument/2006/relationships/package" Target="../embeddings/Microsoft_Word___14.docx"/><Relationship Id="rId2" Type="http://schemas.openxmlformats.org/officeDocument/2006/relationships/slideLayout" Target="../slideLayouts/slideLayout7.xml"/><Relationship Id="rId1" Type="http://schemas.openxmlformats.org/officeDocument/2006/relationships/vmlDrawing" Target="../drawings/vmlDrawing14.vml"/><Relationship Id="rId6" Type="http://schemas.openxmlformats.org/officeDocument/2006/relationships/slide" Target="slide38.xml"/><Relationship Id="rId5" Type="http://schemas.openxmlformats.org/officeDocument/2006/relationships/slide" Target="slide35.xml"/><Relationship Id="rId4" Type="http://schemas.openxmlformats.org/officeDocument/2006/relationships/slide" Target="slide32.xml"/></Relationships>
</file>

<file path=ppt/slides/_rels/slide4.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notesSlide" Target="../notesSlides/notesSlide1.xml"/><Relationship Id="rId7" Type="http://schemas.openxmlformats.org/officeDocument/2006/relationships/package" Target="../embeddings/Microsoft_Word___2.docx"/><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slide" Target="slide8.xml"/><Relationship Id="rId5" Type="http://schemas.openxmlformats.org/officeDocument/2006/relationships/slide" Target="slide6.xml"/><Relationship Id="rId4" Type="http://schemas.openxmlformats.org/officeDocument/2006/relationships/slide" Target="slide3.xml"/></Relationships>
</file>

<file path=ppt/slides/_rels/slide40.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31.xml"/><Relationship Id="rId1" Type="http://schemas.openxmlformats.org/officeDocument/2006/relationships/slideLayout" Target="../slideLayouts/slideLayout7.xml"/><Relationship Id="rId5" Type="http://schemas.openxmlformats.org/officeDocument/2006/relationships/slide" Target="slide38.xml"/><Relationship Id="rId4" Type="http://schemas.openxmlformats.org/officeDocument/2006/relationships/slide" Target="slide35.xml"/></Relationships>
</file>

<file path=ppt/slides/_rels/slide41.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31.xml"/><Relationship Id="rId1" Type="http://schemas.openxmlformats.org/officeDocument/2006/relationships/slideLayout" Target="../slideLayouts/slideLayout7.xml"/><Relationship Id="rId5" Type="http://schemas.openxmlformats.org/officeDocument/2006/relationships/slide" Target="slide38.xml"/><Relationship Id="rId4" Type="http://schemas.openxmlformats.org/officeDocument/2006/relationships/slide" Target="slide35.xml"/></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8.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0.emf"/><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package" Target="../embeddings/Microsoft_Word___3.docx"/><Relationship Id="rId5" Type="http://schemas.openxmlformats.org/officeDocument/2006/relationships/slide" Target="slide8.xml"/><Relationship Id="rId4" Type="http://schemas.openxmlformats.org/officeDocument/2006/relationships/slide" Target="slide6.xml"/></Relationships>
</file>

<file path=ppt/slides/_rels/slide7.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 Id="rId5" Type="http://schemas.openxmlformats.org/officeDocument/2006/relationships/image" Target="../media/image11.jpeg"/><Relationship Id="rId4" Type="http://schemas.openxmlformats.org/officeDocument/2006/relationships/slide" Target="slide8.xml"/></Relationships>
</file>

<file path=ppt/slides/_rels/slide8.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8.xml"/></Relationships>
</file>

<file path=ppt/slides/_rels/slide9.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2.emf"/><Relationship Id="rId2" Type="http://schemas.openxmlformats.org/officeDocument/2006/relationships/slideLayout" Target="../slideLayouts/slideLayout5.xml"/><Relationship Id="rId1" Type="http://schemas.openxmlformats.org/officeDocument/2006/relationships/vmlDrawing" Target="../drawings/vmlDrawing4.vml"/><Relationship Id="rId6" Type="http://schemas.openxmlformats.org/officeDocument/2006/relationships/package" Target="../embeddings/Microsoft_Word___4.docx"/><Relationship Id="rId5" Type="http://schemas.openxmlformats.org/officeDocument/2006/relationships/slide" Target="slide8.xml"/><Relationship Id="rId4" Type="http://schemas.openxmlformats.org/officeDocument/2006/relationships/slide" Target="slid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470484" y="2874708"/>
            <a:ext cx="6203032" cy="576064"/>
          </a:xfrm>
        </p:spPr>
        <p:txBody>
          <a:bodyPr/>
          <a:lstStyle/>
          <a:p>
            <a:r>
              <a:rPr lang="zh-CN" altLang="zh-CN" sz="3200" dirty="0"/>
              <a:t>第三节　自然资源与人类活动</a:t>
            </a:r>
          </a:p>
        </p:txBody>
      </p:sp>
    </p:spTree>
    <p:extLst>
      <p:ext uri="{BB962C8B-B14F-4D97-AF65-F5344CB8AC3E}">
        <p14:creationId xmlns:p14="http://schemas.microsoft.com/office/powerpoint/2010/main" val="3220555212"/>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4"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5"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6" action="ppaction://hlinksldjump"/>
          </p:cNvPr>
          <p:cNvSpPr/>
          <p:nvPr/>
        </p:nvSpPr>
        <p:spPr>
          <a:xfrm>
            <a:off x="1619672"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三</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890282380"/>
              </p:ext>
            </p:extLst>
          </p:nvPr>
        </p:nvGraphicFramePr>
        <p:xfrm>
          <a:off x="508000" y="1700808"/>
          <a:ext cx="8128000" cy="3234385"/>
        </p:xfrm>
        <a:graphic>
          <a:graphicData uri="http://schemas.openxmlformats.org/presentationml/2006/ole">
            <mc:AlternateContent xmlns:mc="http://schemas.openxmlformats.org/markup-compatibility/2006">
              <mc:Choice xmlns:v="urn:schemas-microsoft-com:vml" Requires="v">
                <p:oleObj spid="_x0000_s5131" name="文档" r:id="rId7" imgW="3838050" imgH="1525258" progId="Word.Document.12">
                  <p:embed/>
                </p:oleObj>
              </mc:Choice>
              <mc:Fallback>
                <p:oleObj name="文档" r:id="rId7" imgW="3838050" imgH="1525258" progId="Word.Document.12">
                  <p:embed/>
                  <p:pic>
                    <p:nvPicPr>
                      <p:cNvPr id="0" name=""/>
                      <p:cNvPicPr/>
                      <p:nvPr/>
                    </p:nvPicPr>
                    <p:blipFill>
                      <a:blip r:embed="rId8"/>
                      <a:stretch>
                        <a:fillRect/>
                      </a:stretch>
                    </p:blipFill>
                    <p:spPr>
                      <a:xfrm>
                        <a:off x="508000" y="1700808"/>
                        <a:ext cx="8128000" cy="3234385"/>
                      </a:xfrm>
                      <a:prstGeom prst="rect">
                        <a:avLst/>
                      </a:prstGeom>
                    </p:spPr>
                  </p:pic>
                </p:oleObj>
              </mc:Fallback>
            </mc:AlternateContent>
          </a:graphicData>
        </a:graphic>
      </p:graphicFrame>
      <p:sp>
        <p:nvSpPr>
          <p:cNvPr id="6" name="矩形 5"/>
          <p:cNvSpPr/>
          <p:nvPr/>
        </p:nvSpPr>
        <p:spPr>
          <a:xfrm>
            <a:off x="1046272" y="2569991"/>
            <a:ext cx="778666" cy="6080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376712" y="2942870"/>
            <a:ext cx="848826" cy="2459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092280" y="3660778"/>
            <a:ext cx="579759"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452146" y="4051979"/>
            <a:ext cx="52705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a:spLocks noChangeAspect="1"/>
          </p:cNvSpPr>
          <p:nvPr/>
        </p:nvSpPr>
        <p:spPr>
          <a:xfrm>
            <a:off x="508000" y="4502190"/>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思考讨论</a:t>
            </a: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是什么因素使自然资源对人类活动的影响逐渐减弱</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科技。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2" name="矩形 11"/>
          <p:cNvSpPr/>
          <p:nvPr/>
        </p:nvSpPr>
        <p:spPr>
          <a:xfrm>
            <a:off x="516554" y="4939385"/>
            <a:ext cx="2111230" cy="5168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8367721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0" grpId="0" animBg="1"/>
      <p:bldP spid="1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628800"/>
            <a:ext cx="3018775"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探究</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zh-CN" altLang="zh-CN" sz="2200" b="1" u="sng" dirty="0">
                <a:solidFill>
                  <a:srgbClr val="FF0000"/>
                </a:solidFill>
                <a:uFill>
                  <a:solidFill>
                    <a:srgbClr val="000000"/>
                  </a:solidFill>
                </a:uFill>
                <a:latin typeface="Times New Roman" panose="02020603050405020304" pitchFamily="18" charset="0"/>
                <a:cs typeface="Times New Roman" panose="02020603050405020304" pitchFamily="18" charset="0"/>
              </a:rPr>
              <a:t>自然资源概述</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en-US" altLang="zh-CN" sz="2200" u="sng" dirty="0" smtClean="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3844878" y="2100659"/>
            <a:ext cx="1454244"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问题</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导引</a:t>
            </a:r>
            <a:r>
              <a:rPr lang="en-US" altLang="zh-CN" sz="2200" dirty="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2789699"/>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新疆青河县一牧民意外捡到重</a:t>
            </a:r>
            <a:r>
              <a:rPr lang="en-US" altLang="zh-CN" sz="2200" dirty="0">
                <a:solidFill>
                  <a:srgbClr val="000000"/>
                </a:solidFill>
                <a:latin typeface="Times New Roman" panose="02020603050405020304" pitchFamily="18" charset="0"/>
                <a:cs typeface="Times New Roman" panose="02020603050405020304" pitchFamily="18" charset="0"/>
              </a:rPr>
              <a:t>7.85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千克左右的一块狗头黄金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这块黄金酷似中国地图。据了解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新疆阿勒泰曾因盛产黄金名扬天下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至今民间还流传有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阿勒泰七十二条沟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沟沟都有黄金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的说法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阿勒泰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在突厥语中本身就是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曾有过大规模的采金历史。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结合材料探究</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狗头金是否属于自然资源</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狗头金是一种很珍贵的天然金属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属于自然资源。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728194" y="5661248"/>
            <a:ext cx="7012158" cy="43204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1775576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如何判断某一物质或能量是否属于自然资源</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存在于自然界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人们可以直接从自然界中获取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经过人们加工而来的物质和能量不能称其为自然资源。</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能够产生经济价值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以提高人类当前和未来福利的物质与能量才能称为自然资源。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自然资源可以分为哪些类型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根据自然资源的自然属性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可以分为矿产资源、气候资源、水资源、土地资源、生物资源等。根据自然资源自我再生的性质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可分为可再生资源与非可再生资源。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467544" y="2420888"/>
            <a:ext cx="8168456" cy="108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73494" y="4010160"/>
            <a:ext cx="8168456" cy="119010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9000970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3"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3844878" y="1484784"/>
            <a:ext cx="1454244"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名师</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精讲</a:t>
            </a:r>
            <a:r>
              <a:rPr lang="en-US" altLang="zh-CN" sz="2200" dirty="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2060848"/>
            <a:ext cx="8128000" cy="85093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根据自然资源的自然属性分为矿产资源、气候资源、水资源、土地资源、生物资源等。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4206643491"/>
              </p:ext>
            </p:extLst>
          </p:nvPr>
        </p:nvGraphicFramePr>
        <p:xfrm>
          <a:off x="508000" y="3068960"/>
          <a:ext cx="8128000" cy="3531043"/>
        </p:xfrm>
        <a:graphic>
          <a:graphicData uri="http://schemas.openxmlformats.org/presentationml/2006/ole">
            <mc:AlternateContent xmlns:mc="http://schemas.openxmlformats.org/markup-compatibility/2006">
              <mc:Choice xmlns:v="urn:schemas-microsoft-com:vml" Requires="v">
                <p:oleObj spid="_x0000_s7178" name="文档" r:id="rId5" imgW="3909330" imgH="1698595" progId="Word.Document.12">
                  <p:embed/>
                </p:oleObj>
              </mc:Choice>
              <mc:Fallback>
                <p:oleObj name="文档" r:id="rId5" imgW="3909330" imgH="1698595" progId="Word.Document.12">
                  <p:embed/>
                  <p:pic>
                    <p:nvPicPr>
                      <p:cNvPr id="0" name=""/>
                      <p:cNvPicPr/>
                      <p:nvPr/>
                    </p:nvPicPr>
                    <p:blipFill>
                      <a:blip r:embed="rId6"/>
                      <a:stretch>
                        <a:fillRect/>
                      </a:stretch>
                    </p:blipFill>
                    <p:spPr>
                      <a:xfrm>
                        <a:off x="508000" y="3068960"/>
                        <a:ext cx="8128000" cy="3531043"/>
                      </a:xfrm>
                      <a:prstGeom prst="rect">
                        <a:avLst/>
                      </a:prstGeom>
                    </p:spPr>
                  </p:pic>
                </p:oleObj>
              </mc:Fallback>
            </mc:AlternateContent>
          </a:graphicData>
        </a:graphic>
      </p:graphicFrame>
    </p:spTree>
    <p:extLst>
      <p:ext uri="{BB962C8B-B14F-4D97-AF65-F5344CB8AC3E}">
        <p14:creationId xmlns:p14="http://schemas.microsoft.com/office/powerpoint/2010/main" val="320212156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3"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335788424"/>
              </p:ext>
            </p:extLst>
          </p:nvPr>
        </p:nvGraphicFramePr>
        <p:xfrm>
          <a:off x="508000" y="1340022"/>
          <a:ext cx="8128000" cy="4431955"/>
        </p:xfrm>
        <a:graphic>
          <a:graphicData uri="http://schemas.openxmlformats.org/presentationml/2006/ole">
            <mc:AlternateContent xmlns:mc="http://schemas.openxmlformats.org/markup-compatibility/2006">
              <mc:Choice xmlns:v="urn:schemas-microsoft-com:vml" Requires="v">
                <p:oleObj spid="_x0000_s8202" name="文档" r:id="rId5" imgW="3909330" imgH="2132342" progId="Word.Document.12">
                  <p:embed/>
                </p:oleObj>
              </mc:Choice>
              <mc:Fallback>
                <p:oleObj name="文档" r:id="rId5" imgW="3909330" imgH="2132342" progId="Word.Document.12">
                  <p:embed/>
                  <p:pic>
                    <p:nvPicPr>
                      <p:cNvPr id="0" name=""/>
                      <p:cNvPicPr/>
                      <p:nvPr/>
                    </p:nvPicPr>
                    <p:blipFill>
                      <a:blip r:embed="rId6"/>
                      <a:stretch>
                        <a:fillRect/>
                      </a:stretch>
                    </p:blipFill>
                    <p:spPr>
                      <a:xfrm>
                        <a:off x="508000" y="1340022"/>
                        <a:ext cx="8128000" cy="4431955"/>
                      </a:xfrm>
                      <a:prstGeom prst="rect">
                        <a:avLst/>
                      </a:prstGeom>
                    </p:spPr>
                  </p:pic>
                </p:oleObj>
              </mc:Fallback>
            </mc:AlternateContent>
          </a:graphicData>
        </a:graphic>
      </p:graphicFrame>
    </p:spTree>
    <p:extLst>
      <p:ext uri="{BB962C8B-B14F-4D97-AF65-F5344CB8AC3E}">
        <p14:creationId xmlns:p14="http://schemas.microsoft.com/office/powerpoint/2010/main" val="53562430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3"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84784"/>
            <a:ext cx="8128000" cy="127227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根据自然资源自我再生的性质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可以分为可再生资源与非可再生资源两大类。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自然资源可再生和非可再生是相对的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其相对性如下表所示。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709167528"/>
              </p:ext>
            </p:extLst>
          </p:nvPr>
        </p:nvGraphicFramePr>
        <p:xfrm>
          <a:off x="508000" y="2789745"/>
          <a:ext cx="8128000" cy="3144937"/>
        </p:xfrm>
        <a:graphic>
          <a:graphicData uri="http://schemas.openxmlformats.org/presentationml/2006/ole">
            <mc:AlternateContent xmlns:mc="http://schemas.openxmlformats.org/markup-compatibility/2006">
              <mc:Choice xmlns:v="urn:schemas-microsoft-com:vml" Requires="v">
                <p:oleObj spid="_x0000_s10250" name="文档" r:id="rId5" imgW="3909330" imgH="1512588" progId="Word.Document.12">
                  <p:embed/>
                </p:oleObj>
              </mc:Choice>
              <mc:Fallback>
                <p:oleObj name="文档" r:id="rId5" imgW="3909330" imgH="1512588" progId="Word.Document.12">
                  <p:embed/>
                  <p:pic>
                    <p:nvPicPr>
                      <p:cNvPr id="0" name=""/>
                      <p:cNvPicPr/>
                      <p:nvPr/>
                    </p:nvPicPr>
                    <p:blipFill>
                      <a:blip r:embed="rId6"/>
                      <a:stretch>
                        <a:fillRect/>
                      </a:stretch>
                    </p:blipFill>
                    <p:spPr>
                      <a:xfrm>
                        <a:off x="508000" y="2789745"/>
                        <a:ext cx="8128000" cy="3144937"/>
                      </a:xfrm>
                      <a:prstGeom prst="rect">
                        <a:avLst/>
                      </a:prstGeom>
                    </p:spPr>
                  </p:pic>
                </p:oleObj>
              </mc:Fallback>
            </mc:AlternateContent>
          </a:graphicData>
        </a:graphic>
      </p:graphicFrame>
    </p:spTree>
    <p:extLst>
      <p:ext uri="{BB962C8B-B14F-4D97-AF65-F5344CB8AC3E}">
        <p14:creationId xmlns:p14="http://schemas.microsoft.com/office/powerpoint/2010/main" val="171809674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3844878" y="1556792"/>
            <a:ext cx="1454244"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典例</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剖析</a:t>
            </a:r>
            <a:r>
              <a:rPr lang="en-US" altLang="zh-CN" sz="2200" dirty="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2492896"/>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自然资源是人类生存和发展的基础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根据所学知识完成下列各题。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下列物质和能量中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在目前可称为自然资源的是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煤炭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雷电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纸张　</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水能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①②</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②③</a:t>
            </a:r>
            <a:r>
              <a:rPr lang="en-US" altLang="zh-CN" sz="2200" dirty="0">
                <a:solidFill>
                  <a:srgbClr val="000000"/>
                </a:solidFill>
                <a:latin typeface="Times New Roman" panose="02020603050405020304" pitchFamily="18" charset="0"/>
                <a:cs typeface="Times New Roman" panose="02020603050405020304" pitchFamily="18" charset="0"/>
              </a:rPr>
              <a:t>	C.</a:t>
            </a:r>
            <a:r>
              <a:rPr lang="zh-CN" altLang="zh-CN" sz="2200" dirty="0">
                <a:solidFill>
                  <a:srgbClr val="000000"/>
                </a:solidFill>
                <a:latin typeface="NEU-BZ-S92"/>
                <a:cs typeface="宋体" panose="02010600030101010101" pitchFamily="2" charset="-122"/>
              </a:rPr>
              <a:t>③④</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①④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7270742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88840"/>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下面</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四图能正确表示自然资源、能源、矿产资源三者之间的关系的是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Z51.eps" descr="id:2147493633;FounderCES"/>
          <p:cNvPicPr/>
          <p:nvPr/>
        </p:nvPicPr>
        <p:blipFill>
          <a:blip r:embed="rId4"/>
          <a:stretch>
            <a:fillRect/>
          </a:stretch>
        </p:blipFill>
        <p:spPr>
          <a:xfrm>
            <a:off x="1595306" y="2924944"/>
            <a:ext cx="5040560" cy="2115670"/>
          </a:xfrm>
          <a:prstGeom prst="rect">
            <a:avLst/>
          </a:prstGeom>
        </p:spPr>
      </p:pic>
    </p:spTree>
    <p:extLst>
      <p:ext uri="{BB962C8B-B14F-4D97-AF65-F5344CB8AC3E}">
        <p14:creationId xmlns:p14="http://schemas.microsoft.com/office/powerpoint/2010/main" val="300055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物质和能量必须同时具备自然属性和在一定时间条件下的经济属性才能称为自然资源。雷电虽然具备自然属性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但目前人类难以利用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不属于自然资源。纸张虽然具有经济属性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但它是人类加工后的产品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不具备自然属性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也不属于自然资源。第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矿产资源均取自自然界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属于自然资源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部分矿产资源能提供能量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属于能源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部分能源直接取自自然界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但也有些源于人类加工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因此三者的关系如</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图所示。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(1)D</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827584" y="4725144"/>
            <a:ext cx="2880320" cy="4826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2204654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56792"/>
            <a:ext cx="8128000" cy="444674"/>
          </a:xfrm>
          <a:prstGeom prst="rect">
            <a:avLst/>
          </a:prstGeom>
        </p:spPr>
        <p:txBody>
          <a:bodyPr>
            <a:spAutoFit/>
          </a:bodyPr>
          <a:lstStyle/>
          <a:p>
            <a:pPr indent="408305">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探究</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zh-CN" altLang="zh-CN" sz="2200" b="1" u="sng" dirty="0">
                <a:solidFill>
                  <a:srgbClr val="FF0000"/>
                </a:solidFill>
                <a:uFill>
                  <a:solidFill>
                    <a:srgbClr val="000000"/>
                  </a:solidFill>
                </a:uFill>
                <a:latin typeface="Times New Roman" panose="02020603050405020304" pitchFamily="18" charset="0"/>
                <a:cs typeface="Times New Roman" panose="02020603050405020304" pitchFamily="18" charset="0"/>
              </a:rPr>
              <a:t>自然资源的利用及其对人类活动的影响</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3844878" y="2100659"/>
            <a:ext cx="1454244"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问题</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导引</a:t>
            </a:r>
            <a:r>
              <a:rPr lang="en-US" altLang="zh-CN" sz="2200" dirty="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2564904"/>
            <a:ext cx="8128000" cy="644273"/>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世界能源消费结构变化图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含预测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Z52.eps" descr="id:2147493654;FounderCES"/>
          <p:cNvPicPr/>
          <p:nvPr/>
        </p:nvPicPr>
        <p:blipFill>
          <a:blip r:embed="rId4"/>
          <a:stretch>
            <a:fillRect/>
          </a:stretch>
        </p:blipFill>
        <p:spPr>
          <a:xfrm>
            <a:off x="2915816" y="3429000"/>
            <a:ext cx="4126700" cy="2453094"/>
          </a:xfrm>
          <a:prstGeom prst="rect">
            <a:avLst/>
          </a:prstGeom>
        </p:spPr>
      </p:pic>
    </p:spTree>
    <p:extLst>
      <p:ext uri="{BB962C8B-B14F-4D97-AF65-F5344CB8AC3E}">
        <p14:creationId xmlns:p14="http://schemas.microsoft.com/office/powerpoint/2010/main" val="174101201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4187187662"/>
              </p:ext>
            </p:extLst>
          </p:nvPr>
        </p:nvGraphicFramePr>
        <p:xfrm>
          <a:off x="539552" y="1412776"/>
          <a:ext cx="8128000" cy="4829026"/>
        </p:xfrm>
        <a:graphic>
          <a:graphicData uri="http://schemas.openxmlformats.org/presentationml/2006/ole">
            <mc:AlternateContent xmlns:mc="http://schemas.openxmlformats.org/markup-compatibility/2006">
              <mc:Choice xmlns:v="urn:schemas-microsoft-com:vml" Requires="v">
                <p:oleObj spid="_x0000_s1034" name="文档" r:id="rId3" imgW="3998108" imgH="2374769" progId="Word.Document.12">
                  <p:embed/>
                </p:oleObj>
              </mc:Choice>
              <mc:Fallback>
                <p:oleObj name="文档" r:id="rId3" imgW="3998108" imgH="2374769" progId="Word.Document.12">
                  <p:embed/>
                  <p:pic>
                    <p:nvPicPr>
                      <p:cNvPr id="0" name=""/>
                      <p:cNvPicPr/>
                      <p:nvPr/>
                    </p:nvPicPr>
                    <p:blipFill>
                      <a:blip r:embed="rId4"/>
                      <a:stretch>
                        <a:fillRect/>
                      </a:stretch>
                    </p:blipFill>
                    <p:spPr>
                      <a:xfrm>
                        <a:off x="539552" y="1412776"/>
                        <a:ext cx="8128000" cy="4829026"/>
                      </a:xfrm>
                      <a:prstGeom prst="rect">
                        <a:avLst/>
                      </a:prstGeom>
                    </p:spPr>
                  </p:pic>
                </p:oleObj>
              </mc:Fallback>
            </mc:AlternateContent>
          </a:graphicData>
        </a:graphic>
      </p:graphicFrame>
    </p:spTree>
    <p:extLst>
      <p:ext uri="{BB962C8B-B14F-4D97-AF65-F5344CB8AC3E}">
        <p14:creationId xmlns:p14="http://schemas.microsoft.com/office/powerpoint/2010/main" val="2602319192"/>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72816"/>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自然资源是人类社会赖以生存和发展的物质基础。自然资源的数量、质量、分布及其开发利用条件等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在不同的历史发展阶段所起的作用不同。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结合材料探究</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历史上英国的工厂曾出现由河谷向煤矿迁移的过程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3909224"/>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英国是世界上最早进行产业革命的国家。开始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机器的动力主要是水力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因此工厂多分布在水流湍急的山谷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后来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蒸汽机成为工业生产的主要动力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因此工厂迁往煤矿产地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以获取动力。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323528" y="3909224"/>
            <a:ext cx="8312472" cy="15640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1896367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72816"/>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工业化的初期和中期阶段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对资源性产业和工业布局有着决定性影响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影响生产力布局的重要因素是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3045087"/>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矿产资源</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矿产资源的储存状况</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交通运输的便捷程度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在后工业化阶段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自然资源对经济发展与产业布局的影响日趋弱化的原因是什么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随着科技发展和社会进步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自然资源在地区发展中的作用相对下降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而各种后天性资源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如人工合成原料、智力资源、信息网络等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的地位则迅速上升。而后天性资源的运输成本较低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产业布局对资源的依赖性逐渐减小。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467544" y="3019519"/>
            <a:ext cx="8312472" cy="48149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23528" y="4363262"/>
            <a:ext cx="8312472" cy="15640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6622297"/>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3844878" y="1786487"/>
            <a:ext cx="1454244"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名师</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精讲</a:t>
            </a:r>
            <a:r>
              <a:rPr lang="en-US" altLang="zh-CN" sz="2200" dirty="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2318000"/>
            <a:ext cx="8128000" cy="247599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以煤炭为例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说明人们在不同时期对自然资源的利用状况的变化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人们认识和利用煤炭资源的过程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是随着社会生产力的发展和科学技术的进步而逐步扩大的。近一个世纪以来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世界能源的生产结构和消费结构都发生了很大变化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对煤炭资源的数量需求和质量要求也在不断地变化。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5797453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175293550"/>
              </p:ext>
            </p:extLst>
          </p:nvPr>
        </p:nvGraphicFramePr>
        <p:xfrm>
          <a:off x="508000" y="1772816"/>
          <a:ext cx="8128000" cy="4250452"/>
        </p:xfrm>
        <a:graphic>
          <a:graphicData uri="http://schemas.openxmlformats.org/presentationml/2006/ole">
            <mc:AlternateContent xmlns:mc="http://schemas.openxmlformats.org/markup-compatibility/2006">
              <mc:Choice xmlns:v="urn:schemas-microsoft-com:vml" Requires="v">
                <p:oleObj spid="_x0000_s12298" name="文档" r:id="rId5" imgW="3909330" imgH="2044191" progId="Word.Document.12">
                  <p:embed/>
                </p:oleObj>
              </mc:Choice>
              <mc:Fallback>
                <p:oleObj name="文档" r:id="rId5" imgW="3909330" imgH="2044191" progId="Word.Document.12">
                  <p:embed/>
                  <p:pic>
                    <p:nvPicPr>
                      <p:cNvPr id="0" name=""/>
                      <p:cNvPicPr/>
                      <p:nvPr/>
                    </p:nvPicPr>
                    <p:blipFill>
                      <a:blip r:embed="rId6"/>
                      <a:stretch>
                        <a:fillRect/>
                      </a:stretch>
                    </p:blipFill>
                    <p:spPr>
                      <a:xfrm>
                        <a:off x="508000" y="1772816"/>
                        <a:ext cx="8128000" cy="4250452"/>
                      </a:xfrm>
                      <a:prstGeom prst="rect">
                        <a:avLst/>
                      </a:prstGeom>
                    </p:spPr>
                  </p:pic>
                </p:oleObj>
              </mc:Fallback>
            </mc:AlternateContent>
          </a:graphicData>
        </a:graphic>
      </p:graphicFrame>
    </p:spTree>
    <p:extLst>
      <p:ext uri="{BB962C8B-B14F-4D97-AF65-F5344CB8AC3E}">
        <p14:creationId xmlns:p14="http://schemas.microsoft.com/office/powerpoint/2010/main" val="3189555177"/>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66675281"/>
              </p:ext>
            </p:extLst>
          </p:nvPr>
        </p:nvGraphicFramePr>
        <p:xfrm>
          <a:off x="508000" y="1430774"/>
          <a:ext cx="8128000" cy="4250452"/>
        </p:xfrm>
        <a:graphic>
          <a:graphicData uri="http://schemas.openxmlformats.org/presentationml/2006/ole">
            <mc:AlternateContent xmlns:mc="http://schemas.openxmlformats.org/markup-compatibility/2006">
              <mc:Choice xmlns:v="urn:schemas-microsoft-com:vml" Requires="v">
                <p:oleObj spid="_x0000_s13322" name="文档" r:id="rId5" imgW="3909330" imgH="2044191" progId="Word.Document.12">
                  <p:embed/>
                </p:oleObj>
              </mc:Choice>
              <mc:Fallback>
                <p:oleObj name="文档" r:id="rId5" imgW="3909330" imgH="2044191" progId="Word.Document.12">
                  <p:embed/>
                  <p:pic>
                    <p:nvPicPr>
                      <p:cNvPr id="0" name=""/>
                      <p:cNvPicPr/>
                      <p:nvPr/>
                    </p:nvPicPr>
                    <p:blipFill>
                      <a:blip r:embed="rId6"/>
                      <a:stretch>
                        <a:fillRect/>
                      </a:stretch>
                    </p:blipFill>
                    <p:spPr>
                      <a:xfrm>
                        <a:off x="508000" y="1430774"/>
                        <a:ext cx="8128000" cy="4250452"/>
                      </a:xfrm>
                      <a:prstGeom prst="rect">
                        <a:avLst/>
                      </a:prstGeom>
                    </p:spPr>
                  </p:pic>
                </p:oleObj>
              </mc:Fallback>
            </mc:AlternateContent>
          </a:graphicData>
        </a:graphic>
      </p:graphicFrame>
    </p:spTree>
    <p:extLst>
      <p:ext uri="{BB962C8B-B14F-4D97-AF65-F5344CB8AC3E}">
        <p14:creationId xmlns:p14="http://schemas.microsoft.com/office/powerpoint/2010/main" val="136051306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822379"/>
            <a:ext cx="8128000" cy="45974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不同的历史阶段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自然资源对人类活动的影响发生了变化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2910168377"/>
              </p:ext>
            </p:extLst>
          </p:nvPr>
        </p:nvGraphicFramePr>
        <p:xfrm>
          <a:off x="508000" y="2492896"/>
          <a:ext cx="8128000" cy="2801398"/>
        </p:xfrm>
        <a:graphic>
          <a:graphicData uri="http://schemas.openxmlformats.org/presentationml/2006/ole">
            <mc:AlternateContent xmlns:mc="http://schemas.openxmlformats.org/markup-compatibility/2006">
              <mc:Choice xmlns:v="urn:schemas-microsoft-com:vml" Requires="v">
                <p:oleObj spid="_x0000_s16393" name="文档" r:id="rId5" imgW="3923640" imgH="1352460" progId="Word.Document.12">
                  <p:embed/>
                </p:oleObj>
              </mc:Choice>
              <mc:Fallback>
                <p:oleObj name="文档" r:id="rId5" imgW="3923640" imgH="1352460" progId="Word.Document.12">
                  <p:embed/>
                  <p:pic>
                    <p:nvPicPr>
                      <p:cNvPr id="0" name=""/>
                      <p:cNvPicPr/>
                      <p:nvPr/>
                    </p:nvPicPr>
                    <p:blipFill>
                      <a:blip r:embed="rId6"/>
                      <a:stretch>
                        <a:fillRect/>
                      </a:stretch>
                    </p:blipFill>
                    <p:spPr>
                      <a:xfrm>
                        <a:off x="508000" y="2492896"/>
                        <a:ext cx="8128000" cy="2801398"/>
                      </a:xfrm>
                      <a:prstGeom prst="rect">
                        <a:avLst/>
                      </a:prstGeom>
                    </p:spPr>
                  </p:pic>
                </p:oleObj>
              </mc:Fallback>
            </mc:AlternateContent>
          </a:graphicData>
        </a:graphic>
      </p:graphicFrame>
    </p:spTree>
    <p:extLst>
      <p:ext uri="{BB962C8B-B14F-4D97-AF65-F5344CB8AC3E}">
        <p14:creationId xmlns:p14="http://schemas.microsoft.com/office/powerpoint/2010/main" val="247123793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42436557"/>
              </p:ext>
            </p:extLst>
          </p:nvPr>
        </p:nvGraphicFramePr>
        <p:xfrm>
          <a:off x="467544" y="1988840"/>
          <a:ext cx="8128000" cy="4205500"/>
        </p:xfrm>
        <a:graphic>
          <a:graphicData uri="http://schemas.openxmlformats.org/presentationml/2006/ole">
            <mc:AlternateContent xmlns:mc="http://schemas.openxmlformats.org/markup-compatibility/2006">
              <mc:Choice xmlns:v="urn:schemas-microsoft-com:vml" Requires="v">
                <p:oleObj spid="_x0000_s17417" name="文档" r:id="rId5" imgW="3921824" imgH="2029197" progId="Word.Document.12">
                  <p:embed/>
                </p:oleObj>
              </mc:Choice>
              <mc:Fallback>
                <p:oleObj name="文档" r:id="rId5" imgW="3921824" imgH="2029197" progId="Word.Document.12">
                  <p:embed/>
                  <p:pic>
                    <p:nvPicPr>
                      <p:cNvPr id="0" name=""/>
                      <p:cNvPicPr/>
                      <p:nvPr/>
                    </p:nvPicPr>
                    <p:blipFill>
                      <a:blip r:embed="rId6"/>
                      <a:stretch>
                        <a:fillRect/>
                      </a:stretch>
                    </p:blipFill>
                    <p:spPr>
                      <a:xfrm>
                        <a:off x="467544" y="1988840"/>
                        <a:ext cx="8128000" cy="4205500"/>
                      </a:xfrm>
                      <a:prstGeom prst="rect">
                        <a:avLst/>
                      </a:prstGeom>
                    </p:spPr>
                  </p:pic>
                </p:oleObj>
              </mc:Fallback>
            </mc:AlternateContent>
          </a:graphicData>
        </a:graphic>
      </p:graphicFrame>
    </p:spTree>
    <p:extLst>
      <p:ext uri="{BB962C8B-B14F-4D97-AF65-F5344CB8AC3E}">
        <p14:creationId xmlns:p14="http://schemas.microsoft.com/office/powerpoint/2010/main" val="372145606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4293476359"/>
              </p:ext>
            </p:extLst>
          </p:nvPr>
        </p:nvGraphicFramePr>
        <p:xfrm>
          <a:off x="539552" y="1556792"/>
          <a:ext cx="8128000" cy="4564186"/>
        </p:xfrm>
        <a:graphic>
          <a:graphicData uri="http://schemas.openxmlformats.org/presentationml/2006/ole">
            <mc:AlternateContent xmlns:mc="http://schemas.openxmlformats.org/markup-compatibility/2006">
              <mc:Choice xmlns:v="urn:schemas-microsoft-com:vml" Requires="v">
                <p:oleObj spid="_x0000_s18441" name="文档" r:id="rId5" imgW="3921824" imgH="2202163" progId="Word.Document.12">
                  <p:embed/>
                </p:oleObj>
              </mc:Choice>
              <mc:Fallback>
                <p:oleObj name="文档" r:id="rId5" imgW="3921824" imgH="2202163" progId="Word.Document.12">
                  <p:embed/>
                  <p:pic>
                    <p:nvPicPr>
                      <p:cNvPr id="0" name=""/>
                      <p:cNvPicPr/>
                      <p:nvPr/>
                    </p:nvPicPr>
                    <p:blipFill>
                      <a:blip r:embed="rId6"/>
                      <a:stretch>
                        <a:fillRect/>
                      </a:stretch>
                    </p:blipFill>
                    <p:spPr>
                      <a:xfrm>
                        <a:off x="539552" y="1556792"/>
                        <a:ext cx="8128000" cy="4564186"/>
                      </a:xfrm>
                      <a:prstGeom prst="rect">
                        <a:avLst/>
                      </a:prstGeom>
                    </p:spPr>
                  </p:pic>
                </p:oleObj>
              </mc:Fallback>
            </mc:AlternateContent>
          </a:graphicData>
        </a:graphic>
      </p:graphicFrame>
    </p:spTree>
    <p:extLst>
      <p:ext uri="{BB962C8B-B14F-4D97-AF65-F5344CB8AC3E}">
        <p14:creationId xmlns:p14="http://schemas.microsoft.com/office/powerpoint/2010/main" val="265760342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3844878" y="1556792"/>
            <a:ext cx="1454244"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典例</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剖析</a:t>
            </a:r>
            <a:r>
              <a:rPr lang="en-US" altLang="zh-CN" sz="2200" dirty="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2074005"/>
            <a:ext cx="8128000" cy="85093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读自然资源利用与社会经济发展的关系图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完成下列各题。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Z53.eps" descr="id:2147493699;FounderCES"/>
          <p:cNvPicPr/>
          <p:nvPr/>
        </p:nvPicPr>
        <p:blipFill>
          <a:blip r:embed="rId4"/>
          <a:stretch>
            <a:fillRect/>
          </a:stretch>
        </p:blipFill>
        <p:spPr>
          <a:xfrm>
            <a:off x="1691680" y="2636912"/>
            <a:ext cx="6098088" cy="3672408"/>
          </a:xfrm>
          <a:prstGeom prst="rect">
            <a:avLst/>
          </a:prstGeom>
        </p:spPr>
      </p:pic>
    </p:spTree>
    <p:extLst>
      <p:ext uri="{BB962C8B-B14F-4D97-AF65-F5344CB8AC3E}">
        <p14:creationId xmlns:p14="http://schemas.microsoft.com/office/powerpoint/2010/main" val="173611607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98472"/>
            <a:ext cx="8128000" cy="131112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农业社会阶段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对人类生产、生活影响最大的一类自然资源是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气候资源</a:t>
            </a:r>
            <a:r>
              <a:rPr lang="en-US" altLang="zh-CN" sz="2200" dirty="0">
                <a:solidFill>
                  <a:srgbClr val="000000"/>
                </a:solidFill>
                <a:latin typeface="Times New Roman" panose="02020603050405020304" pitchFamily="18" charset="0"/>
                <a:cs typeface="Times New Roman" panose="02020603050405020304" pitchFamily="18" charset="0"/>
              </a:rPr>
              <a:t>	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水资源</a:t>
            </a:r>
            <a:r>
              <a:rPr lang="en-US" altLang="zh-CN" sz="2200" smtClean="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土地资源</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生物资源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2481225"/>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古巴比伦王国在创造人类文明的同时也毁掉了水草丰美的家园。这说明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对自然资源利用不合理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会使生态环境发生难以逆转的变化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对自然资源的索取必然会以牺牲环境为代价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对自然资源的利用应与环境保护相统一　</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人类无法协调好眼前利益与长远利益的关系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①②</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③④</a:t>
            </a:r>
            <a:r>
              <a:rPr lang="en-US" altLang="zh-CN" sz="2200" dirty="0">
                <a:solidFill>
                  <a:srgbClr val="000000"/>
                </a:solidFill>
                <a:latin typeface="Times New Roman" panose="02020603050405020304" pitchFamily="18" charset="0"/>
                <a:cs typeface="Times New Roman" panose="02020603050405020304" pitchFamily="18" charset="0"/>
              </a:rPr>
              <a:t>	C.</a:t>
            </a:r>
            <a:r>
              <a:rPr lang="zh-CN" altLang="zh-CN" sz="2200" dirty="0">
                <a:solidFill>
                  <a:srgbClr val="000000"/>
                </a:solidFill>
                <a:latin typeface="NEU-BZ-S92"/>
                <a:cs typeface="宋体" panose="02010600030101010101" pitchFamily="2" charset="-122"/>
              </a:rPr>
              <a:t>①③</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②④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工业社会阶段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资源和能源对</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型产业和工业布局有着决定性的影响。</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到后工业化发展阶段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自然资源对人类活动的影响有何变化</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2581499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1619672"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8000"/>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一、自然资源概述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概念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指存在于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自然界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在一定的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时间</a:t>
            </a:r>
            <a:r>
              <a:rPr lang="zh-CN" altLang="zh-CN" sz="2200" dirty="0">
                <a:solidFill>
                  <a:srgbClr val="000000"/>
                </a:solidFill>
                <a:latin typeface="Times New Roman" panose="02020603050405020304" pitchFamily="18" charset="0"/>
                <a:cs typeface="Times New Roman" panose="02020603050405020304" pitchFamily="18" charset="0"/>
              </a:rPr>
              <a:t>条件下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能够产生</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经济价值</a:t>
            </a:r>
            <a:r>
              <a:rPr lang="zh-CN" altLang="zh-CN" sz="2200" dirty="0">
                <a:solidFill>
                  <a:srgbClr val="000000"/>
                </a:solidFill>
                <a:latin typeface="Times New Roman" panose="02020603050405020304" pitchFamily="18" charset="0"/>
                <a:cs typeface="Times New Roman" panose="02020603050405020304" pitchFamily="18" charset="0"/>
              </a:rPr>
              <a:t>以提高人类当前和未来福利的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物质</a:t>
            </a:r>
            <a:r>
              <a:rPr lang="zh-CN" altLang="zh-CN" sz="2200" dirty="0">
                <a:solidFill>
                  <a:srgbClr val="000000"/>
                </a:solidFill>
                <a:latin typeface="Times New Roman" panose="02020603050405020304" pitchFamily="18" charset="0"/>
                <a:cs typeface="Times New Roman" panose="02020603050405020304" pitchFamily="18" charset="0"/>
              </a:rPr>
              <a:t>与能量的总称。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属性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有限</a:t>
            </a:r>
            <a:r>
              <a:rPr lang="zh-CN" altLang="zh-CN" sz="2200" dirty="0">
                <a:solidFill>
                  <a:srgbClr val="000000"/>
                </a:solidFill>
                <a:latin typeface="Times New Roman" panose="02020603050405020304" pitchFamily="18" charset="0"/>
                <a:cs typeface="Times New Roman" panose="02020603050405020304" pitchFamily="18" charset="0"/>
              </a:rPr>
              <a:t>性、整体性、地域性、多用性和社会性。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1679198" y="3124602"/>
            <a:ext cx="848825"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751370" y="3236030"/>
            <a:ext cx="543024" cy="2459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322532" y="3200680"/>
            <a:ext cx="1129788"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409114" y="3613597"/>
            <a:ext cx="52705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11560" y="4437112"/>
            <a:ext cx="527054" cy="2459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P spid="11" grpId="0" animBg="1"/>
      <p:bldP spid="13"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80663"/>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农业社会阶段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人类主要从事农业生产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土地对人类生产、生活影响最大。工业社会阶段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矿产资源和能源对资源性产业和工业布局有着决定性的影响。后工业化阶段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随着科技发展和社会进步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自然资源在地区发展中的作用相对下降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各种后天性资源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如人工合成原料、智力资源、信息网络等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的地位迅速上升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自然资源对经济发展和产业布局的影响日趋弱化。随着生产力发展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人地关系也趋于协调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经济、社会、生态实现可持续发展。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(1)C</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(2)C</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矿产　资源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自然资源在地区发展中的作用相对下降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各种后天性资源地位迅速上升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自然资源对经济发展和产业布局的影响日趋弱化。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467544" y="4221088"/>
            <a:ext cx="8352928" cy="20882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8608809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2"/>
          <p:cNvSpPr txBox="1"/>
          <p:nvPr/>
        </p:nvSpPr>
        <p:spPr>
          <a:xfrm>
            <a:off x="5794190" y="836712"/>
            <a:ext cx="2273379" cy="369332"/>
          </a:xfrm>
          <a:prstGeom prst="rect">
            <a:avLst/>
          </a:prstGeom>
          <a:noFill/>
          <a:ln>
            <a:noFill/>
          </a:ln>
        </p:spPr>
        <p:txBody>
          <a:bodyPr wrap="none" rtlCol="0">
            <a:spAutoFit/>
          </a:bodyPr>
          <a:lstStyle/>
          <a:p>
            <a:r>
              <a:rPr lang="en-US" altLang="zh-CN" dirty="0" smtClean="0"/>
              <a:t>1-2       3-4       5-6      7</a:t>
            </a:r>
            <a:endParaRPr lang="zh-CN" altLang="en-US" dirty="0"/>
          </a:p>
        </p:txBody>
      </p:sp>
      <p:sp>
        <p:nvSpPr>
          <p:cNvPr id="11" name="矩形 10">
            <a:hlinkClick r:id="rId2" action="ppaction://hlinksldjump"/>
          </p:cNvPr>
          <p:cNvSpPr/>
          <p:nvPr/>
        </p:nvSpPr>
        <p:spPr>
          <a:xfrm>
            <a:off x="5798494" y="869763"/>
            <a:ext cx="423012"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3" action="ppaction://hlinksldjump"/>
          </p:cNvPr>
          <p:cNvSpPr/>
          <p:nvPr/>
        </p:nvSpPr>
        <p:spPr>
          <a:xfrm>
            <a:off x="6277941" y="882685"/>
            <a:ext cx="2921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hlinkClick r:id="rId3" action="ppaction://hlinksldjump"/>
          </p:cNvPr>
          <p:cNvSpPr/>
          <p:nvPr/>
        </p:nvSpPr>
        <p:spPr>
          <a:xfrm>
            <a:off x="6516216" y="882949"/>
            <a:ext cx="531685"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hlinkClick r:id="rId4" action="ppaction://hlinksldjump"/>
          </p:cNvPr>
          <p:cNvSpPr/>
          <p:nvPr/>
        </p:nvSpPr>
        <p:spPr>
          <a:xfrm>
            <a:off x="7246347"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hlinkClick r:id="rId5" action="ppaction://hlinksldjump"/>
          </p:cNvPr>
          <p:cNvSpPr/>
          <p:nvPr/>
        </p:nvSpPr>
        <p:spPr>
          <a:xfrm>
            <a:off x="7723102"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hlinkClick r:id="rId6" action="ppaction://hlinksldjump"/>
          </p:cNvPr>
          <p:cNvSpPr/>
          <p:nvPr/>
        </p:nvSpPr>
        <p:spPr>
          <a:xfrm>
            <a:off x="8214863"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1484784"/>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自然资源是人类文明和社会进步的物质基础。据此完成第</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1904201"/>
            <a:ext cx="8128000" cy="293618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下列属于自然资源的是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粮食</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钢铁</a:t>
            </a:r>
            <a:r>
              <a:rPr lang="en-US" altLang="zh-CN" sz="2200" dirty="0">
                <a:solidFill>
                  <a:srgbClr val="000000"/>
                </a:solidFill>
                <a:latin typeface="Times New Roman" panose="02020603050405020304" pitchFamily="18" charset="0"/>
                <a:cs typeface="Times New Roman" panose="02020603050405020304" pitchFamily="18" charset="0"/>
              </a:rPr>
              <a:t>	C.</a:t>
            </a:r>
            <a:r>
              <a:rPr lang="zh-CN" altLang="zh-CN" sz="2200" dirty="0">
                <a:solidFill>
                  <a:srgbClr val="000000"/>
                </a:solidFill>
                <a:latin typeface="Times New Roman" panose="02020603050405020304" pitchFamily="18" charset="0"/>
                <a:cs typeface="Times New Roman" panose="02020603050405020304" pitchFamily="18" charset="0"/>
              </a:rPr>
              <a:t>龙卷风</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铜矿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下列物质属于可再生资源的是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优质铁矿石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含硫低的煤炭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保护较好的土地资源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烧制石灰的石灰岩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2" name="矩形 11"/>
          <p:cNvSpPr>
            <a:spLocks noChangeAspect="1"/>
          </p:cNvSpPr>
          <p:nvPr/>
        </p:nvSpPr>
        <p:spPr>
          <a:xfrm>
            <a:off x="508000" y="4840389"/>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自然资源必须具有自然属性和经济属性。第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煤、铁等矿产资源属于非可再生资源。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1.D</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5" name="矩形 14"/>
          <p:cNvSpPr/>
          <p:nvPr/>
        </p:nvSpPr>
        <p:spPr>
          <a:xfrm>
            <a:off x="508000" y="4725143"/>
            <a:ext cx="8128000" cy="95546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508000" y="5680613"/>
            <a:ext cx="2551832" cy="4253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28481823"/>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5"/>
                                        </p:tgtEl>
                                      </p:cBhvr>
                                    </p:animEffect>
                                    <p:set>
                                      <p:cBhvr>
                                        <p:cTn id="7" dur="1" fill="hold">
                                          <p:stCondLst>
                                            <p:cond delay="499"/>
                                          </p:stCondLst>
                                        </p:cTn>
                                        <p:tgtEl>
                                          <p:spTgt spid="1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20"/>
                                        </p:tgtEl>
                                      </p:cBhvr>
                                    </p:animEffect>
                                    <p:set>
                                      <p:cBhvr>
                                        <p:cTn id="12" dur="1" fill="hold">
                                          <p:stCondLst>
                                            <p:cond delay="499"/>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0"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5794190" y="836712"/>
            <a:ext cx="2273379" cy="369332"/>
          </a:xfrm>
          <a:prstGeom prst="rect">
            <a:avLst/>
          </a:prstGeom>
          <a:noFill/>
          <a:ln>
            <a:noFill/>
          </a:ln>
        </p:spPr>
        <p:txBody>
          <a:bodyPr wrap="none" rtlCol="0">
            <a:spAutoFit/>
          </a:bodyPr>
          <a:lstStyle/>
          <a:p>
            <a:r>
              <a:rPr lang="en-US" altLang="zh-CN" dirty="0" smtClean="0"/>
              <a:t>1-2       3-4       5-6      7</a:t>
            </a:r>
            <a:endParaRPr lang="zh-CN" altLang="en-US" dirty="0"/>
          </a:p>
        </p:txBody>
      </p:sp>
      <p:sp>
        <p:nvSpPr>
          <p:cNvPr id="10" name="矩形 9">
            <a:hlinkClick r:id="rId2" action="ppaction://hlinksldjump"/>
          </p:cNvPr>
          <p:cNvSpPr/>
          <p:nvPr/>
        </p:nvSpPr>
        <p:spPr>
          <a:xfrm>
            <a:off x="5798494" y="869763"/>
            <a:ext cx="423012" cy="294867"/>
          </a:xfrm>
          <a:prstGeom prst="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3" action="ppaction://hlinksldjump"/>
          </p:cNvPr>
          <p:cNvSpPr/>
          <p:nvPr/>
        </p:nvSpPr>
        <p:spPr>
          <a:xfrm>
            <a:off x="6277941" y="882685"/>
            <a:ext cx="2921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3" action="ppaction://hlinksldjump"/>
          </p:cNvPr>
          <p:cNvSpPr/>
          <p:nvPr/>
        </p:nvSpPr>
        <p:spPr>
          <a:xfrm>
            <a:off x="6444208" y="882949"/>
            <a:ext cx="531685"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4" action="ppaction://hlinksldjump"/>
          </p:cNvPr>
          <p:cNvSpPr/>
          <p:nvPr/>
        </p:nvSpPr>
        <p:spPr>
          <a:xfrm>
            <a:off x="7246347"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5" action="ppaction://hlinksldjump"/>
          </p:cNvPr>
          <p:cNvSpPr/>
          <p:nvPr/>
        </p:nvSpPr>
        <p:spPr>
          <a:xfrm>
            <a:off x="7723102"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hlinkClick r:id="rId6" action="ppaction://hlinksldjump"/>
          </p:cNvPr>
          <p:cNvSpPr/>
          <p:nvPr/>
        </p:nvSpPr>
        <p:spPr>
          <a:xfrm>
            <a:off x="8214863"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a:spLocks noChangeAspect="1"/>
          </p:cNvSpPr>
          <p:nvPr/>
        </p:nvSpPr>
        <p:spPr>
          <a:xfrm>
            <a:off x="508000" y="1231108"/>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下图为人类各发展阶段的人均每日能源消耗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包括直接消耗和间接消耗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统计图。读图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3~4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7" name="Z54.eps" descr="id:2147493713;FounderCES"/>
          <p:cNvPicPr/>
          <p:nvPr/>
        </p:nvPicPr>
        <p:blipFill>
          <a:blip r:embed="rId7"/>
          <a:stretch>
            <a:fillRect/>
          </a:stretch>
        </p:blipFill>
        <p:spPr>
          <a:xfrm>
            <a:off x="2051720" y="2097114"/>
            <a:ext cx="4608512" cy="3932484"/>
          </a:xfrm>
          <a:prstGeom prst="rect">
            <a:avLst/>
          </a:prstGeom>
        </p:spPr>
      </p:pic>
    </p:spTree>
    <p:extLst>
      <p:ext uri="{BB962C8B-B14F-4D97-AF65-F5344CB8AC3E}">
        <p14:creationId xmlns:p14="http://schemas.microsoft.com/office/powerpoint/2010/main" val="2996964954"/>
      </p:ext>
    </p:extLst>
  </p:cSld>
  <p:clrMapOvr>
    <a:masterClrMapping/>
  </p:clrMapOvr>
  <p:transition spd="slow">
    <p:pull dir="l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5794190" y="836712"/>
            <a:ext cx="2273379" cy="369332"/>
          </a:xfrm>
          <a:prstGeom prst="rect">
            <a:avLst/>
          </a:prstGeom>
          <a:noFill/>
          <a:ln>
            <a:noFill/>
          </a:ln>
        </p:spPr>
        <p:txBody>
          <a:bodyPr wrap="none" rtlCol="0">
            <a:spAutoFit/>
          </a:bodyPr>
          <a:lstStyle/>
          <a:p>
            <a:r>
              <a:rPr lang="en-US" altLang="zh-CN" dirty="0" smtClean="0"/>
              <a:t>1-2       3-4       5-6      7</a:t>
            </a:r>
            <a:endParaRPr lang="zh-CN" altLang="en-US" dirty="0"/>
          </a:p>
        </p:txBody>
      </p:sp>
      <p:sp>
        <p:nvSpPr>
          <p:cNvPr id="10" name="矩形 9">
            <a:hlinkClick r:id="rId2" action="ppaction://hlinksldjump"/>
          </p:cNvPr>
          <p:cNvSpPr/>
          <p:nvPr/>
        </p:nvSpPr>
        <p:spPr>
          <a:xfrm>
            <a:off x="5798494" y="869763"/>
            <a:ext cx="423012" cy="294867"/>
          </a:xfrm>
          <a:prstGeom prst="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3" action="ppaction://hlinksldjump"/>
          </p:cNvPr>
          <p:cNvSpPr/>
          <p:nvPr/>
        </p:nvSpPr>
        <p:spPr>
          <a:xfrm>
            <a:off x="6277941" y="882685"/>
            <a:ext cx="2921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3" action="ppaction://hlinksldjump"/>
          </p:cNvPr>
          <p:cNvSpPr/>
          <p:nvPr/>
        </p:nvSpPr>
        <p:spPr>
          <a:xfrm>
            <a:off x="6444208" y="882949"/>
            <a:ext cx="531685"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4" action="ppaction://hlinksldjump"/>
          </p:cNvPr>
          <p:cNvSpPr/>
          <p:nvPr/>
        </p:nvSpPr>
        <p:spPr>
          <a:xfrm>
            <a:off x="7246347"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5" action="ppaction://hlinksldjump"/>
          </p:cNvPr>
          <p:cNvSpPr/>
          <p:nvPr/>
        </p:nvSpPr>
        <p:spPr>
          <a:xfrm>
            <a:off x="7723102"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hlinkClick r:id="rId6" action="ppaction://hlinksldjump"/>
          </p:cNvPr>
          <p:cNvSpPr/>
          <p:nvPr/>
        </p:nvSpPr>
        <p:spPr>
          <a:xfrm>
            <a:off x="8214863"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1259897"/>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下列说法正确的是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前四个阶段人类消耗的能源主要是矿物能源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后三个阶段人类消耗的能源主要是生物能源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人类在各发展阶段都消耗一种类型的能源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随着生活水平的提高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人均能源消耗不断增长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6" name="矩形 15"/>
          <p:cNvSpPr>
            <a:spLocks noChangeAspect="1"/>
          </p:cNvSpPr>
          <p:nvPr/>
        </p:nvSpPr>
        <p:spPr>
          <a:xfrm>
            <a:off x="508000" y="3379813"/>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人类各发展阶段能源利用对环境产生的影响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正确的叙述是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原始社会人类利用的能源虽然较少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但对环境影响较大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农业社会能源的开发利用可能导致土地荒漠化和水土流失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工业社会大量使用能源带来严重的环境污染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但生态问题得到缓解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现代社会崇尚美国的能源消费方式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能源利用率高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环境问题得到解决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17630356"/>
      </p:ext>
    </p:extLst>
  </p:cSld>
  <p:clrMapOvr>
    <a:masterClrMapping/>
  </p:clrMapOvr>
  <p:transition spd="slow">
    <p:pull dir="l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5794190" y="836712"/>
            <a:ext cx="2273379" cy="369332"/>
          </a:xfrm>
          <a:prstGeom prst="rect">
            <a:avLst/>
          </a:prstGeom>
          <a:noFill/>
          <a:ln>
            <a:noFill/>
          </a:ln>
        </p:spPr>
        <p:txBody>
          <a:bodyPr wrap="none" rtlCol="0">
            <a:spAutoFit/>
          </a:bodyPr>
          <a:lstStyle/>
          <a:p>
            <a:r>
              <a:rPr lang="en-US" altLang="zh-CN" dirty="0" smtClean="0"/>
              <a:t>1-2       3-4       5-6      7</a:t>
            </a:r>
            <a:endParaRPr lang="zh-CN" altLang="en-US" dirty="0"/>
          </a:p>
        </p:txBody>
      </p:sp>
      <p:sp>
        <p:nvSpPr>
          <p:cNvPr id="10" name="矩形 9">
            <a:hlinkClick r:id="rId2" action="ppaction://hlinksldjump"/>
          </p:cNvPr>
          <p:cNvSpPr/>
          <p:nvPr/>
        </p:nvSpPr>
        <p:spPr>
          <a:xfrm>
            <a:off x="5798494" y="869763"/>
            <a:ext cx="423012" cy="294867"/>
          </a:xfrm>
          <a:prstGeom prst="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3" action="ppaction://hlinksldjump"/>
          </p:cNvPr>
          <p:cNvSpPr/>
          <p:nvPr/>
        </p:nvSpPr>
        <p:spPr>
          <a:xfrm>
            <a:off x="6277941" y="882685"/>
            <a:ext cx="2921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3" action="ppaction://hlinksldjump"/>
          </p:cNvPr>
          <p:cNvSpPr/>
          <p:nvPr/>
        </p:nvSpPr>
        <p:spPr>
          <a:xfrm>
            <a:off x="6444208" y="882949"/>
            <a:ext cx="531685"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4" action="ppaction://hlinksldjump"/>
          </p:cNvPr>
          <p:cNvSpPr/>
          <p:nvPr/>
        </p:nvSpPr>
        <p:spPr>
          <a:xfrm>
            <a:off x="7246347"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5" action="ppaction://hlinksldjump"/>
          </p:cNvPr>
          <p:cNvSpPr/>
          <p:nvPr/>
        </p:nvSpPr>
        <p:spPr>
          <a:xfrm>
            <a:off x="7723102"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hlinkClick r:id="rId6" action="ppaction://hlinksldjump"/>
          </p:cNvPr>
          <p:cNvSpPr/>
          <p:nvPr/>
        </p:nvSpPr>
        <p:spPr>
          <a:xfrm>
            <a:off x="8214863"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前四个阶段人类消耗的主要能源为木材和水力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木材属生物能源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后三个阶段主要消耗的是矿物能源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人类在不同的阶段消耗的能源类型不同。第</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原始社会对环境影响小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工业社会对环境影响大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生态问题比较严重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美国的能源消费属于过度消费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环境问题比较严重。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3.D</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4.B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6" name="矩形 15"/>
          <p:cNvSpPr/>
          <p:nvPr/>
        </p:nvSpPr>
        <p:spPr>
          <a:xfrm>
            <a:off x="508000" y="4437112"/>
            <a:ext cx="3055888" cy="50405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33743895"/>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6"/>
                                        </p:tgtEl>
                                      </p:cBhvr>
                                    </p:animEffect>
                                    <p:set>
                                      <p:cBhvr>
                                        <p:cTn id="7"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5794190" y="836712"/>
            <a:ext cx="2273379" cy="369332"/>
          </a:xfrm>
          <a:prstGeom prst="rect">
            <a:avLst/>
          </a:prstGeom>
          <a:noFill/>
          <a:ln>
            <a:noFill/>
          </a:ln>
        </p:spPr>
        <p:txBody>
          <a:bodyPr wrap="none" rtlCol="0">
            <a:spAutoFit/>
          </a:bodyPr>
          <a:lstStyle/>
          <a:p>
            <a:r>
              <a:rPr lang="en-US" altLang="zh-CN" dirty="0" smtClean="0"/>
              <a:t>1-2       3-4       5-6      7</a:t>
            </a:r>
            <a:endParaRPr lang="zh-CN" altLang="en-US" dirty="0"/>
          </a:p>
        </p:txBody>
      </p:sp>
      <p:sp>
        <p:nvSpPr>
          <p:cNvPr id="10" name="矩形 9">
            <a:hlinkClick r:id="rId2" action="ppaction://hlinksldjump"/>
          </p:cNvPr>
          <p:cNvSpPr/>
          <p:nvPr/>
        </p:nvSpPr>
        <p:spPr>
          <a:xfrm>
            <a:off x="5798494" y="869763"/>
            <a:ext cx="423012" cy="294867"/>
          </a:xfrm>
          <a:prstGeom prst="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3" action="ppaction://hlinksldjump"/>
          </p:cNvPr>
          <p:cNvSpPr/>
          <p:nvPr/>
        </p:nvSpPr>
        <p:spPr>
          <a:xfrm>
            <a:off x="6277941" y="882685"/>
            <a:ext cx="2921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3" action="ppaction://hlinksldjump"/>
          </p:cNvPr>
          <p:cNvSpPr/>
          <p:nvPr/>
        </p:nvSpPr>
        <p:spPr>
          <a:xfrm>
            <a:off x="6444208" y="882949"/>
            <a:ext cx="603693"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4" action="ppaction://hlinksldjump"/>
          </p:cNvPr>
          <p:cNvSpPr/>
          <p:nvPr/>
        </p:nvSpPr>
        <p:spPr>
          <a:xfrm>
            <a:off x="7211953" y="884374"/>
            <a:ext cx="384383"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5" action="ppaction://hlinksldjump"/>
          </p:cNvPr>
          <p:cNvSpPr/>
          <p:nvPr/>
        </p:nvSpPr>
        <p:spPr>
          <a:xfrm>
            <a:off x="7723102"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a:spLocks noChangeAspect="1"/>
          </p:cNvSpPr>
          <p:nvPr/>
        </p:nvSpPr>
        <p:spPr>
          <a:xfrm>
            <a:off x="508000" y="1412776"/>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人类认识和利用自然资源的过程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是随着生产力的发展和科学技术的进步而不断变化的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自然资源的数量、质量、分布及开发利用条件等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在不同的历史发展阶段所起的作用也是不同的。据此完成第</a:t>
            </a:r>
            <a:r>
              <a:rPr lang="en-US" altLang="zh-CN" sz="2200" dirty="0">
                <a:solidFill>
                  <a:srgbClr val="000000"/>
                </a:solidFill>
                <a:latin typeface="Times New Roman" panose="02020603050405020304" pitchFamily="18" charset="0"/>
                <a:cs typeface="Times New Roman" panose="02020603050405020304" pitchFamily="18" charset="0"/>
              </a:rPr>
              <a:t>5~6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7" name="矩形 16"/>
          <p:cNvSpPr>
            <a:spLocks noChangeAspect="1"/>
          </p:cNvSpPr>
          <p:nvPr/>
        </p:nvSpPr>
        <p:spPr>
          <a:xfrm>
            <a:off x="508000" y="3140968"/>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下列有关自然资源对人类活动影响的叙述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正确的是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农业社会时期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人类的生产和生活对自然环境和自然资源的依赖程度很小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工业化的初期和中期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矿产资源对资源性产业和工业布局有着决定性的影响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后工业化阶段矿产资源的影响迅速上升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随着社会的发展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自然资源对经济发展和产业布局的影响日益强化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41978275"/>
      </p:ext>
    </p:extLst>
  </p:cSld>
  <p:clrMapOvr>
    <a:masterClrMapping/>
  </p:clrMapOvr>
  <p:transition spd="slow">
    <p:pull dir="l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5794190" y="836712"/>
            <a:ext cx="2273379" cy="369332"/>
          </a:xfrm>
          <a:prstGeom prst="rect">
            <a:avLst/>
          </a:prstGeom>
          <a:noFill/>
          <a:ln>
            <a:noFill/>
          </a:ln>
        </p:spPr>
        <p:txBody>
          <a:bodyPr wrap="none" rtlCol="0">
            <a:spAutoFit/>
          </a:bodyPr>
          <a:lstStyle/>
          <a:p>
            <a:r>
              <a:rPr lang="en-US" altLang="zh-CN" dirty="0" smtClean="0"/>
              <a:t>1-2       3-4       5-6      7</a:t>
            </a:r>
            <a:endParaRPr lang="zh-CN" altLang="en-US" dirty="0"/>
          </a:p>
        </p:txBody>
      </p:sp>
      <p:sp>
        <p:nvSpPr>
          <p:cNvPr id="10" name="矩形 9">
            <a:hlinkClick r:id="rId2" action="ppaction://hlinksldjump"/>
          </p:cNvPr>
          <p:cNvSpPr/>
          <p:nvPr/>
        </p:nvSpPr>
        <p:spPr>
          <a:xfrm>
            <a:off x="5798494" y="869763"/>
            <a:ext cx="423012" cy="294867"/>
          </a:xfrm>
          <a:prstGeom prst="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3" action="ppaction://hlinksldjump"/>
          </p:cNvPr>
          <p:cNvSpPr/>
          <p:nvPr/>
        </p:nvSpPr>
        <p:spPr>
          <a:xfrm>
            <a:off x="6277941" y="882685"/>
            <a:ext cx="2921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3" action="ppaction://hlinksldjump"/>
          </p:cNvPr>
          <p:cNvSpPr/>
          <p:nvPr/>
        </p:nvSpPr>
        <p:spPr>
          <a:xfrm>
            <a:off x="6444208" y="882949"/>
            <a:ext cx="603693"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4" action="ppaction://hlinksldjump"/>
          </p:cNvPr>
          <p:cNvSpPr/>
          <p:nvPr/>
        </p:nvSpPr>
        <p:spPr>
          <a:xfrm>
            <a:off x="7211953" y="884374"/>
            <a:ext cx="384383"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5" action="ppaction://hlinksldjump"/>
          </p:cNvPr>
          <p:cNvSpPr/>
          <p:nvPr/>
        </p:nvSpPr>
        <p:spPr>
          <a:xfrm>
            <a:off x="7723102"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工业化的初期和中期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受矿产资源分布的影响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在靠近矿产资源富集的地区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往往形成相应的工业城市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如我国的</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大庆、克拉玛依等石油工业城市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鞍山、铜陵等钢铁工业城市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东营、金昌等煤炭工业城市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本溪、个旧等有色金属工业城市</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99757657"/>
      </p:ext>
    </p:extLst>
  </p:cSld>
  <p:clrMapOvr>
    <a:masterClrMapping/>
  </p:clrMapOvr>
  <p:transition spd="slow">
    <p:pull dir="ld"/>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5794190" y="836712"/>
            <a:ext cx="2273379" cy="369332"/>
          </a:xfrm>
          <a:prstGeom prst="rect">
            <a:avLst/>
          </a:prstGeom>
          <a:noFill/>
          <a:ln>
            <a:noFill/>
          </a:ln>
        </p:spPr>
        <p:txBody>
          <a:bodyPr wrap="none" rtlCol="0">
            <a:spAutoFit/>
          </a:bodyPr>
          <a:lstStyle/>
          <a:p>
            <a:r>
              <a:rPr lang="en-US" altLang="zh-CN" dirty="0" smtClean="0"/>
              <a:t>1-2       3-4       5-6      7</a:t>
            </a:r>
            <a:endParaRPr lang="zh-CN" altLang="en-US" dirty="0"/>
          </a:p>
        </p:txBody>
      </p:sp>
      <p:sp>
        <p:nvSpPr>
          <p:cNvPr id="10" name="矩形 9">
            <a:hlinkClick r:id="rId2" action="ppaction://hlinksldjump"/>
          </p:cNvPr>
          <p:cNvSpPr/>
          <p:nvPr/>
        </p:nvSpPr>
        <p:spPr>
          <a:xfrm>
            <a:off x="5798494" y="869763"/>
            <a:ext cx="423012" cy="294867"/>
          </a:xfrm>
          <a:prstGeom prst="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3" action="ppaction://hlinksldjump"/>
          </p:cNvPr>
          <p:cNvSpPr/>
          <p:nvPr/>
        </p:nvSpPr>
        <p:spPr>
          <a:xfrm>
            <a:off x="6277941" y="882685"/>
            <a:ext cx="2921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3" action="ppaction://hlinksldjump"/>
          </p:cNvPr>
          <p:cNvSpPr/>
          <p:nvPr/>
        </p:nvSpPr>
        <p:spPr>
          <a:xfrm>
            <a:off x="6444208" y="882949"/>
            <a:ext cx="603693"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4" action="ppaction://hlinksldjump"/>
          </p:cNvPr>
          <p:cNvSpPr/>
          <p:nvPr/>
        </p:nvSpPr>
        <p:spPr>
          <a:xfrm>
            <a:off x="7211953" y="884374"/>
            <a:ext cx="384383"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5" action="ppaction://hlinksldjump"/>
          </p:cNvPr>
          <p:cNvSpPr/>
          <p:nvPr/>
        </p:nvSpPr>
        <p:spPr>
          <a:xfrm>
            <a:off x="7723102"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农业社会时期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人类的生产和生活对自然环境和自然资源的依赖程度很大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主要是受气候、水文、土地、生物资源的影响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工业化的后期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自然资源在地区发展中的作用相对下降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而各种后天性资源的地位则迅速上升。后天性资源的运输成本较低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产业布局对自然资源的依赖性逐渐减小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自然资源对经济发展与产业布局的影响也日趋弱化。第</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大庆、克拉玛依、东营为石油工业城市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鞍山、本溪为钢铁工业城市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金昌、铜陵、个旧为有色金属工业城市。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5.B</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6.A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5" name="矩形 14"/>
          <p:cNvSpPr/>
          <p:nvPr/>
        </p:nvSpPr>
        <p:spPr>
          <a:xfrm>
            <a:off x="508000" y="5013176"/>
            <a:ext cx="3271912" cy="3977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69331081"/>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5"/>
                                        </p:tgtEl>
                                      </p:cBhvr>
                                    </p:animEffect>
                                    <p:set>
                                      <p:cBhvr>
                                        <p:cTn id="7"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5794190" y="836712"/>
            <a:ext cx="2273379" cy="369332"/>
          </a:xfrm>
          <a:prstGeom prst="rect">
            <a:avLst/>
          </a:prstGeom>
          <a:noFill/>
          <a:ln>
            <a:noFill/>
          </a:ln>
        </p:spPr>
        <p:txBody>
          <a:bodyPr wrap="none" rtlCol="0">
            <a:spAutoFit/>
          </a:bodyPr>
          <a:lstStyle/>
          <a:p>
            <a:r>
              <a:rPr lang="en-US" altLang="zh-CN" dirty="0" smtClean="0"/>
              <a:t>1-2       3-4       5-6      7</a:t>
            </a:r>
            <a:endParaRPr lang="zh-CN" altLang="en-US" dirty="0"/>
          </a:p>
        </p:txBody>
      </p:sp>
      <p:sp>
        <p:nvSpPr>
          <p:cNvPr id="10" name="矩形 9">
            <a:hlinkClick r:id="rId2" action="ppaction://hlinksldjump"/>
          </p:cNvPr>
          <p:cNvSpPr/>
          <p:nvPr/>
        </p:nvSpPr>
        <p:spPr>
          <a:xfrm>
            <a:off x="5798494" y="869763"/>
            <a:ext cx="423012" cy="294867"/>
          </a:xfrm>
          <a:prstGeom prst="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3" action="ppaction://hlinksldjump"/>
          </p:cNvPr>
          <p:cNvSpPr/>
          <p:nvPr/>
        </p:nvSpPr>
        <p:spPr>
          <a:xfrm>
            <a:off x="6277941" y="882685"/>
            <a:ext cx="2921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3" action="ppaction://hlinksldjump"/>
          </p:cNvPr>
          <p:cNvSpPr/>
          <p:nvPr/>
        </p:nvSpPr>
        <p:spPr>
          <a:xfrm>
            <a:off x="6427480" y="882949"/>
            <a:ext cx="62042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4" action="ppaction://hlinksldjump"/>
          </p:cNvPr>
          <p:cNvSpPr/>
          <p:nvPr/>
        </p:nvSpPr>
        <p:spPr>
          <a:xfrm>
            <a:off x="7246347"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5" action="ppaction://hlinksldjump"/>
          </p:cNvPr>
          <p:cNvSpPr/>
          <p:nvPr/>
        </p:nvSpPr>
        <p:spPr>
          <a:xfrm>
            <a:off x="7740352" y="884374"/>
            <a:ext cx="288032"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a:spLocks noChangeAspect="1"/>
          </p:cNvSpPr>
          <p:nvPr/>
        </p:nvSpPr>
        <p:spPr>
          <a:xfrm>
            <a:off x="508000" y="1282849"/>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完成下列各题。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华北地区耕地约占全国耕地总面积的</a:t>
            </a:r>
            <a:r>
              <a:rPr lang="en-US" altLang="zh-CN" sz="2200" dirty="0">
                <a:solidFill>
                  <a:srgbClr val="000000"/>
                </a:solidFill>
                <a:latin typeface="Times New Roman" panose="02020603050405020304" pitchFamily="18" charset="0"/>
                <a:cs typeface="Times New Roman" panose="02020603050405020304" pitchFamily="18" charset="0"/>
              </a:rPr>
              <a:t>40%,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水资源总量约占全国的</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我国是人口大国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经济发展迅速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a:t>
            </a:r>
            <a:r>
              <a:rPr lang="en-US" altLang="zh-CN" sz="2200" dirty="0">
                <a:solidFill>
                  <a:srgbClr val="000000"/>
                </a:solidFill>
                <a:latin typeface="Times New Roman" panose="02020603050405020304" pitchFamily="18" charset="0"/>
                <a:cs typeface="Times New Roman" panose="02020603050405020304" pitchFamily="18" charset="0"/>
              </a:rPr>
              <a:t>45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种主要的矿产资源中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有十几种探明储量不能满足需要。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煤作为一种常规能源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随着科技发展和社会进步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其利用方式多种多样。</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7" name="z55.eps" descr="id:2147493720;FounderCES"/>
          <p:cNvPicPr/>
          <p:nvPr/>
        </p:nvPicPr>
        <p:blipFill>
          <a:blip r:embed="rId6"/>
          <a:stretch>
            <a:fillRect/>
          </a:stretch>
        </p:blipFill>
        <p:spPr>
          <a:xfrm>
            <a:off x="2771800" y="3965133"/>
            <a:ext cx="2212608" cy="1639362"/>
          </a:xfrm>
          <a:prstGeom prst="rect">
            <a:avLst/>
          </a:prstGeom>
        </p:spPr>
      </p:pic>
    </p:spTree>
    <p:extLst>
      <p:ext uri="{BB962C8B-B14F-4D97-AF65-F5344CB8AC3E}">
        <p14:creationId xmlns:p14="http://schemas.microsoft.com/office/powerpoint/2010/main" val="2441978275"/>
      </p:ext>
    </p:extLst>
  </p:cSld>
  <p:clrMapOvr>
    <a:masterClrMapping/>
  </p:clrMapOvr>
  <p:transition spd="slow">
    <p:pull dir="ld"/>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5794190" y="836712"/>
            <a:ext cx="2273379" cy="369332"/>
          </a:xfrm>
          <a:prstGeom prst="rect">
            <a:avLst/>
          </a:prstGeom>
          <a:noFill/>
          <a:ln>
            <a:noFill/>
          </a:ln>
        </p:spPr>
        <p:txBody>
          <a:bodyPr wrap="none" rtlCol="0">
            <a:spAutoFit/>
          </a:bodyPr>
          <a:lstStyle/>
          <a:p>
            <a:r>
              <a:rPr lang="en-US" altLang="zh-CN" dirty="0" smtClean="0"/>
              <a:t>1-2       3-4       5-6      7</a:t>
            </a:r>
            <a:endParaRPr lang="zh-CN" altLang="en-US" dirty="0"/>
          </a:p>
        </p:txBody>
      </p:sp>
      <p:sp>
        <p:nvSpPr>
          <p:cNvPr id="10" name="矩形 9">
            <a:hlinkClick r:id="rId3" action="ppaction://hlinksldjump"/>
          </p:cNvPr>
          <p:cNvSpPr/>
          <p:nvPr/>
        </p:nvSpPr>
        <p:spPr>
          <a:xfrm>
            <a:off x="5798494" y="869763"/>
            <a:ext cx="423012" cy="294867"/>
          </a:xfrm>
          <a:prstGeom prst="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4" action="ppaction://hlinksldjump"/>
          </p:cNvPr>
          <p:cNvSpPr/>
          <p:nvPr/>
        </p:nvSpPr>
        <p:spPr>
          <a:xfrm>
            <a:off x="6277941" y="882685"/>
            <a:ext cx="2921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4" action="ppaction://hlinksldjump"/>
          </p:cNvPr>
          <p:cNvSpPr/>
          <p:nvPr/>
        </p:nvSpPr>
        <p:spPr>
          <a:xfrm>
            <a:off x="6427480" y="882949"/>
            <a:ext cx="62042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5" action="ppaction://hlinksldjump"/>
          </p:cNvPr>
          <p:cNvSpPr/>
          <p:nvPr/>
        </p:nvSpPr>
        <p:spPr>
          <a:xfrm>
            <a:off x="7246347"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6" action="ppaction://hlinksldjump"/>
          </p:cNvPr>
          <p:cNvSpPr/>
          <p:nvPr/>
        </p:nvSpPr>
        <p:spPr>
          <a:xfrm>
            <a:off x="7740352" y="884374"/>
            <a:ext cx="288032"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1796689"/>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按再生性质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材料一和材料二中的自然资源分别属于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资源和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资源。</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根据自然资源的属性特征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22567338"/>
              </p:ext>
            </p:extLst>
          </p:nvPr>
        </p:nvGraphicFramePr>
        <p:xfrm>
          <a:off x="563514" y="3068960"/>
          <a:ext cx="8128000" cy="2236610"/>
        </p:xfrm>
        <a:graphic>
          <a:graphicData uri="http://schemas.openxmlformats.org/presentationml/2006/ole">
            <mc:AlternateContent xmlns:mc="http://schemas.openxmlformats.org/markup-compatibility/2006">
              <mc:Choice xmlns:v="urn:schemas-microsoft-com:vml" Requires="v">
                <p:oleObj spid="_x0000_s20489" name="文档" r:id="rId7" imgW="3893397" imgH="1071954" progId="Word.Document.12">
                  <p:embed/>
                </p:oleObj>
              </mc:Choice>
              <mc:Fallback>
                <p:oleObj name="文档" r:id="rId7" imgW="3893397" imgH="1071954" progId="Word.Document.12">
                  <p:embed/>
                  <p:pic>
                    <p:nvPicPr>
                      <p:cNvPr id="0" name=""/>
                      <p:cNvPicPr/>
                      <p:nvPr/>
                    </p:nvPicPr>
                    <p:blipFill>
                      <a:blip r:embed="rId8"/>
                      <a:stretch>
                        <a:fillRect/>
                      </a:stretch>
                    </p:blipFill>
                    <p:spPr>
                      <a:xfrm>
                        <a:off x="563514" y="3068960"/>
                        <a:ext cx="8128000" cy="2236610"/>
                      </a:xfrm>
                      <a:prstGeom prst="rect">
                        <a:avLst/>
                      </a:prstGeom>
                    </p:spPr>
                  </p:pic>
                </p:oleObj>
              </mc:Fallback>
            </mc:AlternateContent>
          </a:graphicData>
        </a:graphic>
      </p:graphicFrame>
    </p:spTree>
    <p:extLst>
      <p:ext uri="{BB962C8B-B14F-4D97-AF65-F5344CB8AC3E}">
        <p14:creationId xmlns:p14="http://schemas.microsoft.com/office/powerpoint/2010/main" val="3459250466"/>
      </p:ext>
    </p:extLst>
  </p:cSld>
  <p:clrMapOvr>
    <a:masterClrMapping/>
  </p:clrMapOvr>
  <p:transition spd="slow">
    <p:pull dir="l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4"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6" action="ppaction://hlinksldjump"/>
          </p:cNvPr>
          <p:cNvSpPr/>
          <p:nvPr/>
        </p:nvSpPr>
        <p:spPr>
          <a:xfrm>
            <a:off x="1619672"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610814"/>
            <a:ext cx="1039067"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分类</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894586301"/>
              </p:ext>
            </p:extLst>
          </p:nvPr>
        </p:nvGraphicFramePr>
        <p:xfrm>
          <a:off x="508000" y="2222559"/>
          <a:ext cx="8128000" cy="3222665"/>
        </p:xfrm>
        <a:graphic>
          <a:graphicData uri="http://schemas.openxmlformats.org/presentationml/2006/ole">
            <mc:AlternateContent xmlns:mc="http://schemas.openxmlformats.org/markup-compatibility/2006">
              <mc:Choice xmlns:v="urn:schemas-microsoft-com:vml" Requires="v">
                <p:oleObj spid="_x0000_s2059" name="文档" r:id="rId7" imgW="3838050" imgH="1525258" progId="Word.Document.12">
                  <p:embed/>
                </p:oleObj>
              </mc:Choice>
              <mc:Fallback>
                <p:oleObj name="文档" r:id="rId7" imgW="3838050" imgH="1525258" progId="Word.Document.12">
                  <p:embed/>
                  <p:pic>
                    <p:nvPicPr>
                      <p:cNvPr id="0" name=""/>
                      <p:cNvPicPr/>
                      <p:nvPr/>
                    </p:nvPicPr>
                    <p:blipFill>
                      <a:blip r:embed="rId8"/>
                      <a:stretch>
                        <a:fillRect/>
                      </a:stretch>
                    </p:blipFill>
                    <p:spPr>
                      <a:xfrm>
                        <a:off x="508000" y="2222559"/>
                        <a:ext cx="8128000" cy="3222665"/>
                      </a:xfrm>
                      <a:prstGeom prst="rect">
                        <a:avLst/>
                      </a:prstGeom>
                    </p:spPr>
                  </p:pic>
                </p:oleObj>
              </mc:Fallback>
            </mc:AlternateContent>
          </a:graphicData>
        </a:graphic>
      </p:graphicFrame>
      <p:sp>
        <p:nvSpPr>
          <p:cNvPr id="7" name="矩形 6"/>
          <p:cNvSpPr/>
          <p:nvPr/>
        </p:nvSpPr>
        <p:spPr>
          <a:xfrm>
            <a:off x="664759" y="3462812"/>
            <a:ext cx="848826" cy="2459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670428" y="3079718"/>
            <a:ext cx="35998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346815" y="3791439"/>
            <a:ext cx="579759"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67859" y="4162893"/>
            <a:ext cx="1095829" cy="30525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354889" y="4382632"/>
            <a:ext cx="553939"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2197180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3"/>
                                        </p:tgtEl>
                                      </p:cBhvr>
                                    </p:animEffect>
                                    <p:set>
                                      <p:cBhvr>
                                        <p:cTn id="22" dur="1" fill="hold">
                                          <p:stCondLst>
                                            <p:cond delay="499"/>
                                          </p:stCondLst>
                                        </p:cTn>
                                        <p:tgtEl>
                                          <p:spTgt spid="13"/>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5"/>
                                        </p:tgtEl>
                                      </p:cBhvr>
                                    </p:animEffect>
                                    <p:set>
                                      <p:cBhvr>
                                        <p:cTn id="27"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1" grpId="0" animBg="1"/>
      <p:bldP spid="13" grpId="0" animBg="1"/>
      <p:bldP spid="15"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5794190" y="836712"/>
            <a:ext cx="2273379" cy="369332"/>
          </a:xfrm>
          <a:prstGeom prst="rect">
            <a:avLst/>
          </a:prstGeom>
          <a:noFill/>
          <a:ln>
            <a:noFill/>
          </a:ln>
        </p:spPr>
        <p:txBody>
          <a:bodyPr wrap="none" rtlCol="0">
            <a:spAutoFit/>
          </a:bodyPr>
          <a:lstStyle/>
          <a:p>
            <a:r>
              <a:rPr lang="en-US" altLang="zh-CN" dirty="0" smtClean="0"/>
              <a:t>1-2       3-4       5-6      7</a:t>
            </a:r>
            <a:endParaRPr lang="zh-CN" altLang="en-US" dirty="0"/>
          </a:p>
        </p:txBody>
      </p:sp>
      <p:sp>
        <p:nvSpPr>
          <p:cNvPr id="10" name="矩形 9">
            <a:hlinkClick r:id="rId2" action="ppaction://hlinksldjump"/>
          </p:cNvPr>
          <p:cNvSpPr/>
          <p:nvPr/>
        </p:nvSpPr>
        <p:spPr>
          <a:xfrm>
            <a:off x="5798494" y="869763"/>
            <a:ext cx="423012" cy="294867"/>
          </a:xfrm>
          <a:prstGeom prst="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3" action="ppaction://hlinksldjump"/>
          </p:cNvPr>
          <p:cNvSpPr/>
          <p:nvPr/>
        </p:nvSpPr>
        <p:spPr>
          <a:xfrm>
            <a:off x="6277941" y="882685"/>
            <a:ext cx="2921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3" action="ppaction://hlinksldjump"/>
          </p:cNvPr>
          <p:cNvSpPr/>
          <p:nvPr/>
        </p:nvSpPr>
        <p:spPr>
          <a:xfrm>
            <a:off x="6427480" y="882949"/>
            <a:ext cx="62042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4" action="ppaction://hlinksldjump"/>
          </p:cNvPr>
          <p:cNvSpPr/>
          <p:nvPr/>
        </p:nvSpPr>
        <p:spPr>
          <a:xfrm>
            <a:off x="7246347"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5" action="ppaction://hlinksldjump"/>
          </p:cNvPr>
          <p:cNvSpPr/>
          <p:nvPr/>
        </p:nvSpPr>
        <p:spPr>
          <a:xfrm>
            <a:off x="7740352" y="884374"/>
            <a:ext cx="288032"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我国西北地区农业以</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业为主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主要是受</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资源的影响。人类的聚居地往往沿河分布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主要受</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影响。</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对我国东部地区而言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最清洁且已大规模采用的煤的利用方式是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填序号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结合我国能源生产和消费结构的实际情况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下列利用方式中具有战略前景的是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NEU-BZ-S92"/>
                <a:cs typeface="宋体" panose="02010600030101010101" pitchFamily="2" charset="-122"/>
              </a:rPr>
              <a:t>④</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煤变油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06722418"/>
      </p:ext>
    </p:extLst>
  </p:cSld>
  <p:clrMapOvr>
    <a:masterClrMapping/>
  </p:clrMapOvr>
  <p:transition spd="slow">
    <p:pull dir="ld"/>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5794190" y="836712"/>
            <a:ext cx="2273379" cy="369332"/>
          </a:xfrm>
          <a:prstGeom prst="rect">
            <a:avLst/>
          </a:prstGeom>
          <a:noFill/>
          <a:ln>
            <a:noFill/>
          </a:ln>
        </p:spPr>
        <p:txBody>
          <a:bodyPr wrap="none" rtlCol="0">
            <a:spAutoFit/>
          </a:bodyPr>
          <a:lstStyle/>
          <a:p>
            <a:r>
              <a:rPr lang="en-US" altLang="zh-CN" dirty="0" smtClean="0"/>
              <a:t>1-2       3-4       5-6      7</a:t>
            </a:r>
            <a:endParaRPr lang="zh-CN" altLang="en-US" dirty="0"/>
          </a:p>
        </p:txBody>
      </p:sp>
      <p:sp>
        <p:nvSpPr>
          <p:cNvPr id="10" name="矩形 9">
            <a:hlinkClick r:id="rId2" action="ppaction://hlinksldjump"/>
          </p:cNvPr>
          <p:cNvSpPr/>
          <p:nvPr/>
        </p:nvSpPr>
        <p:spPr>
          <a:xfrm>
            <a:off x="5798494" y="869763"/>
            <a:ext cx="423012" cy="294867"/>
          </a:xfrm>
          <a:prstGeom prst="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3" action="ppaction://hlinksldjump"/>
          </p:cNvPr>
          <p:cNvSpPr/>
          <p:nvPr/>
        </p:nvSpPr>
        <p:spPr>
          <a:xfrm>
            <a:off x="6277941" y="882685"/>
            <a:ext cx="2921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3" action="ppaction://hlinksldjump"/>
          </p:cNvPr>
          <p:cNvSpPr/>
          <p:nvPr/>
        </p:nvSpPr>
        <p:spPr>
          <a:xfrm>
            <a:off x="6427480" y="882949"/>
            <a:ext cx="62042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4" action="ppaction://hlinksldjump"/>
          </p:cNvPr>
          <p:cNvSpPr/>
          <p:nvPr/>
        </p:nvSpPr>
        <p:spPr>
          <a:xfrm>
            <a:off x="7246347"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5" action="ppaction://hlinksldjump"/>
          </p:cNvPr>
          <p:cNvSpPr/>
          <p:nvPr/>
        </p:nvSpPr>
        <p:spPr>
          <a:xfrm>
            <a:off x="7740352" y="884374"/>
            <a:ext cx="288032"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耕地、水资源属于可再生资源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矿产资源属于非可再生资源。第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材料一反映了自然资源的地域性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材料二反映了自然资源的有限性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而材料三反映了自然资源的多用性。第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主要考查了水资源对农业生产、人类生活的影响。第</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煤炭利用方式中最清洁且已大规模采用的是用煤发电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而具有战略前景的是煤变油。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可再生　非可再生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地域性　有限性　多用性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畜牧　水　水资源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5" name="矩形 14"/>
          <p:cNvSpPr/>
          <p:nvPr/>
        </p:nvSpPr>
        <p:spPr>
          <a:xfrm>
            <a:off x="508000" y="3933056"/>
            <a:ext cx="4496048" cy="172819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8686880"/>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5"/>
                                        </p:tgtEl>
                                      </p:cBhvr>
                                    </p:animEffect>
                                    <p:set>
                                      <p:cBhvr>
                                        <p:cTn id="7"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1619672"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24265"/>
            <a:ext cx="8128000" cy="166346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思考讨论</a:t>
            </a: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南极冰川与小麦都是自然资源吗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受技术条件限制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南极冰川尚不能应用于生产、生活中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小麦的生长离不开人的管理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不是直接来自自然界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故二者都不是自然资源。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444546" y="3140968"/>
            <a:ext cx="8191454" cy="124676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8610605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043608"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1619672"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68760"/>
            <a:ext cx="5059398"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二、自然资源及其利用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以煤炭为</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1772816"/>
            <a:ext cx="8128000" cy="859807"/>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人类认识和利用煤炭资源的过程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38281005"/>
              </p:ext>
            </p:extLst>
          </p:nvPr>
        </p:nvGraphicFramePr>
        <p:xfrm>
          <a:off x="64457" y="2365367"/>
          <a:ext cx="8940800" cy="4650234"/>
        </p:xfrm>
        <a:graphic>
          <a:graphicData uri="http://schemas.openxmlformats.org/presentationml/2006/ole">
            <mc:AlternateContent xmlns:mc="http://schemas.openxmlformats.org/markup-compatibility/2006">
              <mc:Choice xmlns:v="urn:schemas-microsoft-com:vml" Requires="v">
                <p:oleObj spid="_x0000_s3083" name="文档" r:id="rId6" imgW="3907430" imgH="2032074" progId="Word.Document.12">
                  <p:embed/>
                </p:oleObj>
              </mc:Choice>
              <mc:Fallback>
                <p:oleObj name="文档" r:id="rId6" imgW="3907430" imgH="2032074" progId="Word.Document.12">
                  <p:embed/>
                  <p:pic>
                    <p:nvPicPr>
                      <p:cNvPr id="0" name=""/>
                      <p:cNvPicPr/>
                      <p:nvPr/>
                    </p:nvPicPr>
                    <p:blipFill>
                      <a:blip r:embed="rId7"/>
                      <a:stretch>
                        <a:fillRect/>
                      </a:stretch>
                    </p:blipFill>
                    <p:spPr>
                      <a:xfrm>
                        <a:off x="64457" y="2365367"/>
                        <a:ext cx="8940800" cy="4650234"/>
                      </a:xfrm>
                      <a:prstGeom prst="rect">
                        <a:avLst/>
                      </a:prstGeom>
                    </p:spPr>
                  </p:pic>
                </p:oleObj>
              </mc:Fallback>
            </mc:AlternateContent>
          </a:graphicData>
        </a:graphic>
      </p:graphicFrame>
      <p:sp>
        <p:nvSpPr>
          <p:cNvPr id="8" name="矩形 7"/>
          <p:cNvSpPr/>
          <p:nvPr/>
        </p:nvSpPr>
        <p:spPr>
          <a:xfrm>
            <a:off x="1436429" y="2924944"/>
            <a:ext cx="327259" cy="2459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660232" y="2918250"/>
            <a:ext cx="297508" cy="2459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113685" y="3805640"/>
            <a:ext cx="771660" cy="2459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801957" y="3776744"/>
            <a:ext cx="75963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172738" y="4706433"/>
            <a:ext cx="527054" cy="22355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801957" y="4706433"/>
            <a:ext cx="527054" cy="22355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452658" y="5581707"/>
            <a:ext cx="527054" cy="22355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798199" y="5581706"/>
            <a:ext cx="527054" cy="22355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2864236" y="6092876"/>
            <a:ext cx="771660" cy="2459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4821322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5"/>
                                        </p:tgtEl>
                                      </p:cBhvr>
                                    </p:animEffect>
                                    <p:set>
                                      <p:cBhvr>
                                        <p:cTn id="42" dur="1" fill="hold">
                                          <p:stCondLst>
                                            <p:cond delay="499"/>
                                          </p:stCondLst>
                                        </p:cTn>
                                        <p:tgtEl>
                                          <p:spTgt spid="15"/>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6"/>
                                        </p:tgtEl>
                                      </p:cBhvr>
                                    </p:animEffect>
                                    <p:set>
                                      <p:cBhvr>
                                        <p:cTn id="47"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P spid="1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043608"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1619672"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010172"/>
            <a:ext cx="3578224" cy="459741"/>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能源消费结构的发展</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趋势</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Z50.eps" descr="id:2147493558;FounderCES"/>
          <p:cNvPicPr/>
          <p:nvPr/>
        </p:nvPicPr>
        <p:blipFill>
          <a:blip r:embed="rId5"/>
          <a:stretch>
            <a:fillRect/>
          </a:stretch>
        </p:blipFill>
        <p:spPr>
          <a:xfrm>
            <a:off x="1295636" y="2780928"/>
            <a:ext cx="6584038" cy="1418828"/>
          </a:xfrm>
          <a:prstGeom prst="rect">
            <a:avLst/>
          </a:prstGeom>
        </p:spPr>
      </p:pic>
      <p:sp>
        <p:nvSpPr>
          <p:cNvPr id="9" name="矩形 8"/>
          <p:cNvSpPr/>
          <p:nvPr/>
        </p:nvSpPr>
        <p:spPr>
          <a:xfrm>
            <a:off x="1380650" y="3068960"/>
            <a:ext cx="527054" cy="2459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900930" y="2895055"/>
            <a:ext cx="527054" cy="2459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889857" y="3068960"/>
            <a:ext cx="771660" cy="2459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3386367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1619672"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三</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629627"/>
            <a:ext cx="8128000" cy="166346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三、自然资源对人类活动的影响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影响因素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自然资源的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数量</a:t>
            </a:r>
            <a:r>
              <a:rPr lang="zh-CN" altLang="zh-CN" sz="2200" dirty="0">
                <a:solidFill>
                  <a:srgbClr val="000000"/>
                </a:solidFill>
                <a:latin typeface="Times New Roman" panose="02020603050405020304" pitchFamily="18" charset="0"/>
                <a:cs typeface="Times New Roman" panose="02020603050405020304" pitchFamily="18" charset="0"/>
              </a:rPr>
              <a:t>、质量、分布及开发利用条件等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在不同的历史发展阶段所起的作用是不相同的。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2017964" y="3543127"/>
            <a:ext cx="527054" cy="2459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354983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1619672"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三</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484784"/>
            <a:ext cx="1603324"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阶段</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特征</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val="2431732773"/>
              </p:ext>
            </p:extLst>
          </p:nvPr>
        </p:nvGraphicFramePr>
        <p:xfrm>
          <a:off x="323528" y="1983382"/>
          <a:ext cx="8097838" cy="3717925"/>
        </p:xfrm>
        <a:graphic>
          <a:graphicData uri="http://schemas.openxmlformats.org/presentationml/2006/ole">
            <mc:AlternateContent xmlns:mc="http://schemas.openxmlformats.org/markup-compatibility/2006">
              <mc:Choice xmlns:v="urn:schemas-microsoft-com:vml" Requires="v">
                <p:oleObj spid="_x0000_s4107" name="文档" r:id="rId6" imgW="3914190" imgH="1795373" progId="Word.Document.12">
                  <p:embed/>
                </p:oleObj>
              </mc:Choice>
              <mc:Fallback>
                <p:oleObj name="文档" r:id="rId6" imgW="3914190" imgH="1795373" progId="Word.Document.12">
                  <p:embed/>
                  <p:pic>
                    <p:nvPicPr>
                      <p:cNvPr id="0" name=""/>
                      <p:cNvPicPr/>
                      <p:nvPr/>
                    </p:nvPicPr>
                    <p:blipFill>
                      <a:blip r:embed="rId7"/>
                      <a:stretch>
                        <a:fillRect/>
                      </a:stretch>
                    </p:blipFill>
                    <p:spPr>
                      <a:xfrm>
                        <a:off x="323528" y="1983382"/>
                        <a:ext cx="8097838" cy="3717925"/>
                      </a:xfrm>
                      <a:prstGeom prst="rect">
                        <a:avLst/>
                      </a:prstGeom>
                    </p:spPr>
                  </p:pic>
                </p:oleObj>
              </mc:Fallback>
            </mc:AlternateContent>
          </a:graphicData>
        </a:graphic>
      </p:graphicFrame>
      <p:sp>
        <p:nvSpPr>
          <p:cNvPr id="8" name="矩形 7"/>
          <p:cNvSpPr/>
          <p:nvPr/>
        </p:nvSpPr>
        <p:spPr>
          <a:xfrm>
            <a:off x="4456960" y="2807374"/>
            <a:ext cx="619096"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925922" y="3141052"/>
            <a:ext cx="579759"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319574" y="3131446"/>
            <a:ext cx="52705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956714" y="4077072"/>
            <a:ext cx="52705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681748" y="3882537"/>
            <a:ext cx="579759"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825112" y="4251300"/>
            <a:ext cx="117364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178420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9"/>
                                        </p:tgtEl>
                                      </p:cBhvr>
                                    </p:animEffect>
                                    <p:set>
                                      <p:cBhvr>
                                        <p:cTn id="10" dur="1" fill="hold">
                                          <p:stCondLst>
                                            <p:cond delay="499"/>
                                          </p:stCondLst>
                                        </p:cTn>
                                        <p:tgtEl>
                                          <p:spTgt spid="9"/>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xit" presetSubtype="4" fill="hold" grpId="0" nodeType="clickEffect">
                                  <p:stCondLst>
                                    <p:cond delay="0"/>
                                  </p:stCondLst>
                                  <p:childTnLst>
                                    <p:animEffect transition="out" filter="wipe(down)">
                                      <p:cBhvr>
                                        <p:cTn id="14" dur="500"/>
                                        <p:tgtEl>
                                          <p:spTgt spid="10"/>
                                        </p:tgtEl>
                                      </p:cBhvr>
                                    </p:animEffect>
                                    <p:set>
                                      <p:cBhvr>
                                        <p:cTn id="15" dur="1" fill="hold">
                                          <p:stCondLst>
                                            <p:cond delay="499"/>
                                          </p:stCondLst>
                                        </p:cTn>
                                        <p:tgtEl>
                                          <p:spTgt spid="10"/>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11"/>
                                        </p:tgtEl>
                                      </p:cBhvr>
                                    </p:animEffect>
                                    <p:set>
                                      <p:cBhvr>
                                        <p:cTn id="20" dur="1" fill="hold">
                                          <p:stCondLst>
                                            <p:cond delay="499"/>
                                          </p:stCondLst>
                                        </p:cTn>
                                        <p:tgtEl>
                                          <p:spTgt spid="11"/>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12"/>
                                        </p:tgtEl>
                                      </p:cBhvr>
                                    </p:animEffect>
                                    <p:set>
                                      <p:cBhvr>
                                        <p:cTn id="25" dur="1" fill="hold">
                                          <p:stCondLst>
                                            <p:cond delay="499"/>
                                          </p:stCondLst>
                                        </p:cTn>
                                        <p:tgtEl>
                                          <p:spTgt spid="12"/>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13"/>
                                        </p:tgtEl>
                                      </p:cBhvr>
                                    </p:animEffect>
                                    <p:set>
                                      <p:cBhvr>
                                        <p:cTn id="30"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319</TotalTime>
  <Words>1857</Words>
  <Application>Microsoft Office PowerPoint</Application>
  <PresentationFormat>全屏显示(4:3)</PresentationFormat>
  <Paragraphs>197</Paragraphs>
  <Slides>41</Slides>
  <Notes>2</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2</vt:i4>
      </vt:variant>
      <vt:variant>
        <vt:lpstr>幻灯片标题</vt:lpstr>
      </vt:variant>
      <vt:variant>
        <vt:i4>41</vt:i4>
      </vt:variant>
    </vt:vector>
  </HeadingPairs>
  <TitlesOfParts>
    <vt:vector size="55" baseType="lpstr">
      <vt:lpstr>NEU-BZ-S92</vt:lpstr>
      <vt:lpstr>方正书宋_GBK</vt:lpstr>
      <vt:lpstr>方正宋黑_GBK</vt:lpstr>
      <vt:lpstr>仿宋</vt:lpstr>
      <vt:lpstr>黑体</vt:lpstr>
      <vt:lpstr>楷体</vt:lpstr>
      <vt:lpstr>宋体</vt:lpstr>
      <vt:lpstr>微软雅黑</vt:lpstr>
      <vt:lpstr>Arial</vt:lpstr>
      <vt:lpstr>Calibri</vt:lpstr>
      <vt:lpstr>Times New Roman</vt:lpstr>
      <vt:lpstr>测控设计模板14新</vt:lpstr>
      <vt:lpstr>文档</vt:lpstr>
      <vt:lpstr>Microsoft Word 文档</vt:lpstr>
      <vt:lpstr>第三节　自然资源与人类活动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地理备课大师【全免费】</dc:title>
  <dc:creator>地理备课大师【全免费】</dc:creator>
  <dc:description>地理备课大师【全免费】</dc:description>
  <cp:lastModifiedBy>dbc</cp:lastModifiedBy>
  <cp:revision>地理备课大师【全免费】</cp:revision>
  <dcterms:created xsi:type="dcterms:W3CDTF">2014-04-23T05:53:17Z</dcterms:created>
  <dcterms:modified xsi:type="dcterms:W3CDTF">2016-04-26T07:29:17Z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地理备课大师【全免费】</vt:lpwstr>
  </property>
</Properties>
</file>