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58" r:id="rId2"/>
    <p:sldId id="264" r:id="rId3"/>
    <p:sldId id="265" r:id="rId4"/>
    <p:sldId id="368" r:id="rId5"/>
    <p:sldId id="366" r:id="rId6"/>
    <p:sldId id="369" r:id="rId7"/>
    <p:sldId id="371" r:id="rId8"/>
    <p:sldId id="372" r:id="rId9"/>
    <p:sldId id="275" r:id="rId10"/>
    <p:sldId id="373" r:id="rId11"/>
    <p:sldId id="374" r:id="rId12"/>
    <p:sldId id="376" r:id="rId13"/>
    <p:sldId id="377" r:id="rId14"/>
    <p:sldId id="378" r:id="rId15"/>
    <p:sldId id="379" r:id="rId16"/>
    <p:sldId id="380" r:id="rId17"/>
    <p:sldId id="381" r:id="rId18"/>
    <p:sldId id="270" r:id="rId19"/>
    <p:sldId id="385" r:id="rId20"/>
    <p:sldId id="277" r:id="rId21"/>
    <p:sldId id="382" r:id="rId22"/>
    <p:sldId id="388" r:id="rId23"/>
    <p:sldId id="383" r:id="rId24"/>
    <p:sldId id="392" r:id="rId25"/>
    <p:sldId id="384" r:id="rId26"/>
    <p:sldId id="396" r:id="rId27"/>
    <p:sldId id="397" r:id="rId28"/>
    <p:sldId id="39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1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9325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第四节　自然灾害对人类的危害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8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11" Type="http://schemas.openxmlformats.org/officeDocument/2006/relationships/image" Target="../media/image21.emf"/><Relationship Id="rId5" Type="http://schemas.openxmlformats.org/officeDocument/2006/relationships/slide" Target="slide9.xml"/><Relationship Id="rId10" Type="http://schemas.openxmlformats.org/officeDocument/2006/relationships/package" Target="../embeddings/Microsoft_Word___9.docx"/><Relationship Id="rId4" Type="http://schemas.openxmlformats.org/officeDocument/2006/relationships/slide" Target="slide20.xml"/><Relationship Id="rId9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1.emf"/><Relationship Id="rId4" Type="http://schemas.openxmlformats.org/officeDocument/2006/relationships/slide" Target="slide5.xml"/><Relationship Id="rId9" Type="http://schemas.openxmlformats.org/officeDocument/2006/relationships/package" Target="../embeddings/Microsoft_Word___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第四节　自然灾害对人类的危害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427072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中国洪涝灾害分布图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66.eps" descr="id:21474939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03848" y="2492896"/>
            <a:ext cx="3483447" cy="282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7165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引发我国大多数河流发生洪灾的因素是降雨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我国的暴雨主要发生在什么时间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哪些因素会直接引发暴雨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我国暴雨主要集中在夏季风盛行期间。东部地区夏季的锋面雨带和热带气旋是引发暴雨的重要天气因素。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我国洪涝灾害主要分布在哪些地区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我国的洪涝灾害主要分布在东部季风气候区的长江、淮河、黄河、珠江、海河、辽河、嫩江、松花江等江河的中下游平原地区以及四川盆地、关中地区和云贵高原的部分地区。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2515514"/>
            <a:ext cx="8128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520" y="3741172"/>
            <a:ext cx="8708983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487113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我国东部季风区的平原地区洪涝灾害发生的根本原因是什么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东部季风区降水量多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平原地区地势低平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雨季河流排水不畅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是致洪涝灾害发生的根本原因。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147" y="5308261"/>
            <a:ext cx="8589258" cy="835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1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12776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影响洪涝灾害形成的主要因素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洪涝灾害的成因复杂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既有自然原因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又有人为原因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681863"/>
              </p:ext>
            </p:extLst>
          </p:nvPr>
        </p:nvGraphicFramePr>
        <p:xfrm>
          <a:off x="611560" y="3212976"/>
          <a:ext cx="8128000" cy="3223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5" imgW="3907430" imgH="1549137" progId="Word.Document.12">
                  <p:embed/>
                </p:oleObj>
              </mc:Choice>
              <mc:Fallback>
                <p:oleObj name="文档" r:id="rId5" imgW="3907430" imgH="1549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560" y="3212976"/>
                        <a:ext cx="8128000" cy="3223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828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432309"/>
              </p:ext>
            </p:extLst>
          </p:nvPr>
        </p:nvGraphicFramePr>
        <p:xfrm>
          <a:off x="611560" y="1340768"/>
          <a:ext cx="8128000" cy="5789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5" imgW="3907430" imgH="2783629" progId="Word.Document.12">
                  <p:embed/>
                </p:oleObj>
              </mc:Choice>
              <mc:Fallback>
                <p:oleObj name="文档" r:id="rId5" imgW="3907430" imgH="2783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560" y="1340768"/>
                        <a:ext cx="8128000" cy="5789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23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我国洪涝灾害频繁发生的原因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洪涝灾害的成因较为复杂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如季节性的区域强降水、流域地貌特征、江河的洪枯流量变化大、植被分布以及人类活动等因素的相互作用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都可能引发洪涝灾害。一般来说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洪涝灾害的发生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受气候因素的影响较大。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84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284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洪涝灾害的防治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665484"/>
              </p:ext>
            </p:extLst>
          </p:nvPr>
        </p:nvGraphicFramePr>
        <p:xfrm>
          <a:off x="527270" y="2132856"/>
          <a:ext cx="8128000" cy="4967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5" imgW="3907430" imgH="2387355" progId="Word.Document.12">
                  <p:embed/>
                </p:oleObj>
              </mc:Choice>
              <mc:Fallback>
                <p:oleObj name="文档" r:id="rId5" imgW="3907430" imgH="23873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7270" y="2132856"/>
                        <a:ext cx="8128000" cy="4967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31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268760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56733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读我国某区域图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67.eps" descr="id:214749395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131840" y="3068960"/>
            <a:ext cx="3941368" cy="281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6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地洪涝灾害多发的月份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并分析其气候原因。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两地预防洪涝灾害应采取的不同措施。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该地是长江流域的洞庭湖水系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受夏季风活动规律影响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长江中下游地区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月为梅雨季节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此时流域内降水强度大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河谷地带雨水汇集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产生洪涝灾害。第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河流上游的水土流失会导致下游河床和湖泊淤积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加剧洪涝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因此上游防洪应侧重于水土保持、修建水库等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而下游是洪涝的主要危害区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围湖造田等也会加剧洪涝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应实施退耕还湖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修建分洪、滞洪区等措施。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受夏季风影响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冷暖空气在此相遇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形成梅雨。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植树造林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修建水库。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疏浚湖泊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修建排水、分洪区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修筑河堤等。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19" y="2276872"/>
            <a:ext cx="8496943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704" y="5085184"/>
            <a:ext cx="8313759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8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下列事件属于自然灾害的有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秘鲁强降雨致山体滑坡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台湾复兴航空发生飞机坠河事件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年最强台风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威马逊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登陆海南文昌市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亿元直接损失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太平洋汤加海底火山喷发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解答该题关键抓住自然灾害的两个基本属性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一是自然属性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即自然灾害是地球表层系统演化过程中的自然事件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二是社会属性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即自然灾害会造成人们生命和财产的损失。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154" y="4013789"/>
            <a:ext cx="11824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8933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784079"/>
              </p:ext>
            </p:extLst>
          </p:nvPr>
        </p:nvGraphicFramePr>
        <p:xfrm>
          <a:off x="467544" y="980728"/>
          <a:ext cx="8128000" cy="6000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3998108" imgH="2951200" progId="Word.Document.12">
                  <p:embed/>
                </p:oleObj>
              </mc:Choice>
              <mc:Fallback>
                <p:oleObj name="文档" r:id="rId4" imgW="3998108" imgH="2951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980728"/>
                        <a:ext cx="8128000" cy="60007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关于洪水和洪灾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没有暴雨和大暴雨就不会造成洪灾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无论什么地区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只要发生洪水就会形成洪灾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洪水发生的区域越大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洪灾就越严重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经济越发达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洪水造成的损失可能就越严重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371360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洪水和洪灾是有区别的。如果洪水发生在无人区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不会给人类带来灾害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也就不会形成洪灾。因此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洪水只有发生在有人类活动的区域并且带来灾害时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才能称为洪灾。洪水发生的区域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人口越密集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致灾的可能性就越大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经济越发达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损失就可能越严重。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216" y="3666882"/>
            <a:ext cx="8270784" cy="1695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362754"/>
            <a:ext cx="11824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07672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水火无情。洪水灾害往往在短时间内造成巨大损失。据此完成第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310554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下列不属于洪水形成原因的是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冰凌堵塞河道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人为因素导致垮坝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严寒的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07105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下列人类活动会诱发或加剧洪灾的有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建筑物占据河道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流域内植被受到破坏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大规模退田还湖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上游山区大量陡坡开荒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洪水可能是由暴雨、冰雪融化引发特大地表径流溢出河道形成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也可能是冰凌堵塞河道、人为导致垮坝形成。严寒的天气与洪水的关系不大。第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破坏植被、陡坡开荒、占据河道都会加剧洪灾。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798" y="3555999"/>
            <a:ext cx="8102202" cy="1622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1560" y="5178415"/>
            <a:ext cx="20882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2939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628800"/>
            <a:ext cx="8128000" cy="681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读我国旱涝灾害分布示意图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Z68.eps" descr="id:2147493973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655592" y="2132856"/>
            <a:ext cx="3695875" cy="2880320"/>
          </a:xfrm>
          <a:prstGeom prst="rect">
            <a:avLst/>
          </a:prstGeom>
        </p:spPr>
      </p:pic>
      <p:pic>
        <p:nvPicPr>
          <p:cNvPr id="15" name="Z69.eps" descr="id:2147493980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4544850" y="2132856"/>
            <a:ext cx="3897766" cy="304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404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1277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地常常此旱彼涝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夏季风的进退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海陆位置不同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台风影响先后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用水季节变化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旱涝灾害都严重的地区多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经济落后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高原和盆地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390096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夏季风由南向北推进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降水区域也由南向北推进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若夏季风推进速度异常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则往往造成南北此旱彼涝的现象。第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由图知旱涝灾害都严重的地区主要分布在东部平原地区。东部平原地区地形平坦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排水不畅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且受夏季风影响明显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因而旱涝灾害严重。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024" y="3934164"/>
            <a:ext cx="8234439" cy="1615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1560" y="5550118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3132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127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读我国洪涝灾害多发地区分布图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Z70.eps" descr="id:214749398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017860" y="2348880"/>
            <a:ext cx="3774589" cy="303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180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1277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洪涝灾害形成主要是由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因素造成的。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我国洪涝灾害比较集中的地区自北向南主要有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盆地、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三角洲等。从空间上看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都分布在我国的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结合下表中的资料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698382"/>
              </p:ext>
            </p:extLst>
          </p:nvPr>
        </p:nvGraphicFramePr>
        <p:xfrm>
          <a:off x="292230" y="3573016"/>
          <a:ext cx="8128000" cy="2899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10" imgW="3893397" imgH="1389117" progId="Word.Document.12">
                  <p:embed/>
                </p:oleObj>
              </mc:Choice>
              <mc:Fallback>
                <p:oleObj name="文档" r:id="rId10" imgW="3893397" imgH="13891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2230" y="3573016"/>
                        <a:ext cx="8128000" cy="2899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54930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31046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暴雨出现频率最高的省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市、区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暴雨发生频率与洪涝灾害分布一致的省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市、区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不一致的省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市、区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说明洪涝灾害的发生主要与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9386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6260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6773794" y="873314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455359" y="884374"/>
            <a:ext cx="42900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10039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洪水的形成与气候、地形等自然因素有关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也与人类破坏植被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造成水土流失加剧、河流含沙量增加有关。东部季风区降水的季节变化、年际变化大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平原地区地势低平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易发生洪水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东南沿海地区受夏季风和台风影响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暴雨发生频率高。洪涝灾害的发生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受气候因素的影响较大。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　人为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　华北　长江中下游　四川　珠江　东部季风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粤、桂　受夏季风影响大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雨季长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以及受台风影响　黑、吉、辽、豫、湘、鄂、粤、桂　晋　气候、地形等自然因素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3789040"/>
            <a:ext cx="828092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1206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一、自然灾害概述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自然灾害是指发生在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能造成人们生命和财产损失的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按成因与发生过程分类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地质地貌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灾害、气象灾害、生物灾害、海洋灾害等。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潜在性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、复杂性、周期性、突发性、多因性、群发性。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9719" y="2098676"/>
            <a:ext cx="110752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221" y="2508751"/>
            <a:ext cx="55162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232" y="3322812"/>
            <a:ext cx="11824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179" y="4140535"/>
            <a:ext cx="88839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48003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造成直接经济损失和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人员伤亡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间接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社会稳定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和持续发展。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3097" y="4915031"/>
            <a:ext cx="109656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24390" y="5308547"/>
            <a:ext cx="51155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64590" y="5754727"/>
            <a:ext cx="111860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交通事故、无人区中的地震是自然灾害吗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交通事故不属于自然事件。无人区中的地震不具有社会危害性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没有造成人们生命和财产的损失。因此两者都不是自然灾害。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392344"/>
            <a:ext cx="8128000" cy="900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9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二、中国的洪涝灾害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年代以来我国主要的洪涝灾害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洪涝灾害的种类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44380"/>
              </p:ext>
            </p:extLst>
          </p:nvPr>
        </p:nvGraphicFramePr>
        <p:xfrm>
          <a:off x="611560" y="3068960"/>
          <a:ext cx="8128000" cy="3887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6" imgW="3907430" imgH="1869177" progId="Word.Document.12">
                  <p:embed/>
                </p:oleObj>
              </mc:Choice>
              <mc:Fallback>
                <p:oleObj name="文档" r:id="rId6" imgW="3907430" imgH="18691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560" y="3068960"/>
                        <a:ext cx="8128000" cy="3887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236084" y="3530831"/>
            <a:ext cx="8076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8228" y="3861048"/>
            <a:ext cx="8076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8935" y="4231846"/>
            <a:ext cx="10749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2267" y="4610951"/>
            <a:ext cx="55162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56257" y="4585131"/>
            <a:ext cx="5516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68227" y="4965451"/>
            <a:ext cx="8076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00299" y="5385512"/>
            <a:ext cx="551621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07678" y="5396269"/>
            <a:ext cx="551621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76187" y="5394732"/>
            <a:ext cx="31137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44855" y="5733256"/>
            <a:ext cx="31137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380060"/>
              </p:ext>
            </p:extLst>
          </p:nvPr>
        </p:nvGraphicFramePr>
        <p:xfrm>
          <a:off x="508000" y="1196752"/>
          <a:ext cx="8128000" cy="157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6" imgW="3836183" imgH="741846" progId="Word.Document.12">
                  <p:embed/>
                </p:oleObj>
              </mc:Choice>
              <mc:Fallback>
                <p:oleObj name="文档" r:id="rId6" imgW="3836183" imgH="7418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157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895233" y="1196752"/>
            <a:ext cx="263589" cy="39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2160" y="1196752"/>
            <a:ext cx="263589" cy="39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5233" y="1764769"/>
            <a:ext cx="263589" cy="39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2160" y="1764769"/>
            <a:ext cx="263589" cy="39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3556" y="2287350"/>
            <a:ext cx="263589" cy="392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829035"/>
              </p:ext>
            </p:extLst>
          </p:nvPr>
        </p:nvGraphicFramePr>
        <p:xfrm>
          <a:off x="611560" y="2852936"/>
          <a:ext cx="8128000" cy="3209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9" imgW="3836183" imgH="1514976" progId="Word.Document.12">
                  <p:embed/>
                </p:oleObj>
              </mc:Choice>
              <mc:Fallback>
                <p:oleObj name="文档" r:id="rId9" imgW="3836183" imgH="15149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1560" y="2852936"/>
                        <a:ext cx="8128000" cy="3209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865367" y="3628658"/>
            <a:ext cx="8452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48497" y="4149080"/>
            <a:ext cx="11075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10640" y="4725144"/>
            <a:ext cx="11075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74529" y="5211198"/>
            <a:ext cx="57401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07452" y="5707435"/>
            <a:ext cx="110116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3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10108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我国东部地区雨带的推移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761078"/>
              </p:ext>
            </p:extLst>
          </p:nvPr>
        </p:nvGraphicFramePr>
        <p:xfrm>
          <a:off x="504825" y="1673101"/>
          <a:ext cx="8134350" cy="461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6" imgW="3951990" imgH="2255268" progId="Word.Document.12">
                  <p:embed/>
                </p:oleObj>
              </mc:Choice>
              <mc:Fallback>
                <p:oleObj name="文档" r:id="rId6" imgW="3951990" imgH="22552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825" y="1673101"/>
                        <a:ext cx="8134350" cy="461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80642" y="2680699"/>
            <a:ext cx="54302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6190" y="3367854"/>
            <a:ext cx="10749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0892" y="3979918"/>
            <a:ext cx="1074953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1551" y="4330318"/>
            <a:ext cx="254389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90888" y="5271319"/>
            <a:ext cx="107495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584637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我国暴雨的特点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季节性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、频发性和高强度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2284" y="5852280"/>
            <a:ext cx="8076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36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smtClean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中国的洪涝灾害都是由气候因素造成的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这种说法对吗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不对。过度砍伐、陡坡开荒等人类不合理的活动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减少了地表植被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使水土流失造成大量泥沙淤积河床或湖泊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使河、湖涵养水源能力下降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对洪涝灾害的形成有促进作用。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699" y="3130210"/>
            <a:ext cx="8045019" cy="1262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30203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中国的洪涝灾害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100659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81193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据国家防总办公室统计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全国洪涝受灾人口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农作物受灾面积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千公顷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因灾死亡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人、失踪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直接经济损失约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亿元。从灾情的地区分布来看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福建、江西、湖北、湖南、广东、广西、贵州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受灾人口、受灾面积、倒塌房屋、因灾死亡失踪人数和直接经济损失均占到全国总损失数的八成以上。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373</TotalTime>
  <Words>1261</Words>
  <Application>Microsoft Office PowerPoint</Application>
  <PresentationFormat>全屏显示(4:3)</PresentationFormat>
  <Paragraphs>123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第四节　自然灾害对人类的危害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2016-04-26T07:18:38Z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