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58" r:id="rId2"/>
    <p:sldId id="368" r:id="rId3"/>
    <p:sldId id="264" r:id="rId4"/>
    <p:sldId id="265" r:id="rId5"/>
    <p:sldId id="369" r:id="rId6"/>
    <p:sldId id="370" r:id="rId7"/>
    <p:sldId id="371" r:id="rId8"/>
    <p:sldId id="366" r:id="rId9"/>
    <p:sldId id="372" r:id="rId10"/>
    <p:sldId id="373" r:id="rId11"/>
    <p:sldId id="374" r:id="rId12"/>
    <p:sldId id="375" r:id="rId13"/>
    <p:sldId id="367" r:id="rId14"/>
    <p:sldId id="376" r:id="rId15"/>
    <p:sldId id="377" r:id="rId16"/>
    <p:sldId id="275" r:id="rId17"/>
    <p:sldId id="378" r:id="rId18"/>
    <p:sldId id="379" r:id="rId19"/>
    <p:sldId id="380" r:id="rId20"/>
    <p:sldId id="381" r:id="rId21"/>
    <p:sldId id="382" r:id="rId22"/>
    <p:sldId id="383" r:id="rId23"/>
    <p:sldId id="384" r:id="rId24"/>
    <p:sldId id="385" r:id="rId25"/>
    <p:sldId id="386" r:id="rId26"/>
    <p:sldId id="387" r:id="rId27"/>
    <p:sldId id="361" r:id="rId28"/>
    <p:sldId id="388" r:id="rId29"/>
    <p:sldId id="389" r:id="rId30"/>
    <p:sldId id="390" r:id="rId31"/>
    <p:sldId id="391" r:id="rId32"/>
    <p:sldId id="270" r:id="rId33"/>
    <p:sldId id="392" r:id="rId34"/>
    <p:sldId id="277" r:id="rId35"/>
    <p:sldId id="393" r:id="rId36"/>
    <p:sldId id="394" r:id="rId37"/>
    <p:sldId id="310" r:id="rId38"/>
    <p:sldId id="395" r:id="rId39"/>
    <p:sldId id="311" r:id="rId40"/>
    <p:sldId id="396" r:id="rId41"/>
    <p:sldId id="397"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78"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2.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1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3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2.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6.xml"/><Relationship Id="rId4" Type="http://schemas.openxmlformats.org/officeDocument/2006/relationships/slide" Target="../slides/slide3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第一节　地球的宇宙环境</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6.jpeg"/><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7.jpeg"/><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27.xml"/></Relationships>
</file>

<file path=ppt/slides/_rels/slide1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slide" Target="slide39.xml"/><Relationship Id="rId4" Type="http://schemas.openxmlformats.org/officeDocument/2006/relationships/slide" Target="slide37.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slide" Target="slide39.xml"/><Relationship Id="rId4" Type="http://schemas.openxmlformats.org/officeDocument/2006/relationships/slide" Target="slide37.xml"/></Relationships>
</file>

<file path=ppt/slides/_rels/slide36.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32.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39.xml"/><Relationship Id="rId5" Type="http://schemas.openxmlformats.org/officeDocument/2006/relationships/slide" Target="slide37.xml"/><Relationship Id="rId4" Type="http://schemas.openxmlformats.org/officeDocument/2006/relationships/slide" Target="slide34.xml"/><Relationship Id="rId9" Type="http://schemas.openxmlformats.org/officeDocument/2006/relationships/image" Target="../media/image27.emf"/></Relationships>
</file>

<file path=ppt/slides/_rels/slide3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13.xml"/></Relationships>
</file>

<file path=ppt/slides/_rels/slide4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4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2.xml"/><Relationship Id="rId1" Type="http://schemas.openxmlformats.org/officeDocument/2006/relationships/slideLayout" Target="../slideLayouts/slideLayout7.xml"/><Relationship Id="rId5" Type="http://schemas.openxmlformats.org/officeDocument/2006/relationships/slide" Target="slide39.xml"/><Relationship Id="rId4" Type="http://schemas.openxmlformats.org/officeDocument/2006/relationships/slide" Target="slide37.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13.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4.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1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en-US" sz="3200"/>
              <a:t>第一单元	从宇宙看地球</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058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太阳结构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太阳大气层从内向外分为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光球</a:t>
            </a:r>
            <a:r>
              <a:rPr lang="zh-CN" altLang="zh-CN" sz="2200">
                <a:solidFill>
                  <a:srgbClr val="000000"/>
                </a:solidFill>
                <a:latin typeface="Times New Roman" panose="02020603050405020304" pitchFamily="18" charset="0"/>
                <a:cs typeface="Times New Roman" panose="02020603050405020304" pitchFamily="18" charset="0"/>
              </a:rPr>
              <a:t>层、色球层和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日冕</a:t>
            </a:r>
            <a:r>
              <a:rPr lang="zh-CN" altLang="zh-CN" sz="2200">
                <a:solidFill>
                  <a:srgbClr val="000000"/>
                </a:solidFill>
                <a:latin typeface="Times New Roman" panose="02020603050405020304" pitchFamily="18" charset="0"/>
                <a:cs typeface="Times New Roman" panose="02020603050405020304" pitchFamily="18" charset="0"/>
              </a:rPr>
              <a:t>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太阳活动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类型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05.eps" descr="id:2147495175;FounderCES"/>
          <p:cNvPicPr/>
          <p:nvPr/>
        </p:nvPicPr>
        <p:blipFill>
          <a:blip r:embed="rId5"/>
          <a:stretch>
            <a:fillRect/>
          </a:stretch>
        </p:blipFill>
        <p:spPr>
          <a:xfrm>
            <a:off x="2627784" y="2564904"/>
            <a:ext cx="3502246" cy="3528392"/>
          </a:xfrm>
          <a:prstGeom prst="rect">
            <a:avLst/>
          </a:prstGeom>
        </p:spPr>
      </p:pic>
      <p:sp>
        <p:nvSpPr>
          <p:cNvPr id="9" name="矩形 8"/>
          <p:cNvSpPr/>
          <p:nvPr/>
        </p:nvSpPr>
        <p:spPr>
          <a:xfrm>
            <a:off x="3675630" y="190252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29394" y="190252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05267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地球磁场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磁暴</a:t>
            </a:r>
            <a:r>
              <a:rPr lang="zh-CN" altLang="zh-CN" sz="2200">
                <a:solidFill>
                  <a:srgbClr val="000000"/>
                </a:solidFill>
                <a:latin typeface="Times New Roman" panose="02020603050405020304" pitchFamily="18" charset="0"/>
                <a:cs typeface="Times New Roman" panose="02020603050405020304" pitchFamily="18" charset="0"/>
              </a:rPr>
              <a:t>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两极地区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极光</a:t>
            </a:r>
            <a:r>
              <a:rPr lang="zh-CN" altLang="zh-CN" sz="2200">
                <a:solidFill>
                  <a:srgbClr val="000000"/>
                </a:solidFill>
                <a:latin typeface="Times New Roman" panose="02020603050405020304" pitchFamily="18" charset="0"/>
                <a:cs typeface="Times New Roman" panose="02020603050405020304" pitchFamily="18" charset="0"/>
              </a:rPr>
              <a:t>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地球电离层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无线电短波</a:t>
            </a:r>
            <a:r>
              <a:rPr lang="zh-CN" altLang="zh-CN" sz="2200">
                <a:solidFill>
                  <a:srgbClr val="000000"/>
                </a:solidFill>
                <a:latin typeface="Times New Roman" panose="02020603050405020304" pitchFamily="18" charset="0"/>
                <a:cs typeface="Times New Roman" panose="02020603050405020304" pitchFamily="18" charset="0"/>
              </a:rPr>
              <a:t>通信。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与天气、气候变化之间存在着一定的相关性。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自我总结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太阳活动具有整体性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黑子、耀斑、太阳风等往往具有同步性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地球上的许多现象是它们共同作用的结果。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17026" y="259717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17026" y="299695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01958" y="3396305"/>
            <a:ext cx="140662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85068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中新网</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日电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格林尼治时间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日凌晨</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太阳爆发</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年首个中级耀斑。美国宇航局</a:t>
            </a:r>
            <a:r>
              <a:rPr lang="en-US" altLang="zh-CN" sz="2200">
                <a:solidFill>
                  <a:srgbClr val="000000"/>
                </a:solidFill>
                <a:latin typeface="Times New Roman" panose="02020603050405020304" pitchFamily="18" charset="0"/>
                <a:cs typeface="Times New Roman" panose="02020603050405020304" pitchFamily="18" charset="0"/>
              </a:rPr>
              <a:t>(NASA)</a:t>
            </a:r>
            <a:r>
              <a:rPr lang="zh-CN" altLang="zh-CN" sz="2200">
                <a:solidFill>
                  <a:srgbClr val="000000"/>
                </a:solidFill>
                <a:latin typeface="Times New Roman" panose="02020603050405020304" pitchFamily="18" charset="0"/>
                <a:cs typeface="Times New Roman" panose="02020603050405020304" pitchFamily="18" charset="0"/>
              </a:rPr>
              <a:t>太阳动力学天文台观测到了此次耀斑爆发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其强度为</a:t>
            </a:r>
            <a:r>
              <a:rPr lang="en-US" altLang="zh-CN" sz="2200">
                <a:solidFill>
                  <a:srgbClr val="000000"/>
                </a:solidFill>
                <a:latin typeface="Times New Roman" panose="02020603050405020304" pitchFamily="18" charset="0"/>
                <a:cs typeface="Times New Roman" panose="02020603050405020304" pitchFamily="18" charset="0"/>
              </a:rPr>
              <a:t>M5.6</a:t>
            </a:r>
            <a:r>
              <a:rPr lang="zh-CN" altLang="zh-CN" sz="2200">
                <a:solidFill>
                  <a:srgbClr val="000000"/>
                </a:solidFill>
                <a:latin typeface="Times New Roman" panose="02020603050405020304" pitchFamily="18" charset="0"/>
                <a:cs typeface="Times New Roman" panose="02020603050405020304" pitchFamily="18" charset="0"/>
              </a:rPr>
              <a:t>中级。太阳耀斑的周期约为多少年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耀斑会对地球上无线电短波通信产生什么影响</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太阳耀斑周期约为</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年。太阳耀斑爆发能够造成地球上部分无线电短波通信短暂中断。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06.eps" descr="id:2147495182;FounderCES"/>
          <p:cNvPicPr/>
          <p:nvPr/>
        </p:nvPicPr>
        <p:blipFill>
          <a:blip r:embed="rId5"/>
          <a:stretch>
            <a:fillRect/>
          </a:stretch>
        </p:blipFill>
        <p:spPr>
          <a:xfrm>
            <a:off x="3347864" y="2996952"/>
            <a:ext cx="2040781" cy="2016224"/>
          </a:xfrm>
          <a:prstGeom prst="rect">
            <a:avLst/>
          </a:prstGeom>
        </p:spPr>
      </p:pic>
      <p:sp>
        <p:nvSpPr>
          <p:cNvPr id="9" name="矩形 8"/>
          <p:cNvSpPr/>
          <p:nvPr/>
        </p:nvSpPr>
        <p:spPr>
          <a:xfrm>
            <a:off x="467544" y="5301208"/>
            <a:ext cx="8168456" cy="957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14336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三、地球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普通性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与其他七大行星相似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运动特征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与其他行星绕日公转的轨道具有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同向性</a:t>
            </a:r>
            <a:r>
              <a:rPr lang="zh-CN" altLang="zh-CN" sz="2200">
                <a:solidFill>
                  <a:srgbClr val="000000"/>
                </a:solidFill>
                <a:latin typeface="Times New Roman" panose="02020603050405020304" pitchFamily="18" charset="0"/>
                <a:cs typeface="Times New Roman" panose="02020603050405020304" pitchFamily="18" charset="0"/>
              </a:rPr>
              <a:t>、共面性、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近圆性</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与水星、金星和火星有许多相同之处。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035595" y="3390467"/>
            <a:ext cx="83544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1560" y="3810556"/>
            <a:ext cx="83544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368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特殊性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存在生命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是目前人类发现的唯一</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存在生命</a:t>
            </a:r>
            <a:r>
              <a:rPr lang="zh-CN" altLang="zh-CN" sz="2200">
                <a:solidFill>
                  <a:srgbClr val="000000"/>
                </a:solidFill>
                <a:latin typeface="Times New Roman" panose="02020603050405020304" pitchFamily="18" charset="0"/>
                <a:cs typeface="Times New Roman" panose="02020603050405020304" pitchFamily="18" charset="0"/>
              </a:rPr>
              <a:t>的天体。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w13.eps" descr="id:2147495189;FounderCES"/>
          <p:cNvPicPr/>
          <p:nvPr/>
        </p:nvPicPr>
        <p:blipFill>
          <a:blip r:embed="rId5"/>
          <a:stretch>
            <a:fillRect/>
          </a:stretch>
        </p:blipFill>
        <p:spPr>
          <a:xfrm>
            <a:off x="2195736" y="2132856"/>
            <a:ext cx="4381976" cy="4176464"/>
          </a:xfrm>
          <a:prstGeom prst="rect">
            <a:avLst/>
          </a:prstGeom>
        </p:spPr>
      </p:pic>
      <p:sp>
        <p:nvSpPr>
          <p:cNvPr id="8" name="矩形 7"/>
          <p:cNvSpPr/>
          <p:nvPr/>
        </p:nvSpPr>
        <p:spPr>
          <a:xfrm>
            <a:off x="4334460" y="1743840"/>
            <a:ext cx="117364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07026" y="2708920"/>
            <a:ext cx="763112" cy="178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26466" y="3284983"/>
            <a:ext cx="194673" cy="173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5567" y="3464626"/>
            <a:ext cx="196620" cy="173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30154" y="3080248"/>
            <a:ext cx="495805" cy="193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64297" y="3969330"/>
            <a:ext cx="369981" cy="1703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79591" y="5805264"/>
            <a:ext cx="690857" cy="159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28499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80677"/>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日中国网报道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澳洲天文学家在澳洲西部装设了</a:t>
            </a:r>
            <a:r>
              <a:rPr lang="en-US" altLang="zh-CN" sz="2200">
                <a:solidFill>
                  <a:srgbClr val="000000"/>
                </a:solidFill>
                <a:latin typeface="Times New Roman" panose="02020603050405020304" pitchFamily="18" charset="0"/>
                <a:cs typeface="Times New Roman" panose="02020603050405020304" pitchFamily="18" charset="0"/>
              </a:rPr>
              <a:t>36</a:t>
            </a:r>
            <a:r>
              <a:rPr lang="zh-CN" altLang="zh-CN" sz="2200">
                <a:solidFill>
                  <a:srgbClr val="000000"/>
                </a:solidFill>
                <a:latin typeface="Times New Roman" panose="02020603050405020304" pitchFamily="18" charset="0"/>
                <a:cs typeface="Times New Roman" panose="02020603050405020304" pitchFamily="18" charset="0"/>
              </a:rPr>
              <a:t>个碟子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接收外层空间传来的讯息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科学家宣布收到了</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亿光年前银河系发出的无线电波信号。外星人是否真的存在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这是科学家苦苦寻觅的答案。人类应该怎样实现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茫茫宇宙觅知音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的夙愿</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寻找像太阳一样的恒星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体积、质量中等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要在这类恒星周围的适当位置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寻找质量、体积适中的行星。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07.eps" descr="id:2147495196;FounderCES"/>
          <p:cNvPicPr/>
          <p:nvPr/>
        </p:nvPicPr>
        <p:blipFill>
          <a:blip r:embed="rId5"/>
          <a:stretch>
            <a:fillRect/>
          </a:stretch>
        </p:blipFill>
        <p:spPr>
          <a:xfrm>
            <a:off x="3347864" y="2996952"/>
            <a:ext cx="2573755" cy="1584176"/>
          </a:xfrm>
          <a:prstGeom prst="rect">
            <a:avLst/>
          </a:prstGeom>
        </p:spPr>
      </p:pic>
      <p:sp>
        <p:nvSpPr>
          <p:cNvPr id="7" name="矩形 6"/>
          <p:cNvSpPr/>
          <p:nvPr/>
        </p:nvSpPr>
        <p:spPr>
          <a:xfrm>
            <a:off x="467544" y="4725144"/>
            <a:ext cx="8168456" cy="1512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96351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0705"/>
            <a:ext cx="8128000" cy="25596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探究</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太阳辐射的影响因素及太阳辐射对</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地球的影响</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太阳辐射是指太阳向宇宙空间发射的电磁波和粒子流。地球所接受到的太阳辐射能量仅为太阳向宇宙空间放射的总辐射能量的二十二亿分之一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但却是地球大气运动的主要能量源泉。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08.eps" descr="id:2147495225;FounderCES"/>
          <p:cNvPicPr/>
          <p:nvPr/>
        </p:nvPicPr>
        <p:blipFill>
          <a:blip r:embed="rId4"/>
          <a:stretch>
            <a:fillRect/>
          </a:stretch>
        </p:blipFill>
        <p:spPr>
          <a:xfrm>
            <a:off x="2987824" y="3750316"/>
            <a:ext cx="2391814" cy="2486996"/>
          </a:xfrm>
          <a:prstGeom prst="rect">
            <a:avLst/>
          </a:prstGeom>
        </p:spPr>
      </p:pic>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影响太阳辐射的因素有哪些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地表获得太阳辐射量的多少直接取决于太阳辐射强度和日照时间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具体的影响因素包括纬度位置、天气状况、地势高低、大气透明度等。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太阳辐射的能量来源是什么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太阳辐射能量来源于太阳内部高温、高压下发生的核聚变反应。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748153"/>
            <a:ext cx="8168456" cy="1245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4365104"/>
            <a:ext cx="8168456" cy="1245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69092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3773"/>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影响太阳辐射的因素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26810072"/>
              </p:ext>
            </p:extLst>
          </p:nvPr>
        </p:nvGraphicFramePr>
        <p:xfrm>
          <a:off x="508000" y="2079779"/>
          <a:ext cx="8128000" cy="4636555"/>
        </p:xfrm>
        <a:graphic>
          <a:graphicData uri="http://schemas.openxmlformats.org/presentationml/2006/ole">
            <mc:AlternateContent xmlns:mc="http://schemas.openxmlformats.org/markup-compatibility/2006">
              <mc:Choice xmlns:v="urn:schemas-microsoft-com:vml" Requires="v">
                <p:oleObj spid="_x0000_s4100" name="文档" r:id="rId6" imgW="3910459" imgH="2230238" progId="Word.Document.12">
                  <p:embed/>
                </p:oleObj>
              </mc:Choice>
              <mc:Fallback>
                <p:oleObj name="文档" r:id="rId6" imgW="3910459" imgH="2230238" progId="Word.Document.12">
                  <p:embed/>
                  <p:pic>
                    <p:nvPicPr>
                      <p:cNvPr id="0" name=""/>
                      <p:cNvPicPr/>
                      <p:nvPr/>
                    </p:nvPicPr>
                    <p:blipFill>
                      <a:blip r:embed="rId7"/>
                      <a:stretch>
                        <a:fillRect/>
                      </a:stretch>
                    </p:blipFill>
                    <p:spPr>
                      <a:xfrm>
                        <a:off x="508000" y="2079779"/>
                        <a:ext cx="8128000" cy="4636555"/>
                      </a:xfrm>
                      <a:prstGeom prst="rect">
                        <a:avLst/>
                      </a:prstGeom>
                    </p:spPr>
                  </p:pic>
                </p:oleObj>
              </mc:Fallback>
            </mc:AlternateContent>
          </a:graphicData>
        </a:graphic>
      </p:graphicFrame>
    </p:spTree>
    <p:extLst>
      <p:ext uri="{BB962C8B-B14F-4D97-AF65-F5344CB8AC3E}">
        <p14:creationId xmlns:p14="http://schemas.microsoft.com/office/powerpoint/2010/main" val="7111637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73502"/>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我国年太阳辐射总量的空间分布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总体特征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从东南沿海向西北内陆逐渐增强。高值中心在青藏高原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低值中心在四川盆地。具体分布如下图所示。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09.eps" descr="id:2147495247;FounderCES"/>
          <p:cNvPicPr/>
          <p:nvPr/>
        </p:nvPicPr>
        <p:blipFill>
          <a:blip r:embed="rId4"/>
          <a:stretch>
            <a:fillRect/>
          </a:stretch>
        </p:blipFill>
        <p:spPr>
          <a:xfrm>
            <a:off x="1691680" y="2615848"/>
            <a:ext cx="5084332" cy="3918702"/>
          </a:xfrm>
          <a:prstGeom prst="rect">
            <a:avLst/>
          </a:prstGeom>
        </p:spPr>
      </p:pic>
    </p:spTree>
    <p:extLst>
      <p:ext uri="{BB962C8B-B14F-4D97-AF65-F5344CB8AC3E}">
        <p14:creationId xmlns:p14="http://schemas.microsoft.com/office/powerpoint/2010/main" val="19993678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a:t>第一节</a:t>
            </a:r>
            <a:r>
              <a:rPr lang="zh-CN" altLang="zh-CN" sz="3200"/>
              <a:t>　</a:t>
            </a:r>
            <a:r>
              <a:rPr lang="zh-CN" altLang="zh-CN" sz="3200" b="1"/>
              <a:t>地球的宇宙环境</a:t>
            </a:r>
            <a:endParaRPr lang="zh-CN" altLang="zh-CN" sz="3200"/>
          </a:p>
        </p:txBody>
      </p:sp>
    </p:spTree>
    <p:extLst>
      <p:ext uri="{BB962C8B-B14F-4D97-AF65-F5344CB8AC3E}">
        <p14:creationId xmlns:p14="http://schemas.microsoft.com/office/powerpoint/2010/main" val="2972674491"/>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特例分析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青藏高原成为太阳辐射高值中心的原因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纬度低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太阳高度大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空气稀薄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大气对太阳辐射削弱作用小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晴天多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日照时间长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大气中尘埃含量少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透明度高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到达地面的太阳辐射能量多。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四川盆地成为低值中心的原因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盆地地形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水汽不易散发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空气中含水汽多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阴天、雾天较多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对太阳辐射削弱作用强。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52564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太阳辐射对地球的影响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有利影响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太阳辐射能是地球上大气能量的根本来源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能维持地表温度。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太阳辐射的能量是地球上的水、大气运动和生命活动的主要动力。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自然界的岩石风化等与太阳辐射有关。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从生物界来看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动植物的生长发育离不开太阳提供的光、热资源。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太阳辐射能也是人类生产、生活的直接能量来源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如为太阳能热水器、太阳灶、太阳能电站提供能量。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不利影响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过多的紫外线会危害地球生物。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12211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8657"/>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江西赣州一中月考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北半球大气上界太阳辐射的分布图。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0.eps" descr="id:2147495261;FounderCES"/>
          <p:cNvPicPr/>
          <p:nvPr/>
        </p:nvPicPr>
        <p:blipFill>
          <a:blip r:embed="rId4"/>
          <a:stretch>
            <a:fillRect/>
          </a:stretch>
        </p:blipFill>
        <p:spPr>
          <a:xfrm>
            <a:off x="2483768" y="2780928"/>
            <a:ext cx="3863154" cy="3024336"/>
          </a:xfrm>
          <a:prstGeom prst="rect">
            <a:avLst/>
          </a:prstGeom>
        </p:spPr>
      </p:pic>
    </p:spTree>
    <p:extLst>
      <p:ext uri="{BB962C8B-B14F-4D97-AF65-F5344CB8AC3E}">
        <p14:creationId xmlns:p14="http://schemas.microsoft.com/office/powerpoint/2010/main" val="32878831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62250"/>
            <a:ext cx="51171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我国年太阳辐射总量分布图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1.eps" descr="id:2147495268;FounderCES"/>
          <p:cNvPicPr/>
          <p:nvPr/>
        </p:nvPicPr>
        <p:blipFill>
          <a:blip r:embed="rId4"/>
          <a:stretch>
            <a:fillRect/>
          </a:stretch>
        </p:blipFill>
        <p:spPr>
          <a:xfrm>
            <a:off x="1403648" y="2060848"/>
            <a:ext cx="5998669" cy="4032448"/>
          </a:xfrm>
          <a:prstGeom prst="rect">
            <a:avLst/>
          </a:prstGeom>
        </p:spPr>
      </p:pic>
    </p:spTree>
    <p:extLst>
      <p:ext uri="{BB962C8B-B14F-4D97-AF65-F5344CB8AC3E}">
        <p14:creationId xmlns:p14="http://schemas.microsoft.com/office/powerpoint/2010/main" val="36098352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960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据材料一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分析北半球大气上界太阳辐射的分布规律。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据材料二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分析我国年太阳辐射总量的分布趋势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并指出极端分布区。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请说出在日常生产、生活中人们对太阳辐射的主要利用方式。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材料一图呈现出北半球大气上界的年太阳辐射总量。从材料一看出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北半球大气上界太阳辐射的分布规律是从低纬向高纬递减。第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根据图例和数值关系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可以读出我国各地区的年太阳辐射总量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新疆地区为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500~1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700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kW·h/m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西藏、宁夏、甘肃、内蒙古西部等地区大于</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700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kW·h/m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东部大部分地区为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kW·h/m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四川盆地小于</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kW·h/m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日常生产、生活中利用太阳辐射的方式如太阳能热水器、太阳能电站、太阳灶、太阳能汽车等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还可以通过建温室、塑料大棚等利用太阳辐射能。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924943"/>
            <a:ext cx="8168456" cy="3654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61482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434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正确解答此题的关键是读懂材料一图示内容的坐标含义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横坐标表示北半球的纬度变化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纵坐标表示年太阳辐射总量。</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材料二图以我国年太阳辐射总量分布图为载体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呈现我国不同地区年太阳辐射总量的差异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用不同的图例和数值加以区别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可以直接读出不同区域的年太阳辐射总量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并找出我国年太阳辐射总量最多和最少的地区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还可以在此基础上分析我国年太阳辐射总量的分布趋势。</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走出思维定势的误区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全球年太阳辐射规律是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总量大体从低纬向高纬递减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而我国由于多种原因的影响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在某些区域内呈现出特殊性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一定要具体区域具体分析。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技巧归纳</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地表获得太阳辐射能量多少直接取决于太阳辐射强度和日照时间。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全球年太阳辐射总量大体从低纬向高纬递减。</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南、北半球纬度值相同的地区太阳辐射量随月份变化的规律大致相反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且不同季节表现出的结果并不相同。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785055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从低纬向高纬递减。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分布趋势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西北部多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东南部少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大致从西北向东南减少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或大致从东南向西北增多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。极端分布区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青藏地区最多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四川盆地最少。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太阳能热水器、太阳能电站、太阳灶、温室生产等。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87206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探究</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目前已知唯一存在生命的天体</a:t>
            </a:r>
            <a:r>
              <a:rPr lang="en-US"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地球</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日中新网消息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美国航空航天局近期发现了</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颗迄今为止最适合人类居住的行星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开普勒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62e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、开普勒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62f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和开普勒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69c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。据称这三颗行星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距离地球约为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光年。或许这样的距离对人类而言仍太为遥远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但却为人类寻找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地外文明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带来新的希望。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某行星上存在生命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人类能够移民某行星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你认为该行星应满足的条件是什么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分析一个行星是否适合生命的存在和发展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或适合人类居住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应借助地球上适合生命存在和发展的温度、大气和水三个方面的条件来考虑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只有满足了这些条件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才可能有生命的存在和发展。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5229199"/>
            <a:ext cx="8168456" cy="1295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某行星是否存在生命的分析思路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在分析某行星是否有生命物质存在时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可通过以下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该行星所处的宇宙环境是否安全稳定。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该行星是否有适宜的温度。从距恒星的距离远近、自转和公转周期长短、大气层方面分析该行星是否有适宜的温度。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该行星周围有无适合生物呼吸的大气。从该行星的体积、质量和大气演化方面分析该行星是否具有适宜生物呼吸的大气。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该行星是否有液态水的存在。从温度高低和水体运动方面分析该行星是否有液态水的存在。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40677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Rectangle 1"/>
          <p:cNvSpPr>
            <a:spLocks noChangeAspect="1" noChangeArrowheads="1"/>
          </p:cNvSpPr>
          <p:nvPr/>
        </p:nvSpPr>
        <p:spPr bwMode="auto">
          <a:xfrm>
            <a:off x="508000" y="1194305"/>
            <a:ext cx="8024440" cy="5373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zh-CN" sz="2200" b="1"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典例剖析</a:t>
            </a:r>
            <a:endParaRPr kumimoji="0" lang="zh-CN"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zh-CN" sz="2200" b="0" i="0" u="none" strike="noStrike" cap="none" normalizeH="0" baseline="0" smtClean="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【例题</a:t>
            </a:r>
            <a:r>
              <a:rPr kumimoji="0" lang="en-US" altLang="zh-CN" sz="2200" b="1"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2</a:t>
            </a:r>
            <a:r>
              <a:rPr kumimoji="0" lang="en-US" altLang="zh-CN" sz="2200" b="0" i="0" u="none" strike="noStrike" cap="none" normalizeH="0" baseline="0" smtClean="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en-US" altLang="zh-CN" sz="2200" b="0" i="0" u="none" strike="noStrike" cap="none" normalizeH="0" baseline="0" smtClean="0">
                <a:ln>
                  <a:noFill/>
                </a:ln>
                <a:solidFill>
                  <a:srgbClr val="000000"/>
                </a:solidFill>
                <a:effectLst/>
                <a:ea typeface="黑体" panose="02010609060101010101" pitchFamily="49" charset="-122"/>
                <a:cs typeface="Arial" panose="020B0604020202020204" pitchFamily="34" charset="0"/>
              </a:rPr>
              <a:t> </a:t>
            </a:r>
            <a:r>
              <a:rPr kumimoji="0" lang="zh-CN" altLang="en-US" sz="2200" b="0" i="0" u="none" strike="noStrike" cap="none" normalizeH="0" baseline="0" smtClean="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导学号</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11690000</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读下图</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完成下列各题。</a:t>
            </a:r>
            <a:endParaRPr kumimoji="0" lang="en-US" altLang="zh-CN"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endParaRPr lang="en-US" altLang="zh-CN" sz="220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endParaRPr kumimoji="0" lang="en-US" altLang="zh-CN"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endParaRPr lang="en-US" altLang="zh-CN" sz="220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(1)</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图中的天体</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M</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可能是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月球或水星</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B.</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水星或金星</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C.</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金星或木星</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D.</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火星或土星</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(2)</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与地球相比</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天体</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M</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没有生命存在的根本原因是</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①</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没有适合生物呼吸的大气和水　</a:t>
            </a:r>
            <a:r>
              <a:rPr kumimoji="0" lang="zh-CN" altLang="en-US" sz="2200" b="0" i="0" u="none" strike="noStrike" cap="none" normalizeH="0" baseline="0" smtClean="0">
                <a:ln>
                  <a:noFill/>
                </a:ln>
                <a:solidFill>
                  <a:srgbClr val="000000"/>
                </a:solidFill>
                <a:effectLst/>
                <a:ea typeface="NEU-BZ-S92"/>
                <a:cs typeface="宋体" panose="02010600030101010101" pitchFamily="2" charset="-122"/>
              </a:rPr>
              <a:t>②</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没有坚硬的地表</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ea typeface="NEU-BZ-S92"/>
                <a:cs typeface="宋体" panose="02010600030101010101" pitchFamily="2" charset="-122"/>
              </a:rPr>
              <a:t>③</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距日较近</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表面温度较高　</a:t>
            </a:r>
            <a:r>
              <a:rPr kumimoji="0" lang="zh-CN" altLang="en-US" sz="2200" b="0" i="0" u="none" strike="noStrike" cap="none" normalizeH="0" baseline="0" smtClean="0">
                <a:ln>
                  <a:noFill/>
                </a:ln>
                <a:solidFill>
                  <a:srgbClr val="000000"/>
                </a:solidFill>
                <a:effectLst/>
                <a:ea typeface="NEU-BZ-S92"/>
                <a:cs typeface="宋体" panose="02010600030101010101" pitchFamily="2" charset="-122"/>
              </a:rPr>
              <a:t>④</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有液态水的存在</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①②</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B.</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③④</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C.</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①③</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D.</a:t>
            </a:r>
            <a:r>
              <a:rPr kumimoji="0" lang="en-US" altLang="zh-CN" sz="2200" b="0" i="0" u="none" strike="noStrike" cap="none" normalizeH="0" baseline="0" smtClean="0">
                <a:ln>
                  <a:noFill/>
                </a:ln>
                <a:solidFill>
                  <a:srgbClr val="000000"/>
                </a:solidFill>
                <a:effectLst/>
                <a:ea typeface="NEU-BZ-S92"/>
                <a:cs typeface="宋体" panose="02010600030101010101" pitchFamily="2" charset="-122"/>
              </a:rPr>
              <a:t>②④</a:t>
            </a:r>
            <a:endParaRPr kumimoji="0" lang="en-US" altLang="zh-CN" sz="2200" b="0" i="0" u="none" strike="noStrike" cap="none" normalizeH="0" baseline="0" smtClean="0">
              <a:ln>
                <a:noFill/>
              </a:ln>
              <a:solidFill>
                <a:schemeClr val="tx1"/>
              </a:solidFill>
              <a:effectLst/>
            </a:endParaRPr>
          </a:p>
        </p:txBody>
      </p:sp>
      <p:pic>
        <p:nvPicPr>
          <p:cNvPr id="5" name="W14.eps" descr="id:2147495303;FounderCES"/>
          <p:cNvPicPr/>
          <p:nvPr/>
        </p:nvPicPr>
        <p:blipFill>
          <a:blip r:embed="rId4"/>
          <a:stretch>
            <a:fillRect/>
          </a:stretch>
        </p:blipFill>
        <p:spPr>
          <a:xfrm>
            <a:off x="2771800" y="2026002"/>
            <a:ext cx="3168353" cy="1625632"/>
          </a:xfrm>
          <a:prstGeom prst="rect">
            <a:avLst/>
          </a:prstGeom>
        </p:spPr>
      </p:pic>
    </p:spTree>
    <p:extLst>
      <p:ext uri="{BB962C8B-B14F-4D97-AF65-F5344CB8AC3E}">
        <p14:creationId xmlns:p14="http://schemas.microsoft.com/office/powerpoint/2010/main" val="9067645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01135648"/>
              </p:ext>
            </p:extLst>
          </p:nvPr>
        </p:nvGraphicFramePr>
        <p:xfrm>
          <a:off x="508000" y="929279"/>
          <a:ext cx="8128000" cy="5596065"/>
        </p:xfrm>
        <a:graphic>
          <a:graphicData uri="http://schemas.openxmlformats.org/presentationml/2006/ole">
            <mc:AlternateContent xmlns:mc="http://schemas.openxmlformats.org/markup-compatibility/2006">
              <mc:Choice xmlns:v="urn:schemas-microsoft-com:vml" Requires="v">
                <p:oleObj spid="_x0000_s1029" name="文档" r:id="rId4" imgW="4001207" imgH="2754852" progId="Word.Document.12">
                  <p:embed/>
                </p:oleObj>
              </mc:Choice>
              <mc:Fallback>
                <p:oleObj name="文档" r:id="rId4" imgW="4001207" imgH="2754852" progId="Word.Document.12">
                  <p:embed/>
                  <p:pic>
                    <p:nvPicPr>
                      <p:cNvPr id="0" name=""/>
                      <p:cNvPicPr/>
                      <p:nvPr/>
                    </p:nvPicPr>
                    <p:blipFill>
                      <a:blip r:embed="rId5"/>
                      <a:stretch>
                        <a:fillRect/>
                      </a:stretch>
                    </p:blipFill>
                    <p:spPr>
                      <a:xfrm>
                        <a:off x="508000" y="929279"/>
                        <a:ext cx="8128000" cy="5596065"/>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该图是太阳系模式图的局部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从行星绕日公转轨道示意图看出</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轨道位于地球绕日公转轨道之内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应该是水星或金星。第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行星表层是否坚硬不是存在生命的必要条件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有液态水的存在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是生命存在的条件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可排除</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熟悉掌握太阳系模式图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明确八颗行星的轨道位置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是正确解答此题的关键。</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熟练掌握地球存在生命的条件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并与其他天体加以对比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来衡量和判断该天体是否存在生命。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技巧归纳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分析某个天体是否具有生命时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需要参照地球的条件并迁移到该天体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分析其是否具备与地球相似的宇宙环境和空间位置条件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能否形成相应的温度、大气和液态水。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4896" y="5378194"/>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29815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2187425"/>
            <a:ext cx="8128000" cy="2737150"/>
          </a:xfrm>
          <a:prstGeom prst="rect">
            <a:avLst/>
          </a:prstGeom>
        </p:spPr>
      </p:pic>
    </p:spTree>
    <p:extLst>
      <p:ext uri="{BB962C8B-B14F-4D97-AF65-F5344CB8AC3E}">
        <p14:creationId xmlns:p14="http://schemas.microsoft.com/office/powerpoint/2010/main" val="23662989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2" action="ppaction://hlinksldjump"/>
          </p:cNvPr>
          <p:cNvSpPr/>
          <p:nvPr/>
        </p:nvSpPr>
        <p:spPr>
          <a:xfrm>
            <a:off x="5815706" y="871809"/>
            <a:ext cx="43399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0865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我国在西昌卫星发射中心用长征三号乙运载火箭成功将亚太九号通信卫星准确送入预定轨道。此次发射是我国首次向国际成熟卫星运营商提供通信卫星在轨交付服务。据此完成第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亚太九号卫星升空进入预定轨道后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与下列天体所属类型相同的是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太阳</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火星</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月球</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哈雷彗星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亚太九号卫星升空进入预定轨道后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地月系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太阳系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河外星系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总星系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①③④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6" name="矩形 5">
            <a:hlinkClick r:id="rId2" action="ppaction://hlinksldjump"/>
          </p:cNvPr>
          <p:cNvSpPr/>
          <p:nvPr/>
        </p:nvSpPr>
        <p:spPr>
          <a:xfrm>
            <a:off x="5815706" y="871809"/>
            <a:ext cx="43399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亚太九号卫星是一颗人造卫星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发射升空后环绕地球运行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与月球属于同一类型的天体。第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亚太九号卫星是一颗围绕地球运动的人造天体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因此其属于地月系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地月系包含于太阳系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太阳系包含于银河系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银河系包含于总星系。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149080"/>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228648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55924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原创题</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国家天文台在日面上观测到</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个活动区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共发生过</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级耀斑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M2.1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级耀斑。据此完成第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5.eps" descr="id:2147495317;FounderCES"/>
          <p:cNvPicPr/>
          <p:nvPr/>
        </p:nvPicPr>
        <p:blipFill>
          <a:blip r:embed="rId6"/>
          <a:stretch>
            <a:fillRect/>
          </a:stretch>
        </p:blipFill>
        <p:spPr>
          <a:xfrm>
            <a:off x="2267744" y="2492896"/>
            <a:ext cx="3027239" cy="2996952"/>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关于黑子或耀斑发生圈层及其成因对应正确的是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能量急剧释放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耀斑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能量急剧释放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温度相对较低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耀斑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温度相对较高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有关太阳活动的叙述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太阳黑子是太阳表面的相对低温区域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太阳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的出现是太阳活动最激烈的显示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太阳黑子的多少和大小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可以作为太阳活动强弱的标志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太阳黑子与耀斑出现的周期相同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16.eps" descr="id:2147495324;FounderCES"/>
          <p:cNvPicPr/>
          <p:nvPr/>
        </p:nvPicPr>
        <p:blipFill>
          <a:blip r:embed="rId6"/>
          <a:stretch>
            <a:fillRect/>
          </a:stretch>
        </p:blipFill>
        <p:spPr>
          <a:xfrm>
            <a:off x="6367947" y="2132856"/>
            <a:ext cx="1774987" cy="2520280"/>
          </a:xfrm>
          <a:prstGeom prst="rect">
            <a:avLst/>
          </a:prstGeom>
        </p:spPr>
      </p:pic>
    </p:spTree>
    <p:extLst>
      <p:ext uri="{BB962C8B-B14F-4D97-AF65-F5344CB8AC3E}">
        <p14:creationId xmlns:p14="http://schemas.microsoft.com/office/powerpoint/2010/main" val="1294289573"/>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太阳大气从里向外分为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光球层、</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色球层和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日冕层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黑子是光球层上常出现的暗黑斑点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耀斑是色球层上突然增大增亮的斑块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是能量的急剧释放。第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太阳黑子是太阳表面温度相对较低的区域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耀斑是太阳活动最激烈的显示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太阳黑子的多少和大小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是太阳活动强弱的标志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太阳黑子与耀斑的周期大约都是</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年。因此选择</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568368"/>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311451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3"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4"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5" action="ppaction://hlinksldjump"/>
          </p:cNvPr>
          <p:cNvSpPr/>
          <p:nvPr/>
        </p:nvSpPr>
        <p:spPr>
          <a:xfrm>
            <a:off x="712912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6"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6315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阅读地球和月球数据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从材料中反映出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月球缺少生命的主要原因与条件对应正确的是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195457395"/>
              </p:ext>
            </p:extLst>
          </p:nvPr>
        </p:nvGraphicFramePr>
        <p:xfrm>
          <a:off x="508000" y="2176208"/>
          <a:ext cx="8128000" cy="2821946"/>
        </p:xfrm>
        <a:graphic>
          <a:graphicData uri="http://schemas.openxmlformats.org/presentationml/2006/ole">
            <mc:AlternateContent xmlns:mc="http://schemas.openxmlformats.org/markup-compatibility/2006">
              <mc:Choice xmlns:v="urn:schemas-microsoft-com:vml" Requires="v">
                <p:oleObj spid="_x0000_s5124" name="文档" r:id="rId8" imgW="3896414" imgH="1352761" progId="Word.Document.12">
                  <p:embed/>
                </p:oleObj>
              </mc:Choice>
              <mc:Fallback>
                <p:oleObj name="文档" r:id="rId8" imgW="3896414" imgH="1352761" progId="Word.Document.12">
                  <p:embed/>
                  <p:pic>
                    <p:nvPicPr>
                      <p:cNvPr id="0" name=""/>
                      <p:cNvPicPr/>
                      <p:nvPr/>
                    </p:nvPicPr>
                    <p:blipFill>
                      <a:blip r:embed="rId9"/>
                      <a:stretch>
                        <a:fillRect/>
                      </a:stretch>
                    </p:blipFill>
                    <p:spPr>
                      <a:xfrm>
                        <a:off x="508000" y="2176208"/>
                        <a:ext cx="8128000" cy="2821946"/>
                      </a:xfrm>
                      <a:prstGeom prst="rect">
                        <a:avLst/>
                      </a:prstGeom>
                    </p:spPr>
                  </p:pic>
                </p:oleObj>
              </mc:Fallback>
            </mc:AlternateContent>
          </a:graphicData>
        </a:graphic>
      </p:graphicFrame>
      <p:sp>
        <p:nvSpPr>
          <p:cNvPr id="9" name="矩形 8"/>
          <p:cNvSpPr>
            <a:spLocks noChangeAspect="1"/>
          </p:cNvSpPr>
          <p:nvPr/>
        </p:nvSpPr>
        <p:spPr>
          <a:xfrm>
            <a:off x="508000" y="465313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体积、质量较小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没有大气层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月球离太阳较远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气温较低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月球自转周期长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昼夜温差大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月球上温度过高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无液态水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①③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地球上具有生命现象的条件包括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距离太阳的位置适中和自转周期适中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从而有适宜的温度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质量和体积适中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因而有大气层包围并形成适宜的温度和液态水。运用地球存在生命的条件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结合表中月球信息分析即可。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149080"/>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085023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6064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设想在距离地球</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万亿千米的地方有一颗存在生命物质的行星。有一天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地球上某太空信息接收站收到了该行星发来的求救信号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亲爱的外星朋友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星球上的居民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我们的星球将于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年后毁灭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因此我们打算移居外星球。如果贵星球愿意接纳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请给予回复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并告知你们的位置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以便我们寻找。万分感谢你们的援助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远距离传递信息靠的是电磁波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电磁波传播的速度等于光速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光在真空中的传播速度为</a:t>
            </a:r>
            <a:r>
              <a:rPr lang="en-US" altLang="zh-CN" sz="2200">
                <a:solidFill>
                  <a:srgbClr val="000000"/>
                </a:solidFill>
                <a:latin typeface="Times New Roman" panose="02020603050405020304" pitchFamily="18" charset="0"/>
                <a:cs typeface="Times New Roman" panose="02020603050405020304" pitchFamily="18" charset="0"/>
              </a:rPr>
              <a:t>3×10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光年是</a:t>
            </a:r>
            <a:r>
              <a:rPr lang="en-US" altLang="zh-CN" sz="2200">
                <a:solidFill>
                  <a:srgbClr val="000000"/>
                </a:solidFill>
                <a:latin typeface="Times New Roman" panose="02020603050405020304" pitchFamily="18" charset="0"/>
                <a:cs typeface="Times New Roman" panose="02020603050405020304" pitchFamily="18" charset="0"/>
              </a:rPr>
              <a:t>94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万亿千米。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(1)X</a:t>
            </a:r>
            <a:r>
              <a:rPr lang="zh-CN" altLang="zh-CN" sz="2200">
                <a:solidFill>
                  <a:srgbClr val="000000"/>
                </a:solidFill>
                <a:latin typeface="Times New Roman" panose="02020603050405020304" pitchFamily="18" charset="0"/>
                <a:cs typeface="Times New Roman" panose="02020603050405020304" pitchFamily="18" charset="0"/>
              </a:rPr>
              <a:t>星球上有生命存在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猜想它应该具备哪些条件。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假如地球人愿意接纳</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星球上的居民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你将怎样告知外星朋友地球在宇宙中的位置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外星朋友最终能收到地球上发出的援助消息吗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一、宇宙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宇宙是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时间</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空间</a:t>
            </a:r>
            <a:r>
              <a:rPr lang="zh-CN" altLang="zh-CN" sz="2200">
                <a:solidFill>
                  <a:srgbClr val="000000"/>
                </a:solidFill>
                <a:latin typeface="Times New Roman" panose="02020603050405020304" pitchFamily="18" charset="0"/>
                <a:cs typeface="Times New Roman" panose="02020603050405020304" pitchFamily="18" charset="0"/>
              </a:rPr>
              <a:t>的统一体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是运动、发展和变化着的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物质</a:t>
            </a:r>
            <a:r>
              <a:rPr lang="zh-CN" altLang="zh-CN" sz="2200">
                <a:solidFill>
                  <a:srgbClr val="000000"/>
                </a:solidFill>
                <a:latin typeface="Times New Roman" panose="02020603050405020304" pitchFamily="18" charset="0"/>
                <a:cs typeface="Times New Roman" panose="02020603050405020304" pitchFamily="18" charset="0"/>
              </a:rPr>
              <a:t>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物质性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如星云、</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恒星</a:t>
            </a:r>
            <a:r>
              <a:rPr lang="zh-CN" altLang="zh-CN" sz="2200">
                <a:solidFill>
                  <a:srgbClr val="000000"/>
                </a:solidFill>
                <a:latin typeface="Times New Roman" panose="02020603050405020304" pitchFamily="18" charset="0"/>
                <a:cs typeface="Times New Roman" panose="02020603050405020304" pitchFamily="18" charset="0"/>
              </a:rPr>
              <a:t>、行星、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卫星</a:t>
            </a:r>
            <a:r>
              <a:rPr lang="zh-CN" altLang="zh-CN" sz="2200">
                <a:solidFill>
                  <a:srgbClr val="000000"/>
                </a:solidFill>
                <a:latin typeface="Times New Roman" panose="02020603050405020304" pitchFamily="18" charset="0"/>
                <a:cs typeface="Times New Roman" panose="02020603050405020304" pitchFamily="18" charset="0"/>
              </a:rPr>
              <a:t>、彗星、</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流星体</a:t>
            </a:r>
            <a:r>
              <a:rPr lang="zh-CN" altLang="zh-CN" sz="2200">
                <a:solidFill>
                  <a:srgbClr val="000000"/>
                </a:solidFill>
                <a:latin typeface="Times New Roman" panose="02020603050405020304" pitchFamily="18" charset="0"/>
                <a:cs typeface="Times New Roman" panose="02020603050405020304" pitchFamily="18" charset="0"/>
              </a:rPr>
              <a:t>、星际物质等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最基本的天体是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恒星</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星云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太阳</a:t>
            </a:r>
            <a:r>
              <a:rPr lang="zh-CN" altLang="zh-CN" sz="2200">
                <a:solidFill>
                  <a:srgbClr val="000000"/>
                </a:solidFill>
                <a:latin typeface="Times New Roman" panose="02020603050405020304" pitchFamily="18" charset="0"/>
                <a:cs typeface="Times New Roman" panose="02020603050405020304" pitchFamily="18" charset="0"/>
              </a:rPr>
              <a:t>是距离地球最近的恒星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278502" y="256490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2564904"/>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921299" y="257566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96223" y="417805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87598" y="417805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04048" y="4188814"/>
            <a:ext cx="93610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98280" y="45844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31468" y="45844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81093" y="458442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0" grpId="0" animBg="1"/>
      <p:bldP spid="11" grpId="0" animBg="1"/>
      <p:bldP spid="13" grpId="0" animBg="1"/>
      <p:bldP spid="14" grpId="0" animBg="1"/>
      <p:bldP spid="15" grpId="0" animBg="1"/>
      <p:bldP spid="16" grpId="0" animBg="1"/>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星球上有生命存在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它所具备的条件应该和地球相似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可参照地球上具有生命存在的条件分析。第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地球在宇宙中的位置应根据天体系统的层次逐步确定。第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计量天体间距离的基本单位是光年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光年表示光在一年中传播的距离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远距离传递信息主要靠电磁波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电磁波在真空中的传播速度等于光速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4304027"/>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1-2       3-4       </a:t>
            </a:r>
            <a:r>
              <a:rPr lang="en-US" altLang="zh-CN" dirty="0" smtClean="0"/>
              <a:t>5       6</a:t>
            </a:r>
            <a:endParaRPr lang="zh-CN" altLang="en-US" dirty="0"/>
          </a:p>
        </p:txBody>
      </p:sp>
      <p:sp>
        <p:nvSpPr>
          <p:cNvPr id="3" name="矩形 2">
            <a:hlinkClick r:id="rId2" action="ppaction://hlinksldjump"/>
          </p:cNvPr>
          <p:cNvSpPr/>
          <p:nvPr/>
        </p:nvSpPr>
        <p:spPr>
          <a:xfrm>
            <a:off x="5815706" y="871809"/>
            <a:ext cx="43399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80421" y="884731"/>
            <a:ext cx="4463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2912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17852"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这颗行星应该离它所在的天体系统中心天体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某一恒星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的距离适中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使它具有适合生物生存的温度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有适当的体积和质量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其引力使它的外围形成大气层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大气中有适合生物呼吸的成分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处于一个相对稳定和安全的宇宙环境之中。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地球位于银河系中的太阳系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离中心天体太阳</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亿千米处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是太阳系八大行星中离太阳由近到远数的第三颗行星。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不能。因为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光年相当于</a:t>
            </a:r>
            <a:r>
              <a:rPr lang="en-US" altLang="zh-CN" sz="2200">
                <a:solidFill>
                  <a:srgbClr val="000000"/>
                </a:solidFill>
                <a:latin typeface="Times New Roman" panose="02020603050405020304" pitchFamily="18" charset="0"/>
                <a:cs typeface="Times New Roman" panose="02020603050405020304" pitchFamily="18" charset="0"/>
              </a:rPr>
              <a:t>94 605</a:t>
            </a:r>
            <a:r>
              <a:rPr lang="zh-CN" altLang="zh-CN" sz="2200">
                <a:solidFill>
                  <a:srgbClr val="000000"/>
                </a:solidFill>
                <a:latin typeface="Times New Roman" panose="02020603050405020304" pitchFamily="18" charset="0"/>
                <a:cs typeface="Times New Roman" panose="02020603050405020304" pitchFamily="18" charset="0"/>
              </a:rPr>
              <a:t>亿千米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该行星距离地球</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万亿千米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即距离地球超过</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光年。远距离传递信息靠的是电磁波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电磁波传播的速度等于光速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即信息从该行星传到地球已用了</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年多时间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从地球传到该行星又需要</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年多时间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那时该行星已经毁灭。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9914432"/>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30568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运动性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天体系统。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天体系统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天体之间相互吸引、相互绕转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构成不同级别的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天体系统</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级别与层次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总星系</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银河系</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太阳系</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地月系</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W02.eps" descr="id:2147495146;FounderCES"/>
          <p:cNvPicPr/>
          <p:nvPr/>
        </p:nvPicPr>
        <p:blipFill>
          <a:blip r:embed="rId5"/>
          <a:stretch>
            <a:fillRect/>
          </a:stretch>
        </p:blipFill>
        <p:spPr>
          <a:xfrm>
            <a:off x="1547664" y="1484784"/>
            <a:ext cx="5898487" cy="1656184"/>
          </a:xfrm>
          <a:prstGeom prst="rect">
            <a:avLst/>
          </a:prstGeom>
        </p:spPr>
      </p:pic>
      <p:sp>
        <p:nvSpPr>
          <p:cNvPr id="7" name="矩形 6"/>
          <p:cNvSpPr/>
          <p:nvPr/>
        </p:nvSpPr>
        <p:spPr>
          <a:xfrm>
            <a:off x="7740352" y="378904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0802" y="4193313"/>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9478" y="4991660"/>
            <a:ext cx="81019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21872" y="4991660"/>
            <a:ext cx="81019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91234" y="5002418"/>
            <a:ext cx="81019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00064" y="5002418"/>
            <a:ext cx="81019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152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508000" y="1412776"/>
            <a:ext cx="8128000" cy="3092808"/>
          </a:xfrm>
          <a:prstGeom prst="rect">
            <a:avLst/>
          </a:prstGeom>
        </p:spPr>
      </p:pic>
      <p:sp>
        <p:nvSpPr>
          <p:cNvPr id="3" name="矩形 2"/>
          <p:cNvSpPr>
            <a:spLocks noChangeAspect="1"/>
          </p:cNvSpPr>
          <p:nvPr/>
        </p:nvSpPr>
        <p:spPr>
          <a:xfrm>
            <a:off x="508000" y="4474376"/>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无限性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人类认识的宇宙范围目前已达</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150</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亿</a:t>
            </a:r>
            <a:r>
              <a:rPr lang="zh-CN" altLang="zh-CN" sz="2200">
                <a:solidFill>
                  <a:srgbClr val="000000"/>
                </a:solidFill>
                <a:latin typeface="Times New Roman" panose="02020603050405020304" pitchFamily="18" charset="0"/>
                <a:cs typeface="Times New Roman" panose="02020603050405020304" pitchFamily="18" charset="0"/>
              </a:rPr>
              <a:t>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随着科学技术的进步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该范围还会不断扩大</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725651" y="4563363"/>
            <a:ext cx="71703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43552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34403"/>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日中新网报道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科学家在对遥远宇宙天体探测时发现了距离地球银河系最遥远的星系</a:t>
            </a:r>
            <a:r>
              <a:rPr lang="en-US" altLang="zh-CN" sz="2200">
                <a:solidFill>
                  <a:srgbClr val="000000"/>
                </a:solidFill>
                <a:latin typeface="Times New Roman" panose="02020603050405020304" pitchFamily="18" charset="0"/>
                <a:cs typeface="Times New Roman" panose="02020603050405020304" pitchFamily="18" charset="0"/>
              </a:rPr>
              <a:t>(EGS-zs8-1),</a:t>
            </a:r>
            <a:r>
              <a:rPr lang="zh-CN" altLang="zh-CN" sz="2200">
                <a:solidFill>
                  <a:srgbClr val="000000"/>
                </a:solidFill>
                <a:latin typeface="Times New Roman" panose="02020603050405020304" pitchFamily="18" charset="0"/>
                <a:cs typeface="Times New Roman" panose="02020603050405020304" pitchFamily="18" charset="0"/>
              </a:rPr>
              <a:t>它与我们的距离大约是</a:t>
            </a:r>
            <a:r>
              <a:rPr lang="en-US" altLang="zh-CN" sz="2200">
                <a:solidFill>
                  <a:srgbClr val="000000"/>
                </a:solidFill>
                <a:latin typeface="Times New Roman" panose="02020603050405020304" pitchFamily="18" charset="0"/>
                <a:cs typeface="Times New Roman" panose="02020603050405020304" pitchFamily="18" charset="0"/>
              </a:rPr>
              <a:t>131</a:t>
            </a:r>
            <a:r>
              <a:rPr lang="zh-CN" altLang="zh-CN" sz="2200">
                <a:solidFill>
                  <a:srgbClr val="000000"/>
                </a:solidFill>
                <a:latin typeface="Times New Roman" panose="02020603050405020304" pitchFamily="18" charset="0"/>
                <a:cs typeface="Times New Roman" panose="02020603050405020304" pitchFamily="18" charset="0"/>
              </a:rPr>
              <a:t>亿光年。人类认识到的宇宙范围是不是固定不变的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宇宙是无限的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但人类所认识到的宇宙却是有限的。随着科学技术的进步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人类观察到的宇宙范围还会不断扩大。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W03.eps" descr="id:2147495153;FounderCES"/>
          <p:cNvPicPr/>
          <p:nvPr/>
        </p:nvPicPr>
        <p:blipFill>
          <a:blip r:embed="rId5"/>
          <a:stretch>
            <a:fillRect/>
          </a:stretch>
        </p:blipFill>
        <p:spPr>
          <a:xfrm>
            <a:off x="3203848" y="2996952"/>
            <a:ext cx="2016224" cy="1933557"/>
          </a:xfrm>
          <a:prstGeom prst="rect">
            <a:avLst/>
          </a:prstGeom>
        </p:spPr>
      </p:pic>
      <p:sp>
        <p:nvSpPr>
          <p:cNvPr id="10" name="矩形 9"/>
          <p:cNvSpPr/>
          <p:nvPr/>
        </p:nvSpPr>
        <p:spPr>
          <a:xfrm>
            <a:off x="467544" y="4970174"/>
            <a:ext cx="8168456" cy="957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87549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二、太阳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太阳系</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组成</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类地行星</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水星</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金星</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地球</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火星</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巨行星</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木星</a:t>
            </a: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土星</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远日行星</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天王星</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海王星</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说一说</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读上图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说出小行星带的位置。</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小行星带位于火星轨道和木星轨道之间。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04.eps" descr="id:2147495160;FounderCES"/>
          <p:cNvPicPr/>
          <p:nvPr/>
        </p:nvPicPr>
        <p:blipFill>
          <a:blip r:embed="rId5"/>
          <a:stretch>
            <a:fillRect/>
          </a:stretch>
        </p:blipFill>
        <p:spPr>
          <a:xfrm>
            <a:off x="2513965" y="1844824"/>
            <a:ext cx="3807144" cy="2160240"/>
          </a:xfrm>
          <a:prstGeom prst="rect">
            <a:avLst/>
          </a:prstGeom>
        </p:spPr>
      </p:pic>
      <p:sp>
        <p:nvSpPr>
          <p:cNvPr id="9" name="矩形 8"/>
          <p:cNvSpPr/>
          <p:nvPr/>
        </p:nvSpPr>
        <p:spPr>
          <a:xfrm>
            <a:off x="2328994" y="423184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42598" y="423184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23928" y="423184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69084" y="423184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08688" y="463606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90018" y="463606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339752" y="5045450"/>
            <a:ext cx="80284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25089" y="5045450"/>
            <a:ext cx="83544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7544" y="5816022"/>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3444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太阳辐射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能量来源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太阳核心物质在高温、高压条件下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核聚变</a:t>
            </a:r>
            <a:r>
              <a:rPr lang="zh-CN" altLang="zh-CN" sz="2200">
                <a:solidFill>
                  <a:srgbClr val="000000"/>
                </a:solidFill>
                <a:latin typeface="Times New Roman" panose="02020603050405020304" pitchFamily="18" charset="0"/>
                <a:cs typeface="Times New Roman" panose="02020603050405020304" pitchFamily="18" charset="0"/>
              </a:rPr>
              <a:t>反应产生。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主要影响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41988886"/>
              </p:ext>
            </p:extLst>
          </p:nvPr>
        </p:nvGraphicFramePr>
        <p:xfrm>
          <a:off x="508000" y="3212976"/>
          <a:ext cx="8128000" cy="2838035"/>
        </p:xfrm>
        <a:graphic>
          <a:graphicData uri="http://schemas.openxmlformats.org/presentationml/2006/ole">
            <mc:AlternateContent xmlns:mc="http://schemas.openxmlformats.org/markup-compatibility/2006">
              <mc:Choice xmlns:v="urn:schemas-microsoft-com:vml" Requires="v">
                <p:oleObj spid="_x0000_s3076" name="文档" r:id="rId7" imgW="3910459" imgH="1365364" progId="Word.Document.12">
                  <p:embed/>
                </p:oleObj>
              </mc:Choice>
              <mc:Fallback>
                <p:oleObj name="文档" r:id="rId7" imgW="3910459" imgH="1365364" progId="Word.Document.12">
                  <p:embed/>
                  <p:pic>
                    <p:nvPicPr>
                      <p:cNvPr id="0" name=""/>
                      <p:cNvPicPr/>
                      <p:nvPr/>
                    </p:nvPicPr>
                    <p:blipFill>
                      <a:blip r:embed="rId8"/>
                      <a:stretch>
                        <a:fillRect/>
                      </a:stretch>
                    </p:blipFill>
                    <p:spPr>
                      <a:xfrm>
                        <a:off x="508000" y="3212976"/>
                        <a:ext cx="8128000" cy="2838035"/>
                      </a:xfrm>
                      <a:prstGeom prst="rect">
                        <a:avLst/>
                      </a:prstGeom>
                    </p:spPr>
                  </p:pic>
                </p:oleObj>
              </mc:Fallback>
            </mc:AlternateContent>
          </a:graphicData>
        </a:graphic>
      </p:graphicFrame>
      <p:sp>
        <p:nvSpPr>
          <p:cNvPr id="8" name="矩形 7"/>
          <p:cNvSpPr/>
          <p:nvPr/>
        </p:nvSpPr>
        <p:spPr>
          <a:xfrm>
            <a:off x="6652792" y="2010356"/>
            <a:ext cx="86075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43583" y="3666540"/>
            <a:ext cx="58682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62252" y="4066314"/>
            <a:ext cx="58682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24128" y="4066314"/>
            <a:ext cx="58682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71281" y="4991660"/>
            <a:ext cx="86075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17317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294</TotalTime>
  <Words>2698</Words>
  <Application>Microsoft Office PowerPoint</Application>
  <PresentationFormat>全屏显示(4:3)</PresentationFormat>
  <Paragraphs>245</Paragraphs>
  <Slides>41</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3"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第一单元 从宇宙看地球</vt:lpstr>
      <vt:lpstr>第一节　地球的宇宙环境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2016-04-29T04:33:57Z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