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358" r:id="rId2"/>
    <p:sldId id="264" r:id="rId3"/>
    <p:sldId id="265" r:id="rId4"/>
    <p:sldId id="367" r:id="rId5"/>
    <p:sldId id="368" r:id="rId6"/>
    <p:sldId id="369" r:id="rId7"/>
    <p:sldId id="366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275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61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  <p:sldId id="362" r:id="rId35"/>
    <p:sldId id="394" r:id="rId36"/>
    <p:sldId id="395" r:id="rId37"/>
    <p:sldId id="396" r:id="rId38"/>
    <p:sldId id="397" r:id="rId39"/>
    <p:sldId id="398" r:id="rId40"/>
    <p:sldId id="399" r:id="rId41"/>
    <p:sldId id="270" r:id="rId42"/>
    <p:sldId id="277" r:id="rId43"/>
    <p:sldId id="400" r:id="rId44"/>
    <p:sldId id="310" r:id="rId45"/>
    <p:sldId id="401" r:id="rId46"/>
    <p:sldId id="311" r:id="rId47"/>
    <p:sldId id="402" r:id="rId48"/>
    <p:sldId id="403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9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12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02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187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24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353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48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1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6.xml"/><Relationship Id="rId4" Type="http://schemas.openxmlformats.org/officeDocument/2006/relationships/slide" Target="../slides/slide4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1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6.xml"/><Relationship Id="rId4" Type="http://schemas.openxmlformats.org/officeDocument/2006/relationships/slide" Target="../slides/slide4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第二节　地球自转的地理意义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slide" Target="slide3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slide" Target="slide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slide" Target="slide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slide" Target="slide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slide" Target="slide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34.xml"/><Relationship Id="rId5" Type="http://schemas.openxmlformats.org/officeDocument/2006/relationships/slide" Target="slide24.xml"/><Relationship Id="rId4" Type="http://schemas.openxmlformats.org/officeDocument/2006/relationships/slide" Target="slide16.xml"/><Relationship Id="rId9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4.xml"/><Relationship Id="rId4" Type="http://schemas.openxmlformats.org/officeDocument/2006/relationships/slide" Target="slid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/>
              <a:t>第二节</a:t>
            </a:r>
            <a:r>
              <a:rPr lang="zh-CN" altLang="zh-CN" sz="3200"/>
              <a:t>　</a:t>
            </a:r>
            <a:r>
              <a:rPr lang="zh-CN" altLang="zh-CN" sz="3200" b="1"/>
              <a:t>地球自转的地理意义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8709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东西十二区如何划分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东十二区和西十二区是两个时区吗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中时区以东为东时区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分为东一区至东十二区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中时区以西为西时区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分为西一区至西十二区。东十二区和西十二区各占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即各为半个时区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故将两者合为一个完整的时区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称为东西十二区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全球共分为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个时区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168.eps" descr="id:214749553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07704" y="4077072"/>
            <a:ext cx="6154959" cy="12961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7544" y="2294096"/>
            <a:ext cx="8168456" cy="3583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32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我国统一采用北京所在的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东八区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即东经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议一议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北京时间与北京地方时有何区别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哪一个更早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北京地方时是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的地方时。二者相差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北京时间较早。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08783" y="2598771"/>
            <a:ext cx="8028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3778862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06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0498" y="1369789"/>
            <a:ext cx="284244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国际日期变更线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32.eps" descr="id:214749553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71600" y="1916832"/>
            <a:ext cx="7062536" cy="44644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93238" y="245475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8863" y="245475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1800" y="288680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7425" y="28755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1060" y="5141629"/>
            <a:ext cx="2993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57801" y="5854694"/>
            <a:ext cx="2993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8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175146"/>
            <a:ext cx="8128000" cy="55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06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自我总结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国际日期变更线与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经线并不完全重合。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有一艘客轮从西太平洋向东航行。航行途中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一对孪生姐妹先后降生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后出生的妹妹却比先出生的姐姐大一天。为什么后出生的妹妹反而比先出生的姐姐大一天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这对孪生姐妹出生时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客轮自西向东越过日界线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日期减一天。假设姐姐出生时日期是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妹妹在日界线东侧出生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妹妹反而比姐姐大一天。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35.eps" descr="id:214749554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059832" y="2996952"/>
            <a:ext cx="2468337" cy="1800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7544" y="4941168"/>
            <a:ext cx="8168456" cy="1367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6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7687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使地表水平运动物体方向发生偏转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产生地转偏向力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对气流的运动、洋流的流向、导弹发射等都有影响。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168667"/>
              </p:ext>
            </p:extLst>
          </p:nvPr>
        </p:nvGraphicFramePr>
        <p:xfrm>
          <a:off x="640536" y="3146048"/>
          <a:ext cx="8128000" cy="152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6" imgW="3839157" imgH="721569" progId="Word.Document.12">
                  <p:embed/>
                </p:oleObj>
              </mc:Choice>
              <mc:Fallback>
                <p:oleObj name="文档" r:id="rId6" imgW="3839157" imgH="721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536" y="3146048"/>
                        <a:ext cx="8128000" cy="1529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18653" y="2758350"/>
            <a:ext cx="11128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7494" y="3146048"/>
            <a:ext cx="249891" cy="4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7494" y="3695260"/>
            <a:ext cx="249891" cy="4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6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40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晨昏线的判断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晨昏线是昼半球与夜半球的分界线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是过球心的大圆。晨昏线也叫晨昏圈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由晨线和昏线两部分组成。下面为四幅常见的光照图。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36.eps" descr="id:214749557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83768" y="2905095"/>
            <a:ext cx="3462084" cy="348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351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晨昏线在地球表面的移动方向如何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地球自西向东自转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使地表的晨昏线不断移动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方向与地球自转方向相反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为自东向西。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判断上面四幅图中的晨线和昏线分别是哪些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920137"/>
              </p:ext>
            </p:extLst>
          </p:nvPr>
        </p:nvGraphicFramePr>
        <p:xfrm>
          <a:off x="323528" y="4068659"/>
          <a:ext cx="8128000" cy="826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7" imgW="3839157" imgH="389950" progId="Word.Document.12">
                  <p:embed/>
                </p:oleObj>
              </mc:Choice>
              <mc:Fallback>
                <p:oleObj name="文档" r:id="rId7" imgW="3839157" imgH="389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528" y="4068659"/>
                        <a:ext cx="8128000" cy="826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67544" y="2631289"/>
            <a:ext cx="8168456" cy="82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3933056"/>
            <a:ext cx="816845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5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晨昏线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的特点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37.eps" descr="id:214749558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47905" y="2132856"/>
            <a:ext cx="4193613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上晨线、昏线各占一半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纬度最高的两点为其分界点。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是过地心的大圆。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所在平面与太阳光线垂直。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晨昏线自东向西每小时移动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晨昏线上各点太阳高度同为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但地方时不一定相同。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晨线与赤道交点所在经线的地方时为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昏线与赤道交点所在经线的地方时为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晨昏线始终平分赤道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但不一定平分其他纬线。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4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768177"/>
              </p:ext>
            </p:extLst>
          </p:nvPr>
        </p:nvGraphicFramePr>
        <p:xfrm>
          <a:off x="508000" y="1052736"/>
          <a:ext cx="8128000" cy="5628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001207" imgH="2769974" progId="Word.Document.12">
                  <p:embed/>
                </p:oleObj>
              </mc:Choice>
              <mc:Fallback>
                <p:oleObj name="文档" r:id="rId4" imgW="4001207" imgH="27699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52736"/>
                        <a:ext cx="8128000" cy="5628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8274"/>
            <a:ext cx="300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晨昏线的确定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497557"/>
              </p:ext>
            </p:extLst>
          </p:nvPr>
        </p:nvGraphicFramePr>
        <p:xfrm>
          <a:off x="508000" y="2276872"/>
          <a:ext cx="8128000" cy="3583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7" imgW="3910459" imgH="1723988" progId="Word.Document.12">
                  <p:embed/>
                </p:oleObj>
              </mc:Choice>
              <mc:Fallback>
                <p:oleObj name="文档" r:id="rId7" imgW="3910459" imgH="17239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76872"/>
                        <a:ext cx="8128000" cy="3583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207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用箭头画出此时的太阳光线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及地球自转方向。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四点中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角速度的大小关系是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线速度的大小排序是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图中晨昏线是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它与太阳光线的关系是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点即将进入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38.eps" descr="id:214749560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594735" y="2060848"/>
            <a:ext cx="187038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8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268760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该图是侧视光照图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自转的方向是逆时针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向着太阳的一面是昼半球。第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地球上只有极点的角速度为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其他各地的角速度约为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地球自转的线速度随纬度增加而降低。第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顺着地球自转方向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图中的晨昏线迎来黄昏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因而是昏线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点位于昏线上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即将进入黑夜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晨昏线始终垂直于太阳光线。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地球对着太阳的半球是昼半球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经晨昏线由夜半球进入昼半球的是晨线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由昼半球进入夜半球的是昏线。判断晨昏线时要依据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地球的自转方向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分析所判断的线附近区域的昼夜情况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在太阳光照图上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可理解为晨昏线不动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地球表面的一点随地球自转而运动。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判断是晨线还是昏线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关键是根据地球自转的方向。当地球表面的点沿地球自转方向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经晨昏线由夜半球进入昼半球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则该线为晨线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由昼半球进入夜半球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则该线为昏线。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2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(2)A=B=C=D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C&gt;B&gt;A&gt;D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　晨昏线所在平面与太阳光线垂直　黑夜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39.eps" descr="id:214749561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915816" y="1988840"/>
            <a:ext cx="2562379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9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地方时、区时的计算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日下午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中国国家领导人与台湾地区领导人在新加坡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38'E~104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6'E)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香格里拉大酒店正式会面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新加坡采用的是东八区区时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新加坡位于哪个时区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东七区。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会面开始时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美国华盛顿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(77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02'W)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的区时是几时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华盛顿位于西五区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比东八区晚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会面开始时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美国华盛顿的区时是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414908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4970174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地方时的计算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计算公式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已知某地地方时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求另一地的地方时公式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两地经度差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东加西减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原则。所求地点在已知地点东侧为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“+”,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西侧为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“-”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同减异加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原则。以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经线为基准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同侧两地经度差为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“-”,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异侧两地经度差为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“+”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已知某一地的经度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求另一地的经度公式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两地地方时差数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71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即确定计算时可作为条件用的已知经度的地方时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光照图中特殊经线地方时的确定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主要有以下几种情况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可以确定以下各点的地方时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a(6:00),B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b(18:00),C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c(12:00),E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d(24:00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87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W40.eps" descr="id:214749564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1628799"/>
            <a:ext cx="5688632" cy="470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2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二定向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即确定所求点与已知时间点的相对东、西方向。如图丙中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的正东方。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三定差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即确定所求点与已知时间点的经度差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以确定时差。图丙中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点是晨线与赤道的交点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点所在经线的地方时是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6:00;c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点经度差是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四定值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即根据前面所确定的条件计算出所求时间。根据自转的方向可知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的正东方向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根据东加西减原则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可以求出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6+6=12:00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82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57037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区时及其计算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时区划分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为了统一标准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国际上采用每隔经度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划分一个时区的方法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全球共分为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每个时区都以本时区中央经线的地方时作为本时区的区时。如下图所示。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41.eps" descr="id:214749565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3861048"/>
            <a:ext cx="7589403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2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77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一、地球的自转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地球绕地轴的旋转运动。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从北极上空看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时针方向旋转。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从南极上空看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时针方向旋转。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30.eps" descr="id:214749548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624" y="3501008"/>
            <a:ext cx="5814688" cy="225569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1110" y="2309099"/>
            <a:ext cx="2498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94596" y="2309099"/>
            <a:ext cx="2498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45126" y="2715882"/>
            <a:ext cx="2815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5126" y="3112254"/>
            <a:ext cx="28158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时区数的计算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某地时区数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如果所得余数小于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则商数即为时区数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如果所得余数大于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则商数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为时区数。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区时的计算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计算公式。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某地的区时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±(1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两地的时区差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号的选用类似于地方时计算中的东加西减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时区差的计算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以中时区为界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同侧减异侧加。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即确定计算时可作为已知条件用的已知区时。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区时采用的是所求时区的中央经线的地方时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时区中央经线和时区数的关系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时区中央经线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二定方向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即确定所求时区与已知时间的时区之间的相对东、西方向。如已知东八区区时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求西五区区时时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西五区在东八区的西侧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“-”;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若已知东八区区时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求东十区区时时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东十区在东八区的东侧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“+”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。定方向即定公式中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三定区差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计算时区差时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以中时区为参照物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若同为东时区或西时区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时区序号相减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一东一西时区序号相加。如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西五区和西八区的时区差为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四定时间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即根据前面所确定的条件计算出所求区时。如已知东八区区时为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则西五区的区时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=18-(8+5)×1=5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81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届奥斯卡奖于当地时间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时在洛杉矶市好莱坞杜比剧院举行。中国影迷收看在洛杉矶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西八区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举行的颁奖礼直播应在北京时间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20:00	B.2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20:00	D.2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洛杉矶的时间为西八区的区时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北京时间为东八区的区时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则北京时间为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20+16=36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日期加一天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故北京时间为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933056"/>
            <a:ext cx="81684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5177765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79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197296"/>
            <a:ext cx="8128000" cy="16704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867775"/>
            <a:ext cx="8128000" cy="345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1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日期的变更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</a:t>
            </a: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《八十天环游地球》是凡尔纳一部著名的科学幻想小说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小说讲述的是这样一个故事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英国绅士福克与朋友打赌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天内环游地球一周回到伦敦。但回到伦敦时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却发现比原来多出一天。请你解释其中的原因。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前进方向与地球自转方向一致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向东越过了日界线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日期应减一天。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43.eps" descr="id:214749567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563888" y="2204864"/>
            <a:ext cx="1950102" cy="165618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7544" y="5744545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两条日期界线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为了避免日期混乱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国际上人为规定原则上以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经线为国际日期变更线。时间自然推进中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0:00(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24:00)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所在经线也是两个日期的分界线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其区别与联系如下表所示。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69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839186"/>
              </p:ext>
            </p:extLst>
          </p:nvPr>
        </p:nvGraphicFramePr>
        <p:xfrm>
          <a:off x="508000" y="1340768"/>
          <a:ext cx="8128000" cy="499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8" imgW="3910459" imgH="2402349" progId="Word.Document.12">
                  <p:embed/>
                </p:oleObj>
              </mc:Choice>
              <mc:Fallback>
                <p:oleObj name="文档" r:id="rId8" imgW="3910459" imgH="24023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992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333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412776"/>
            <a:ext cx="8128000" cy="455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3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889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11690003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下图的中心点为北极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阴影区为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非阴影区为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(1)NA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的经度为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的经度为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此时北京时间为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46.eps" descr="id:214749570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779912" y="2924944"/>
            <a:ext cx="168439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0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2213"/>
            <a:ext cx="25859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169.eps" descr="id:214749571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187624" y="2060848"/>
            <a:ext cx="6464191" cy="344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0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668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三幅图中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分别用箭头画出地球自转的方向。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见下图。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70.eps" descr="id:214749549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3090399"/>
            <a:ext cx="7293109" cy="24906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5451" y="2636912"/>
            <a:ext cx="8332642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确定地球自转方向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时经线或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的经度数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进行日期和时间计算。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经线的地方时是几时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进入新的一天的区域所占范围就是几个时区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进入新一天的区域所占范围是几个时区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经线的地方时就是几时。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4149080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259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正确表示地球自转方向的是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从南极上空看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地球呈顺时针方向转动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从北极上空看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地球呈逆时针方向转动。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47.eps" descr="id:214749572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938597" y="2132856"/>
            <a:ext cx="4367285" cy="172819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7544" y="4228864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7772" y="521128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湖南益阳模拟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我国有一艘科学考察船进行国土资源调查时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停泊在某海域。当地凌晨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从船上测得北极星的地平高度为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该船所在的地理位置是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N,112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	B.(10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N,116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S,116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	D.(10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N,124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此时属于东半球且与该船所在地点属于同一日期的范围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约占全球的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1/2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1/4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该地北极星的地平高度就是当地的纬度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而且只有在北半球才能看到北极星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推出当地为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。当北京时间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则该地位于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日界线分人为日界线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和自然日界线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。根据北京时间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时日界线为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根据东半球的界线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此时东半球与该船所在地点属于同一日期的范围为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E~160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占全球的范围小于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456836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205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甲、乙、丙三艘轮船从所在海域同时沿图示方向驶向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若时速相同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同时到达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到达顺序是甲、丙、乙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到达顺序是丙、乙、甲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到达顺序是甲、乙、丙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若甲船于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分越过了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则此时它到达地点的区时是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48.eps" descr="id:214749573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628339" y="2204864"/>
            <a:ext cx="246586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从图中可看出甲、乙、丙与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经线均相差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个经度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但从实际距离看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乙位于赤道上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丙位于南回归线上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故甲的距离最短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乙的距离最长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丙介于二者之间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甲船出发前位于东十二区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向东越过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经线后进入西十二区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日期要减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834" y="4392124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2954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11690004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读地球光照图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该图是以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极点为中心的示意图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点地方时为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在图中画出太阳光线。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一艘轮船在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点附近向东航行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这时轮船所在地的区时应为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有一发炮弹从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点射向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炮弹将落在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49.eps" descr="id:214749574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468971" y="1539350"/>
            <a:ext cx="1778059" cy="208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根据箭头所示地球自转方向可知此图所示为南半球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点相对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点位置偏东、偏南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应为东南方向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点在夜半球正中经线上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根据晨昏线与太阳光线垂直的特点及图中昼半球的分布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可知太阳光线应从右侧水平照过来。第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经线和自转方向可知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可计算出北京时间为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所在经线为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大致与国际日期变更线重合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图中晨昏线与南极圈相切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所以该日应为冬至日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经线向东应减去一天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点向南发射炮弹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将向左侧偏转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炮弹将落在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线的东侧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796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307624" y="882685"/>
            <a:ext cx="46435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40414" y="882949"/>
            <a:ext cx="46141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　东南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画图略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水平从右侧照过来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(3)17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521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8062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除南北极点外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其他地点都相同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赤道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两极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赤道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上的线速度最大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240180"/>
              </p:ext>
            </p:extLst>
          </p:nvPr>
        </p:nvGraphicFramePr>
        <p:xfrm>
          <a:off x="508000" y="2420888"/>
          <a:ext cx="8128000" cy="187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6" imgW="3896414" imgH="897280" progId="Word.Document.12">
                  <p:embed/>
                </p:oleObj>
              </mc:Choice>
              <mc:Fallback>
                <p:oleObj name="文档" r:id="rId6" imgW="3896414" imgH="8972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187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946376" y="3008241"/>
            <a:ext cx="188296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58744" y="3402148"/>
            <a:ext cx="107951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71739" y="4288358"/>
            <a:ext cx="107951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2439" y="4678343"/>
            <a:ext cx="5873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3015" y="4678343"/>
            <a:ext cx="5873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92832" y="4678343"/>
            <a:ext cx="5873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85726" y="4678343"/>
            <a:ext cx="5873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4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794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下图表示地球表面某区域自转线速度等值线分布状况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两点纬度相同。图中线速度分布有何特点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该地区位于南、北半球的哪一个半球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两点的线速度有何不同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图中线速度从南向北逐渐降低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说明该地区位于北半球。根据等值线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凸高为低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凸低为高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的规律判断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点线速度大于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点线速度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点海拔高于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自我总结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地球自转的线速度越大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线速度越大。地球自转线速度与纬度呈负相关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与海拔呈正相关。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30A.eps" descr="id:214749550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87824" y="2420888"/>
            <a:ext cx="2497962" cy="18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7544" y="4293096"/>
            <a:ext cx="8168456" cy="1317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84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二、地球自转的地理意义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产生昼夜交替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向阳的半球形成白天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背阳的半球形成黑夜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不发光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不透明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的球体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在同一瞬间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地球只有一半面向太阳。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昼夜交替。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个太阳日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地球不停地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自转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040" y="278092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725" y="319006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5816" y="3605014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95936" y="3593725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0551" y="4797152"/>
            <a:ext cx="2993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93238" y="5205607"/>
            <a:ext cx="5909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9886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辨一辨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请仔细辨别下面四幅图中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分别表示晨线还是昏线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昏线。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31.eps" descr="id:214749551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48535" y="2420888"/>
            <a:ext cx="6212110" cy="17281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7544" y="427395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9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8703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产生时差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因经度不同而出现的不同时刻。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同一条经线上的各地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不同经度地区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经度每隔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地方时相差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时区与区时。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224500"/>
              </p:ext>
            </p:extLst>
          </p:nvPr>
        </p:nvGraphicFramePr>
        <p:xfrm>
          <a:off x="508000" y="3789040"/>
          <a:ext cx="8128000" cy="2577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6" imgW="3910459" imgH="1239341" progId="Word.Document.12">
                  <p:embed/>
                </p:oleObj>
              </mc:Choice>
              <mc:Fallback>
                <p:oleObj name="文档" r:id="rId6" imgW="3910459" imgH="12393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789040"/>
                        <a:ext cx="8128000" cy="2577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125486" y="247772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5326" y="2875514"/>
            <a:ext cx="31061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6234" y="2886803"/>
            <a:ext cx="31061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2158" y="2886803"/>
            <a:ext cx="1735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75194" y="4725144"/>
            <a:ext cx="4491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8714" y="4736433"/>
            <a:ext cx="4491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86618" y="5112036"/>
            <a:ext cx="11612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77153" y="5467802"/>
            <a:ext cx="3331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44155" y="5467802"/>
            <a:ext cx="3201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8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287</TotalTime>
  <Words>2662</Words>
  <Application>Microsoft Office PowerPoint</Application>
  <PresentationFormat>全屏显示(4:3)</PresentationFormat>
  <Paragraphs>338</Paragraphs>
  <Slides>48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地球自转的地理意义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2016-04-29T04:38:54Z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