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358" r:id="rId2"/>
    <p:sldId id="368" r:id="rId3"/>
    <p:sldId id="264" r:id="rId4"/>
    <p:sldId id="265" r:id="rId5"/>
    <p:sldId id="369" r:id="rId6"/>
    <p:sldId id="370" r:id="rId7"/>
    <p:sldId id="371" r:id="rId8"/>
    <p:sldId id="372" r:id="rId9"/>
    <p:sldId id="373" r:id="rId10"/>
    <p:sldId id="366" r:id="rId11"/>
    <p:sldId id="374" r:id="rId12"/>
    <p:sldId id="275" r:id="rId13"/>
    <p:sldId id="375" r:id="rId14"/>
    <p:sldId id="376" r:id="rId15"/>
    <p:sldId id="377" r:id="rId16"/>
    <p:sldId id="378" r:id="rId17"/>
    <p:sldId id="379" r:id="rId18"/>
    <p:sldId id="380" r:id="rId19"/>
    <p:sldId id="382" r:id="rId20"/>
    <p:sldId id="381" r:id="rId21"/>
    <p:sldId id="383" r:id="rId22"/>
    <p:sldId id="361" r:id="rId23"/>
    <p:sldId id="384" r:id="rId24"/>
    <p:sldId id="385" r:id="rId25"/>
    <p:sldId id="386" r:id="rId26"/>
    <p:sldId id="387" r:id="rId27"/>
    <p:sldId id="388" r:id="rId28"/>
    <p:sldId id="389" r:id="rId29"/>
    <p:sldId id="390" r:id="rId30"/>
    <p:sldId id="391" r:id="rId31"/>
    <p:sldId id="392" r:id="rId32"/>
    <p:sldId id="393" r:id="rId33"/>
    <p:sldId id="394" r:id="rId34"/>
    <p:sldId id="395" r:id="rId35"/>
    <p:sldId id="270" r:id="rId36"/>
    <p:sldId id="396" r:id="rId37"/>
    <p:sldId id="397" r:id="rId38"/>
    <p:sldId id="277" r:id="rId39"/>
    <p:sldId id="398" r:id="rId40"/>
    <p:sldId id="310" r:id="rId41"/>
    <p:sldId id="311" r:id="rId42"/>
    <p:sldId id="399" r:id="rId43"/>
    <p:sldId id="400" r:id="rId44"/>
    <p:sldId id="401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78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36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5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2.xml"/><Relationship Id="rId4" Type="http://schemas.openxmlformats.org/officeDocument/2006/relationships/slide" Target="../slides/slide3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5.xml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2.xml"/><Relationship Id="rId4" Type="http://schemas.openxmlformats.org/officeDocument/2006/relationships/slide" Target="../slides/slide3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11560" y="169738"/>
            <a:ext cx="4156697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</a:t>
            </a:r>
            <a:r>
              <a:rPr lang="en-US" altLang="zh-CN" sz="1400" smtClean="0"/>
              <a:t>1</a:t>
            </a:r>
            <a:r>
              <a:rPr lang="zh-CN" altLang="en-US" sz="1400" smtClean="0"/>
              <a:t>课时　地球的公转　正午太阳高度的变化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" Target="slide4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5.emf"/><Relationship Id="rId4" Type="http://schemas.openxmlformats.org/officeDocument/2006/relationships/slide" Target="slide10.xml"/><Relationship Id="rId9" Type="http://schemas.openxmlformats.org/officeDocument/2006/relationships/package" Target="../embeddings/Microsoft_Word___4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2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2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slide" Target="slide41.xml"/><Relationship Id="rId4" Type="http://schemas.openxmlformats.org/officeDocument/2006/relationships/slide" Target="slide4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1.xml"/><Relationship Id="rId4" Type="http://schemas.openxmlformats.org/officeDocument/2006/relationships/slide" Target="slide4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1.xml"/><Relationship Id="rId4" Type="http://schemas.openxmlformats.org/officeDocument/2006/relationships/slide" Target="slide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slide" Target="slide41.xml"/><Relationship Id="rId4" Type="http://schemas.openxmlformats.org/officeDocument/2006/relationships/slide" Target="slide4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1.xml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slide" Target="slide41.xml"/><Relationship Id="rId4" Type="http://schemas.openxmlformats.org/officeDocument/2006/relationships/slide" Target="sl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7" Type="http://schemas.openxmlformats.org/officeDocument/2006/relationships/image" Target="../media/image38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slide" Target="slide41.xml"/><Relationship Id="rId4" Type="http://schemas.openxmlformats.org/officeDocument/2006/relationships/slide" Target="slid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1.xml"/><Relationship Id="rId4" Type="http://schemas.openxmlformats.org/officeDocument/2006/relationships/slide" Target="slide4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1.xml"/><Relationship Id="rId4" Type="http://schemas.openxmlformats.org/officeDocument/2006/relationships/slide" Target="slide4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slide" Target="slide41.xml"/><Relationship Id="rId4" Type="http://schemas.openxmlformats.org/officeDocument/2006/relationships/slide" Target="slide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" Target="slide4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b="1"/>
              <a:t>第三节</a:t>
            </a:r>
            <a:r>
              <a:rPr lang="zh-CN" altLang="zh-CN" sz="3200"/>
              <a:t>　</a:t>
            </a:r>
            <a:r>
              <a:rPr lang="zh-CN" altLang="zh-CN" sz="3200" b="1"/>
              <a:t>地球公转的地理意义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二、正午太阳高度的变化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太阳光线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地平面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之间的夹角。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一天中太阳高度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最大值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变化原因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黄赤交角的存在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的南北移动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3728" y="3174835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1880" y="3186124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4008" y="3589866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7144" y="3589866"/>
            <a:ext cx="6290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19778" y="4398971"/>
            <a:ext cx="144816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7949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变化规律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同一时刻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各地正午太阳高度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所在的纬度向南北两侧递减。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789433"/>
              </p:ext>
            </p:extLst>
          </p:nvPr>
        </p:nvGraphicFramePr>
        <p:xfrm>
          <a:off x="508000" y="2834615"/>
          <a:ext cx="8128000" cy="1785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6" imgW="3896414" imgH="855153" progId="Word.Document.12">
                  <p:embed/>
                </p:oleObj>
              </mc:Choice>
              <mc:Fallback>
                <p:oleObj name="文档" r:id="rId6" imgW="3896414" imgH="8551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834615"/>
                        <a:ext cx="8128000" cy="17852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149080"/>
            <a:ext cx="179247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季节变化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200367"/>
              </p:ext>
            </p:extLst>
          </p:nvPr>
        </p:nvGraphicFramePr>
        <p:xfrm>
          <a:off x="508000" y="4607274"/>
          <a:ext cx="8128000" cy="2275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9" imgW="3896414" imgH="1090995" progId="Word.Document.12">
                  <p:embed/>
                </p:oleObj>
              </mc:Choice>
              <mc:Fallback>
                <p:oleObj name="文档" r:id="rId9" imgW="3896414" imgH="10909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4607274"/>
                        <a:ext cx="8128000" cy="22754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351817" y="2056574"/>
            <a:ext cx="142590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19873" y="291365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08583" y="3314594"/>
            <a:ext cx="115212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08583" y="3728321"/>
            <a:ext cx="115212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24972" y="5197402"/>
            <a:ext cx="3044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72447" y="5197402"/>
            <a:ext cx="3044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24972" y="5589240"/>
            <a:ext cx="3044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72447" y="5589240"/>
            <a:ext cx="3044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24972" y="6000073"/>
            <a:ext cx="82289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16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8872"/>
            <a:ext cx="8128000" cy="45342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认识黄赤交角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黄赤交角是赤道平面和地球的公转轨道平面的夹角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其本质是一个面面角。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在图中标出黄赤交角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地轴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黄道平面的夹角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回归线、极圈的度数与黄赤交角有什么关系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回归线的度数等于黄赤交角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26';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极圈的度数与黄赤交角互余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72.eps" descr="id:214749599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868144" y="2551161"/>
            <a:ext cx="2304256" cy="18247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7544" y="4135135"/>
            <a:ext cx="4608512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4970174"/>
            <a:ext cx="8168456" cy="957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黄赤交角的特征、移动规律及产生的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73.eps" descr="id:21474960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15898" y="2509898"/>
            <a:ext cx="5279296" cy="329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4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4218"/>
            <a:ext cx="18739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基本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特征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563416"/>
              </p:ext>
            </p:extLst>
          </p:nvPr>
        </p:nvGraphicFramePr>
        <p:xfrm>
          <a:off x="508000" y="1764900"/>
          <a:ext cx="8128000" cy="38676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6" imgW="3910459" imgH="1860812" progId="Word.Document.12">
                  <p:embed/>
                </p:oleObj>
              </mc:Choice>
              <mc:Fallback>
                <p:oleObj name="文档" r:id="rId6" imgW="3910459" imgH="18608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64900"/>
                        <a:ext cx="8128000" cy="38676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90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太阳直射点的移动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规律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太阳直射点在地球表面并不是固定不变的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而是以回归年为周期的往返运动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其具体的移动范围和移动过程如下表所示。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74.eps" descr="id:214749602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35696" y="2276872"/>
            <a:ext cx="4793137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5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092828"/>
              </p:ext>
            </p:extLst>
          </p:nvPr>
        </p:nvGraphicFramePr>
        <p:xfrm>
          <a:off x="508000" y="1340768"/>
          <a:ext cx="8128000" cy="5514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6" imgW="3924863" imgH="2662675" progId="Word.Document.12">
                  <p:embed/>
                </p:oleObj>
              </mc:Choice>
              <mc:Fallback>
                <p:oleObj name="文档" r:id="rId6" imgW="3924863" imgH="26626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55140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32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375045"/>
            <a:ext cx="8128000" cy="236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86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黄赤交角的影响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黄赤交角的存在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具有重要的天文和地理意义。黄赤交角的存在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使太阳直射点到达的最北界线是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26'N,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即北回归线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最南界线是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26'S,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即南回归线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也就是太阳直射点在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26'S~23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26'N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作周年往返移动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从而引起昼夜长短和正午太阳高度的时间和空间变化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因此地表获得热量随时间和空间发生变化。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33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W75.eps" descr="id:214749604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115616" y="1556792"/>
            <a:ext cx="6303943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89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8920"/>
            <a:ext cx="6203032" cy="576064"/>
          </a:xfrm>
        </p:spPr>
        <p:txBody>
          <a:bodyPr/>
          <a:lstStyle/>
          <a:p>
            <a:r>
              <a:rPr lang="zh-CN" altLang="zh-CN" sz="3200"/>
              <a:t>第</a:t>
            </a:r>
            <a:r>
              <a:rPr lang="en-US" altLang="zh-CN" sz="3200" b="1"/>
              <a:t>1</a:t>
            </a:r>
            <a:r>
              <a:rPr lang="zh-CN" altLang="zh-CN" sz="3200"/>
              <a:t>课时　地球的公转　正午太阳高度的变化</a:t>
            </a:r>
          </a:p>
        </p:txBody>
      </p:sp>
    </p:spTree>
    <p:extLst>
      <p:ext uri="{BB962C8B-B14F-4D97-AF65-F5344CB8AC3E}">
        <p14:creationId xmlns:p14="http://schemas.microsoft.com/office/powerpoint/2010/main" val="31871890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2261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下图是黄赤交角示意图。读图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图中代表黄赤交角的数码是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假如黄赤交角变大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热带范围变大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温带范围变大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寒带范围变小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五带范围不变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76.eps" descr="id:214749605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436096" y="2636912"/>
            <a:ext cx="2997526" cy="223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07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黄赤交角指的是黄道平面与赤道平面的夹角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目前的度数是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如果黄赤交角变大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那么太阳直射点移动的纬度范围也扩大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回归线向较高纬度移动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寒带和热带范围将会扩大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温带范围将变小。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明确黄赤交角的概念和特征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看清图中黄道平面和赤道平面的位置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进而理解图中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表示黄赤交角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目前度数是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明确黄赤交角的意义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由于黄赤交角的存在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使得太阳直射点在南北回归线之间来回移动。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明确黄赤交角的大小与温度带的关系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黄赤交角的变化会引起温度带的范围发生相应变化。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技巧归纳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黄赤交角的度数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回归线的度数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太阳直射点移动的最高纬度数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热带所跨纬度范围的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1/2=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南寒带或北寒带的范围值。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5816022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34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71465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正午太阳高度的变化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某地理研究性学习小组在观测房屋采光状况时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发现甲楼阴影恰好投在乙楼中央挡住乙楼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层中部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该地纬度为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31.836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、经度为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117.217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77.eps" descr="id:214749607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47905" y="3501008"/>
            <a:ext cx="2860199" cy="210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该地理小组再次观测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发现甲楼阴影投在乙楼的层数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发生了怎样的变化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甲楼阴影投在乙楼的层数明显增加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高于原来的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甲楼阴影投在乙楼的层数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将会怎样变化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甲楼阴影投在乙楼的层数将逐渐变小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甲楼影长变短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甚至挡不住乙楼。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造成这种变化的主要原因是什么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太阳直射点的南北移动。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936233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3789040"/>
            <a:ext cx="8168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5013176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52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正午太阳高度的变化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规律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也就是太阳直射当地经线时的太阳高度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此时当地的地方时为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时。其变化规律如下。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78.eps" descr="id:214749609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67011" y="2636912"/>
            <a:ext cx="5804390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09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241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空间分布规律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随纬度而变化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正午太阳高度由太阳直射点向南北两侧递减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即太阳直射哪一条纬线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哪一条纬线上正午太阳高度最大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然后向南北两侧递减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79.eps" descr="id:214749609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35696" y="2895254"/>
            <a:ext cx="5183140" cy="327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87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69243"/>
            <a:ext cx="471154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时间变化规律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随季节而变化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80.eps" descr="id:214749610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018956" y="2204864"/>
            <a:ext cx="7187084" cy="337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96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9351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正午太阳高度的应用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确定地方时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当某地太阳高度达一天中的最大值时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日影最短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当地的地方时是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确定房屋的朝向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在北回归线以北地区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正午太阳位于南方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房屋朝南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在南回归线以南地区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正午太阳位于北方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房屋朝北。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6158911"/>
              </p:ext>
            </p:extLst>
          </p:nvPr>
        </p:nvGraphicFramePr>
        <p:xfrm>
          <a:off x="508000" y="4005064"/>
          <a:ext cx="8128000" cy="1405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6" imgW="3839157" imgH="664319" progId="Word.Document.12">
                  <p:embed/>
                </p:oleObj>
              </mc:Choice>
              <mc:Fallback>
                <p:oleObj name="文档" r:id="rId6" imgW="3839157" imgH="6643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4005064"/>
                        <a:ext cx="8128000" cy="1405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658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5842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楼房间距问题。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以北回归线以北地区建房为例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为保证一楼全年均有阳光照到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两楼之间的最短距离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与楼高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为冬至日当地的正午太阳高度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h·cot 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81.eps" descr="id:21474961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771800" y="3645024"/>
            <a:ext cx="2587301" cy="190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11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825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太阳能热水器的角度问题。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太阳能热水器的集热板要根据正午太阳高度的季节变化来调整角度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集热板与地面之间的夹角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应等于当天正午太阳高度的余角。如图所示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+H=90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时效果最佳。太阳能热水器的安装倾角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两点纬度差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即当地纬度和太阳直射点纬度的差值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82.eps" descr="id:214749611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47905" y="3933056"/>
            <a:ext cx="2563431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77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2553989"/>
              </p:ext>
            </p:extLst>
          </p:nvPr>
        </p:nvGraphicFramePr>
        <p:xfrm>
          <a:off x="508000" y="1315963"/>
          <a:ext cx="8128000" cy="448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001207" imgH="2205033" progId="Word.Document.12">
                  <p:embed/>
                </p:oleObj>
              </mc:Choice>
              <mc:Fallback>
                <p:oleObj name="文档" r:id="rId4" imgW="4001207" imgH="22050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15963"/>
                        <a:ext cx="8128000" cy="448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401033"/>
            <a:ext cx="8128000" cy="2309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9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712731"/>
            <a:ext cx="8128000" cy="368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39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303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11690006(2015·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天津文综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年某日出现了日食现象。在四幅日照图中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深色阴影为夜半球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浅色阴影为当时可观测到日食的地区范围。读图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W83.eps" descr="id:214749613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483767" y="2708920"/>
            <a:ext cx="3434129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3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发生日食的这天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在图中所示四地中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正午太阳高度最大的是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在图中所示四地中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观测者正朝西南方向观测日食的是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42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根据图中晨昏线经过北极点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可以判断该日为春分日或秋分日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太阳直射点位于赤道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全球正午太阳高度从赤道向南北两极递减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纬度越低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正午太阳高度越大。图中四地中甲地纬度最低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故甲地此日正午太阳高度最大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观测者朝西南方向观测日食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说明太阳在其西南方向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可判断日食发生时为当地下午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结合图中晨昏线可以判断甲、乙、丙三地观测日食时间都在上午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只有丁地靠近昏线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观测时间为下午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技巧归纳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正午太阳高度从直射点所在纬度向南北两侧递减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离直射点越近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正午太阳高度越大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5411357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8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76482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531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黄赤交角是产生四季的原因。黄赤交角并非固定不变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26',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最大时可达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24.24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最小时为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22.1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变动周期约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万年。读黄赤交角变动时回归线和极圈的变动示意图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W84.eps" descr="id:214749614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330906" y="2924944"/>
            <a:ext cx="658271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76482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黄赤交角为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24.24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热带的范围比现在小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温带的范围比现在小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寒带的范围比现在小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极昼和极夜出现的范围比现在小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地球上的太阳直射点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移动周期约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万年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随着季节的变化而变化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在南北回归线之间来回移动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最低纬度为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22.1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891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76482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当黄赤交角为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24.24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即黄赤交角变大时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回归线度数增大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极圈度数减小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回归线与极圈之间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温带地区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范围缩小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南北回归线之间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热带地区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范围扩大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极圈与极点之间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寒带地区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范围扩大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地球上存在极昼和极夜的范围扩大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黄赤交角是产生四季的原因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同时也影响太阳直射点的移动范围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即太阳直射点的纬度位置随季节变化而变化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呈现出在南北回归线之间的周年移动规律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太阳直射点移动的周期是一个回归年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万年是黄赤交角的变动周期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太阳直射点最低的纬度应是赤道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5170786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257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6482" y="882685"/>
            <a:ext cx="441901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6773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11690007(2015·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湖北长阳高一检测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下图所示是地球公转的轨道图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图中甲、乙、丙、丁四点将轨道均分成四等份。读图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85.eps" descr="id:214749615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419583" y="2924944"/>
            <a:ext cx="4304834" cy="233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6482" y="882685"/>
            <a:ext cx="441901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日为中国传统节日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此时地球在公转轨道的位置距甲、乙、丙、丁四点最近的是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太阳直射点大约移动了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B.4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C.12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D.16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位置位于近日点附近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月初。结合地球公转方向判断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乙点距离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日最近。第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个月时间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太阳直射点从赤道移动到北回归线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共移动了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26',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太阳直射点约移动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4077072"/>
            <a:ext cx="816845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544" y="5661248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27301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一、地球的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公转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地球自西向东围绕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的运动叫公转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公转的轨道平面叫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黄道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68.eps" descr="id:214749593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23728" y="1772816"/>
            <a:ext cx="3672408" cy="24700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32519" y="431491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69023" y="4303623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6482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47011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某地冬至日、夏至日的正午太阳入射角度如下图所示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该地纬度是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赤道附近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南北回归线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该地冬至日正午时太阳在南方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夏至日正午时太阳在北方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且冬、夏至日的太阳高度大致相等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表明该地与南、北回归线的纬度差大致相等。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86.eps" descr="id:214749616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771800" y="1844824"/>
            <a:ext cx="3763288" cy="165618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7544" y="4509120"/>
            <a:ext cx="8168456" cy="1185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544" y="5695115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6482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40768"/>
            <a:ext cx="364074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87.eps" descr="id:214749616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611560" y="1844824"/>
            <a:ext cx="3189475" cy="2880320"/>
          </a:xfrm>
          <a:prstGeom prst="rect">
            <a:avLst/>
          </a:prstGeom>
        </p:spPr>
      </p:pic>
      <p:pic>
        <p:nvPicPr>
          <p:cNvPr id="9" name="W88.eps" descr="id:2147496174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4355976" y="1700808"/>
            <a:ext cx="4476457" cy="3132121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1796569" y="483292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886494" y="490558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6482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41277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在图甲中画出晨昏线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并用阴影标出夜半球。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前后的地球光照图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北半球的节气是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对应在图乙中的位置应该是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地的太阳高度为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。此日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地的正午太阳高度为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在图乙中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点附近时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地球公转的角速度和线速度较快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在图乙中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点附近时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地球公转的角速度和线速度较慢。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地轴与公转轨道间的夹角为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黄赤交角为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5219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6482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晨昏圈与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两点相切并且过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迎着太阳光线的一侧为昼半球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则另一侧为夜半球。第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图甲中北极圈及其以北地区出现极夜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日前后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北半球冬至日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与图乙中图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对应。第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地处于晨昏圈上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太阳高度为零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地的正午太阳高度为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-(23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26'-0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)=66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远日点附近地球公转速度较慢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近日点附近地球公转速度较快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远日点、近日点分别对应图乙中的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考查黄赤交角的概念和特点。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189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6482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8478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　冬至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34'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(5)66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26'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W89.eps" descr="id:214749618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907704" y="1758044"/>
            <a:ext cx="2160240" cy="249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81732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轨道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接近正圆的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椭圆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恒星年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=365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上图中字母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分别代表的节气名称。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春分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夏至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秋分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冬至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4407" y="2780928"/>
            <a:ext cx="29932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11760" y="2792217"/>
            <a:ext cx="29932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8394" y="3197413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5725" y="441026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59414" y="441026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58910" y="441026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75177" y="441026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48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680027"/>
              </p:ext>
            </p:extLst>
          </p:nvPr>
        </p:nvGraphicFramePr>
        <p:xfrm>
          <a:off x="717830" y="1430630"/>
          <a:ext cx="8128000" cy="1082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6" imgW="3839157" imgH="510931" progId="Word.Document.12">
                  <p:embed/>
                </p:oleObj>
              </mc:Choice>
              <mc:Fallback>
                <p:oleObj name="文档" r:id="rId6" imgW="3839157" imgH="5109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7830" y="1430630"/>
                        <a:ext cx="8128000" cy="10823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W69.eps" descr="id:2147495938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1397454" y="2780928"/>
            <a:ext cx="6524807" cy="144016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2751630" y="4256392"/>
            <a:ext cx="364074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从地球北极上空看公转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65313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想一想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北半球的夏半年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冬半年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日至次年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为什么二者相差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北半球夏半年地球靠近远日点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地球公转的速度较慢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所需时间较长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而北半球冬半年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公转速度较快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所需时间较短。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56288" y="1532987"/>
            <a:ext cx="5163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56288" y="2053055"/>
            <a:ext cx="5163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51041" y="3501008"/>
            <a:ext cx="26545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73747" y="3899189"/>
            <a:ext cx="26545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91140" y="3107244"/>
            <a:ext cx="26545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91140" y="3515427"/>
            <a:ext cx="26545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7544" y="5457605"/>
            <a:ext cx="8168456" cy="957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4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8629"/>
            <a:ext cx="8128000" cy="12841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黄赤交角及其影响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黄赤交角。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赤道平面与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黄道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平面之间的夹角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26'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70.eps" descr="id:214749594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907704" y="2708920"/>
            <a:ext cx="3960440" cy="34396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79712" y="2288161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02228" y="2270649"/>
            <a:ext cx="9473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20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71473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图中数码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分别表示的含义。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黄道平面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赤道平面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黄赤交角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目前度数为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26'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与黄道平面之间的夹角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度数为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34'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引起太阳直射点在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南北回归线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之间往返移动。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移动规律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移动周期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回归年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71.eps" descr="id:214749595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295636" y="3429000"/>
            <a:ext cx="5438553" cy="24482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7014" y="1651378"/>
            <a:ext cx="110269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60015" y="1651378"/>
            <a:ext cx="110269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29342" y="1651378"/>
            <a:ext cx="110269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4050" y="1651378"/>
            <a:ext cx="8932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68345" y="165137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29802" y="2057361"/>
            <a:ext cx="90223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98216" y="2464471"/>
            <a:ext cx="14218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89986" y="3440289"/>
            <a:ext cx="87272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178334" y="4725144"/>
            <a:ext cx="8902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17623" y="4221088"/>
            <a:ext cx="92641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65662" y="5541555"/>
            <a:ext cx="107043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78572" y="6077036"/>
            <a:ext cx="9594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35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地球公转的周期与太阳直射点回归运动的周期相同吗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不同。前者是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恒星年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后者是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回归年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550438"/>
            <a:ext cx="8168456" cy="957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74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286</TotalTime>
  <Words>1990</Words>
  <Application>Microsoft Office PowerPoint</Application>
  <PresentationFormat>全屏显示(4:3)</PresentationFormat>
  <Paragraphs>240</Paragraphs>
  <Slides>44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7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Microsoft Yi Baiti</vt:lpstr>
      <vt:lpstr>Times New Roman</vt:lpstr>
      <vt:lpstr>测控设计模板14新</vt:lpstr>
      <vt:lpstr>文档</vt:lpstr>
      <vt:lpstr>第三节　地球公转的地理意义</vt:lpstr>
      <vt:lpstr>第1课时　地球的公转　正午太阳高度的变化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2016-04-29T04:44:18Z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