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58" r:id="rId2"/>
    <p:sldId id="264" r:id="rId3"/>
    <p:sldId id="265" r:id="rId4"/>
    <p:sldId id="368" r:id="rId5"/>
    <p:sldId id="369" r:id="rId6"/>
    <p:sldId id="366" r:id="rId7"/>
    <p:sldId id="370" r:id="rId8"/>
    <p:sldId id="371" r:id="rId9"/>
    <p:sldId id="367" r:id="rId10"/>
    <p:sldId id="275" r:id="rId11"/>
    <p:sldId id="372" r:id="rId12"/>
    <p:sldId id="373" r:id="rId13"/>
    <p:sldId id="374" r:id="rId14"/>
    <p:sldId id="375" r:id="rId15"/>
    <p:sldId id="376" r:id="rId16"/>
    <p:sldId id="377" r:id="rId17"/>
    <p:sldId id="378" r:id="rId18"/>
    <p:sldId id="380" r:id="rId19"/>
    <p:sldId id="381" r:id="rId20"/>
    <p:sldId id="361" r:id="rId21"/>
    <p:sldId id="382" r:id="rId22"/>
    <p:sldId id="383" r:id="rId23"/>
    <p:sldId id="384" r:id="rId24"/>
    <p:sldId id="385" r:id="rId25"/>
    <p:sldId id="386" r:id="rId26"/>
    <p:sldId id="387" r:id="rId27"/>
    <p:sldId id="388" r:id="rId28"/>
    <p:sldId id="270" r:id="rId29"/>
    <p:sldId id="389" r:id="rId30"/>
    <p:sldId id="277" r:id="rId31"/>
    <p:sldId id="390" r:id="rId32"/>
    <p:sldId id="391" r:id="rId33"/>
    <p:sldId id="310" r:id="rId34"/>
    <p:sldId id="311" r:id="rId35"/>
    <p:sldId id="392"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85" d="100"/>
          <a:sy n="85" d="100"/>
        </p:scale>
        <p:origin x="78" y="27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8.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28.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8.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2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4" y="169738"/>
            <a:ext cx="2231820"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smtClean="0"/>
              <a:t>第</a:t>
            </a:r>
            <a:r>
              <a:rPr lang="en-US" altLang="zh-CN" sz="1400" smtClean="0"/>
              <a:t>2</a:t>
            </a:r>
            <a:r>
              <a:rPr lang="zh-CN" altLang="en-US" sz="1400" smtClean="0"/>
              <a:t>课时　昼夜长短的变化</a:t>
            </a:r>
            <a:endParaRPr lang="en-US" altLang="zh-CN" sz="1400" smtClean="0"/>
          </a:p>
          <a:p>
            <a:pPr algn="l"/>
            <a:r>
              <a:rPr lang="en-US" altLang="zh-CN" sz="1400" smtClean="0"/>
              <a:t>       </a:t>
            </a:r>
            <a:r>
              <a:rPr lang="zh-CN" altLang="en-US" sz="1400" smtClean="0"/>
              <a:t>　四季的更替</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image" Target="../media/image15.emf"/><Relationship Id="rId4" Type="http://schemas.openxmlformats.org/officeDocument/2006/relationships/package" Target="../embeddings/Microsoft_Word___5.docx"/></Relationships>
</file>

<file path=ppt/slides/_rels/slide11.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image" Target="../media/image20.emf"/><Relationship Id="rId4" Type="http://schemas.openxmlformats.org/officeDocument/2006/relationships/package" Target="../embeddings/Microsoft_Word___6.docx"/></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image" Target="../media/image22.jpeg"/><Relationship Id="rId5" Type="http://schemas.openxmlformats.org/officeDocument/2006/relationships/image" Target="../media/image21.emf"/><Relationship Id="rId4" Type="http://schemas.openxmlformats.org/officeDocument/2006/relationships/package" Target="../embeddings/Microsoft_Word___7.docx"/></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Word___8.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10.xml"/><Relationship Id="rId5" Type="http://schemas.openxmlformats.org/officeDocument/2006/relationships/image" Target="../media/image24.jpeg"/><Relationship Id="rId4" Type="http://schemas.openxmlformats.org/officeDocument/2006/relationships/image" Target="../media/image23.emf"/></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Word___9.docx"/><Relationship Id="rId2" Type="http://schemas.openxmlformats.org/officeDocument/2006/relationships/slideLayout" Target="../slideLayouts/slideLayout6.xml"/><Relationship Id="rId1" Type="http://schemas.openxmlformats.org/officeDocument/2006/relationships/vmlDrawing" Target="../drawings/vmlDrawing8.vml"/><Relationship Id="rId5" Type="http://schemas.openxmlformats.org/officeDocument/2006/relationships/slide" Target="slide10.xml"/><Relationship Id="rId4" Type="http://schemas.openxmlformats.org/officeDocument/2006/relationships/image" Target="../media/image25.emf"/></Relationships>
</file>

<file path=ppt/slides/_rels/slide2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slide" Target="slide28.xml"/><Relationship Id="rId7" Type="http://schemas.openxmlformats.org/officeDocument/2006/relationships/package" Target="../embeddings/Microsoft_Word___10.docx"/><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slide" Target="slide34.xml"/><Relationship Id="rId5" Type="http://schemas.openxmlformats.org/officeDocument/2006/relationships/slide" Target="slide33.xml"/><Relationship Id="rId4" Type="http://schemas.openxmlformats.org/officeDocument/2006/relationships/slide" Target="slide30.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5" Type="http://schemas.openxmlformats.org/officeDocument/2006/relationships/slide" Target="slide34.xml"/><Relationship Id="rId4" Type="http://schemas.openxmlformats.org/officeDocument/2006/relationships/slide" Target="slide33.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9.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slide" Target="slide34.xml"/><Relationship Id="rId4" Type="http://schemas.openxmlformats.org/officeDocument/2006/relationships/slide" Target="slide33.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slide" Target="slide34.xml"/><Relationship Id="rId4" Type="http://schemas.openxmlformats.org/officeDocument/2006/relationships/slide" Target="slide33.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5" Type="http://schemas.openxmlformats.org/officeDocument/2006/relationships/slide" Target="slide34.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slide" Target="slide34.xml"/><Relationship Id="rId4" Type="http://schemas.openxmlformats.org/officeDocument/2006/relationships/slide" Target="slide33.xml"/></Relationships>
</file>

<file path=ppt/slides/_rels/slide3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slide" Target="slide34.xml"/><Relationship Id="rId4" Type="http://schemas.openxmlformats.org/officeDocument/2006/relationships/slide" Target="slide33.xml"/></Relationships>
</file>

<file path=ppt/slides/_rels/slide3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5" Type="http://schemas.openxmlformats.org/officeDocument/2006/relationships/slide" Target="slide34.xml"/><Relationship Id="rId4" Type="http://schemas.openxmlformats.org/officeDocument/2006/relationships/slide" Target="slide33.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9.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3.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9.xml"/><Relationship Id="rId4" Type="http://schemas.openxmlformats.org/officeDocument/2006/relationships/slide" Target="slide6.xml"/><Relationship Id="rId9" Type="http://schemas.openxmlformats.org/officeDocument/2006/relationships/image" Target="../media/image13.emf"/></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14.jpeg"/><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71600" y="2874708"/>
            <a:ext cx="7494004" cy="576064"/>
          </a:xfrm>
        </p:spPr>
        <p:txBody>
          <a:bodyPr/>
          <a:lstStyle/>
          <a:p>
            <a:r>
              <a:rPr lang="zh-CN" altLang="zh-CN" sz="3200"/>
              <a:t>第</a:t>
            </a:r>
            <a:r>
              <a:rPr lang="en-US" altLang="zh-CN" sz="3200" b="1"/>
              <a:t>2</a:t>
            </a:r>
            <a:r>
              <a:rPr lang="zh-CN" altLang="zh-CN" sz="3200"/>
              <a:t>课时　昼夜长短的变化　四季的更替</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21845"/>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探究</a:t>
            </a:r>
            <a:r>
              <a:rPr lang="zh-CN" altLang="zh-CN" sz="2200" b="1" u="sng" smtClean="0">
                <a:solidFill>
                  <a:srgbClr val="FF0000"/>
                </a:solidFill>
                <a:uFill>
                  <a:solidFill>
                    <a:srgbClr val="000000"/>
                  </a:solidFill>
                </a:uFill>
                <a:latin typeface="Times New Roman" panose="02020603050405020304" pitchFamily="18" charset="0"/>
                <a:cs typeface="Times New Roman" panose="02020603050405020304" pitchFamily="18" charset="0"/>
              </a:rPr>
              <a:t>昼夜</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长短的变化规律和计算方法</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下面是我国某城市政府机关作息时间表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表中均为北京时间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359958710"/>
              </p:ext>
            </p:extLst>
          </p:nvPr>
        </p:nvGraphicFramePr>
        <p:xfrm>
          <a:off x="508000" y="3284984"/>
          <a:ext cx="8128000" cy="2487421"/>
        </p:xfrm>
        <a:graphic>
          <a:graphicData uri="http://schemas.openxmlformats.org/presentationml/2006/ole">
            <mc:AlternateContent xmlns:mc="http://schemas.openxmlformats.org/markup-compatibility/2006">
              <mc:Choice xmlns:v="urn:schemas-microsoft-com:vml" Requires="v">
                <p:oleObj spid="_x0000_s4102" name="文档" r:id="rId4" imgW="3896414" imgH="1192533" progId="Word.Document.12">
                  <p:embed/>
                </p:oleObj>
              </mc:Choice>
              <mc:Fallback>
                <p:oleObj name="文档" r:id="rId4" imgW="3896414" imgH="1192533" progId="Word.Document.12">
                  <p:embed/>
                  <p:pic>
                    <p:nvPicPr>
                      <p:cNvPr id="0" name=""/>
                      <p:cNvPicPr/>
                      <p:nvPr/>
                    </p:nvPicPr>
                    <p:blipFill>
                      <a:blip r:embed="rId5"/>
                      <a:stretch>
                        <a:fillRect/>
                      </a:stretch>
                    </p:blipFill>
                    <p:spPr>
                      <a:xfrm>
                        <a:off x="508000" y="3284984"/>
                        <a:ext cx="8128000" cy="2487421"/>
                      </a:xfrm>
                      <a:prstGeom prst="rect">
                        <a:avLst/>
                      </a:prstGeom>
                    </p:spPr>
                  </p:pic>
                </p:oleObj>
              </mc:Fallback>
            </mc:AlternateContent>
          </a:graphicData>
        </a:graphic>
      </p:graphicFrame>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该城市夏季和冬季的上班时间、下班时间和午休时间有何差异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该城市上班时间夏季早于冬季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午休时间夏季长于冬季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下班时间夏季晚于冬季。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该城市不同季节调整作息时间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主要考虑的因素是什么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昼夜长短的季节变化。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7544" y="3356992"/>
            <a:ext cx="8168456"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7544" y="4581128"/>
            <a:ext cx="8168456"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9628916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昼夜长短的纬度变化规律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对称规律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纬度关于赤道对称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则昼夜长短相反。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变幅规律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赤道地区全年昼夜等长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纬度越高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昼夜长短的变化幅度越大。下图示意从晨昏线的倾斜看昼夜长短的纬度变化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以北半球为例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007142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4" name="W108.eps" descr="id:2147496360;FounderCES"/>
          <p:cNvPicPr/>
          <p:nvPr/>
        </p:nvPicPr>
        <p:blipFill>
          <a:blip r:embed="rId3"/>
          <a:stretch>
            <a:fillRect/>
          </a:stretch>
        </p:blipFill>
        <p:spPr>
          <a:xfrm>
            <a:off x="1564586" y="1700808"/>
            <a:ext cx="6331795" cy="4032448"/>
          </a:xfrm>
          <a:prstGeom prst="rect">
            <a:avLst/>
          </a:prstGeom>
        </p:spPr>
      </p:pic>
    </p:spTree>
    <p:extLst>
      <p:ext uri="{BB962C8B-B14F-4D97-AF65-F5344CB8AC3E}">
        <p14:creationId xmlns:p14="http://schemas.microsoft.com/office/powerpoint/2010/main" val="151928663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极昼极夜规律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的起始纬度</a:t>
            </a:r>
            <a:r>
              <a:rPr lang="en-US" altLang="zh-CN" sz="2200">
                <a:solidFill>
                  <a:srgbClr val="000000"/>
                </a:solidFill>
                <a:latin typeface="Times New Roman" panose="02020603050405020304" pitchFamily="18" charset="0"/>
                <a:cs typeface="Times New Roman" panose="02020603050405020304" pitchFamily="18" charset="0"/>
              </a:rPr>
              <a:t>=90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太阳直射点的纬度。纬度越高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出现的天数越多。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递增规律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太阳直射点所在的半球昼长夜短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且纬度越高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昼越长。另一半球相反。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1061952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1387"/>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昼夜长短的季节变化规律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昼夜长短的季节变化结合太阳直射点的移动方向进行分析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可总结为下图所示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以北半球为例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109.eps" descr="id:2147496367;FounderCES"/>
          <p:cNvPicPr/>
          <p:nvPr/>
        </p:nvPicPr>
        <p:blipFill>
          <a:blip r:embed="rId3"/>
          <a:stretch>
            <a:fillRect/>
          </a:stretch>
        </p:blipFill>
        <p:spPr>
          <a:xfrm>
            <a:off x="1763688" y="2492896"/>
            <a:ext cx="5415654" cy="3672408"/>
          </a:xfrm>
          <a:prstGeom prst="rect">
            <a:avLst/>
          </a:prstGeom>
        </p:spPr>
      </p:pic>
      <p:sp>
        <p:nvSpPr>
          <p:cNvPr id="3" name="矩形 2"/>
          <p:cNvSpPr>
            <a:spLocks noChangeAspect="1"/>
          </p:cNvSpPr>
          <p:nvPr/>
        </p:nvSpPr>
        <p:spPr>
          <a:xfrm>
            <a:off x="2751630" y="6165304"/>
            <a:ext cx="3640740"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北半球昼夜长短随</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季节变化</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0718517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2815"/>
            <a:ext cx="8128000" cy="578004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昼夜长短的计算方法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根据昼弧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或夜弧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长度计算昼长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或夜长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长时数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弧所跨度数</a:t>
            </a:r>
            <a:r>
              <a:rPr lang="en-US" altLang="zh-CN" sz="2200">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根据日出或日落时间计算昼长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或夜长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地方时</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时把一天的白昼平分成相等的两份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如下图所示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昼长时数</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日出时间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日落时间</a:t>
            </a:r>
            <a:r>
              <a:rPr lang="en-US" altLang="zh-CN" sz="2200">
                <a:solidFill>
                  <a:srgbClr val="000000"/>
                </a:solidFill>
                <a:latin typeface="Times New Roman" panose="02020603050405020304" pitchFamily="18" charset="0"/>
                <a:cs typeface="Times New Roman" panose="02020603050405020304" pitchFamily="18" charset="0"/>
              </a:rPr>
              <a:t>-12)×2</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夜长时数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日出时间</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Times New Roman" panose="02020603050405020304" pitchFamily="18" charset="0"/>
                <a:cs typeface="Times New Roman" panose="02020603050405020304" pitchFamily="18" charset="0"/>
              </a:rPr>
              <a:t>日落时间</a:t>
            </a:r>
            <a:r>
              <a:rPr lang="en-US" altLang="zh-CN" sz="2200">
                <a:solidFill>
                  <a:srgbClr val="000000"/>
                </a:solidFill>
                <a:latin typeface="Times New Roman" panose="02020603050405020304" pitchFamily="18" charset="0"/>
                <a:cs typeface="Times New Roman" panose="02020603050405020304" pitchFamily="18" charset="0"/>
              </a:rPr>
              <a:t>)×2</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根据分布特点计算昼长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或夜长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同纬度各地的昼夜长短相等。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南、北半球纬度数相同的地区昼夜长短对称分布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即北半球各地的昼长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夜长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与南半球同纬度的夜长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昼长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相等。例如</a:t>
            </a:r>
            <a:r>
              <a:rPr lang="en-US" altLang="zh-CN" sz="2200">
                <a:solidFill>
                  <a:srgbClr val="000000"/>
                </a:solidFill>
                <a:latin typeface="Times New Roman" panose="02020603050405020304" pitchFamily="18" charset="0"/>
                <a:cs typeface="Times New Roman" panose="02020603050405020304" pitchFamily="18" charset="0"/>
              </a:rPr>
              <a:t>,40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的昼长等于</a:t>
            </a:r>
            <a:r>
              <a:rPr lang="en-US" altLang="zh-CN" sz="2200">
                <a:solidFill>
                  <a:srgbClr val="000000"/>
                </a:solidFill>
                <a:latin typeface="Times New Roman" panose="02020603050405020304" pitchFamily="18" charset="0"/>
                <a:cs typeface="Times New Roman" panose="02020603050405020304" pitchFamily="18" charset="0"/>
              </a:rPr>
              <a:t>40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的夜长。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110.eps" descr="id:2147496374;FounderCES"/>
          <p:cNvPicPr/>
          <p:nvPr/>
        </p:nvPicPr>
        <p:blipFill>
          <a:blip r:embed="rId3"/>
          <a:stretch>
            <a:fillRect/>
          </a:stretch>
        </p:blipFill>
        <p:spPr>
          <a:xfrm>
            <a:off x="2494527" y="3283267"/>
            <a:ext cx="2797553" cy="721797"/>
          </a:xfrm>
          <a:prstGeom prst="rect">
            <a:avLst/>
          </a:prstGeom>
        </p:spPr>
      </p:pic>
    </p:spTree>
    <p:extLst>
      <p:ext uri="{BB962C8B-B14F-4D97-AF65-F5344CB8AC3E}">
        <p14:creationId xmlns:p14="http://schemas.microsoft.com/office/powerpoint/2010/main" val="288290587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a:solidFill>
                  <a:srgbClr val="000000"/>
                </a:solidFill>
                <a:latin typeface="Times New Roman" panose="02020603050405020304" pitchFamily="18" charset="0"/>
                <a:cs typeface="Times New Roman" panose="02020603050405020304" pitchFamily="18" charset="0"/>
              </a:rPr>
              <a:t>11690009</a:t>
            </a:r>
            <a:r>
              <a:rPr lang="zh-CN" altLang="zh-CN" sz="2200">
                <a:solidFill>
                  <a:srgbClr val="000000"/>
                </a:solidFill>
                <a:latin typeface="Times New Roman" panose="02020603050405020304" pitchFamily="18" charset="0"/>
                <a:cs typeface="Times New Roman" panose="02020603050405020304" pitchFamily="18" charset="0"/>
              </a:rPr>
              <a:t>下面甲、乙两图为同一时刻的太阳光照图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图甲中的阴影部分为夜半球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图乙中的</a:t>
            </a:r>
            <a:r>
              <a:rPr lang="en-US" altLang="zh-CN" sz="2200">
                <a:solidFill>
                  <a:srgbClr val="000000"/>
                </a:solidFill>
                <a:latin typeface="Times New Roman" panose="02020603050405020304" pitchFamily="18" charset="0"/>
                <a:cs typeface="Times New Roman" panose="02020603050405020304" pitchFamily="18" charset="0"/>
              </a:rPr>
              <a:t>EFG</a:t>
            </a:r>
            <a:r>
              <a:rPr lang="zh-CN" altLang="zh-CN" sz="2200">
                <a:solidFill>
                  <a:srgbClr val="000000"/>
                </a:solidFill>
                <a:latin typeface="Times New Roman" panose="02020603050405020304" pitchFamily="18" charset="0"/>
                <a:cs typeface="Times New Roman" panose="02020603050405020304" pitchFamily="18" charset="0"/>
              </a:rPr>
              <a:t>为晨昏线。读图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111.eps" descr="id:2147496388;FounderCES"/>
          <p:cNvPicPr/>
          <p:nvPr/>
        </p:nvPicPr>
        <p:blipFill>
          <a:blip r:embed="rId3"/>
          <a:stretch>
            <a:fillRect/>
          </a:stretch>
        </p:blipFill>
        <p:spPr>
          <a:xfrm>
            <a:off x="1979712" y="3004237"/>
            <a:ext cx="4778254" cy="2861671"/>
          </a:xfrm>
          <a:prstGeom prst="rect">
            <a:avLst/>
          </a:prstGeom>
        </p:spPr>
      </p:pic>
    </p:spTree>
    <p:extLst>
      <p:ext uri="{BB962C8B-B14F-4D97-AF65-F5344CB8AC3E}">
        <p14:creationId xmlns:p14="http://schemas.microsoft.com/office/powerpoint/2010/main" val="157813208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74376"/>
            <a:ext cx="8128000" cy="296324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图乙中的</a:t>
            </a:r>
            <a:r>
              <a:rPr lang="en-US" altLang="zh-CN" sz="2200">
                <a:solidFill>
                  <a:srgbClr val="000000"/>
                </a:solidFill>
                <a:latin typeface="Times New Roman" panose="02020603050405020304" pitchFamily="18" charset="0"/>
                <a:cs typeface="Times New Roman" panose="02020603050405020304" pitchFamily="18" charset="0"/>
              </a:rPr>
              <a:t>EF</a:t>
            </a:r>
            <a:r>
              <a:rPr lang="zh-CN" altLang="zh-CN" sz="2200">
                <a:solidFill>
                  <a:srgbClr val="000000"/>
                </a:solidFill>
                <a:latin typeface="Times New Roman" panose="02020603050405020304" pitchFamily="18" charset="0"/>
                <a:cs typeface="Times New Roman" panose="02020603050405020304" pitchFamily="18" charset="0"/>
              </a:rPr>
              <a:t>对应于图甲中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图中此刻太阳直射点的坐标是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图中</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H</a:t>
            </a:r>
            <a:r>
              <a:rPr lang="zh-CN" altLang="zh-CN" sz="2200">
                <a:solidFill>
                  <a:srgbClr val="000000"/>
                </a:solidFill>
                <a:latin typeface="Times New Roman" panose="02020603050405020304" pitchFamily="18" charset="0"/>
                <a:cs typeface="Times New Roman" panose="02020603050405020304" pitchFamily="18" charset="0"/>
              </a:rPr>
              <a:t>四点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白昼由长到短依次是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正午太阳高度由高到低依次是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a:t>
            </a:r>
            <a:r>
              <a:rPr lang="zh-CN" altLang="zh-CN" sz="2200">
                <a:solidFill>
                  <a:srgbClr val="000000"/>
                </a:solidFill>
                <a:latin typeface="Times New Roman" panose="02020603050405020304" pitchFamily="18" charset="0"/>
                <a:cs typeface="Times New Roman" panose="02020603050405020304" pitchFamily="18" charset="0"/>
              </a:rPr>
              <a:t>点日出为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点日落为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点昼长为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小时。</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673558380"/>
              </p:ext>
            </p:extLst>
          </p:nvPr>
        </p:nvGraphicFramePr>
        <p:xfrm>
          <a:off x="323528" y="2564904"/>
          <a:ext cx="8128000" cy="393289"/>
        </p:xfrm>
        <a:graphic>
          <a:graphicData uri="http://schemas.openxmlformats.org/presentationml/2006/ole">
            <mc:AlternateContent xmlns:mc="http://schemas.openxmlformats.org/markup-compatibility/2006">
              <mc:Choice xmlns:v="urn:schemas-microsoft-com:vml" Requires="v">
                <p:oleObj spid="_x0000_s5126" name="文档" r:id="rId4" imgW="3839157" imgH="186153" progId="Word.Document.12">
                  <p:embed/>
                </p:oleObj>
              </mc:Choice>
              <mc:Fallback>
                <p:oleObj name="文档" r:id="rId4" imgW="3839157" imgH="186153" progId="Word.Document.12">
                  <p:embed/>
                  <p:pic>
                    <p:nvPicPr>
                      <p:cNvPr id="0" name=""/>
                      <p:cNvPicPr/>
                      <p:nvPr/>
                    </p:nvPicPr>
                    <p:blipFill>
                      <a:blip r:embed="rId5"/>
                      <a:stretch>
                        <a:fillRect/>
                      </a:stretch>
                    </p:blipFill>
                    <p:spPr>
                      <a:xfrm>
                        <a:off x="323528" y="2564904"/>
                        <a:ext cx="8128000" cy="393289"/>
                      </a:xfrm>
                      <a:prstGeom prst="rect">
                        <a:avLst/>
                      </a:prstGeom>
                    </p:spPr>
                  </p:pic>
                </p:oleObj>
              </mc:Fallback>
            </mc:AlternateContent>
          </a:graphicData>
        </a:graphic>
      </p:graphicFrame>
    </p:spTree>
    <p:extLst>
      <p:ext uri="{BB962C8B-B14F-4D97-AF65-F5344CB8AC3E}">
        <p14:creationId xmlns:p14="http://schemas.microsoft.com/office/powerpoint/2010/main" val="31716858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读图析图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图甲、图乙为同时刻太阳光照图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据图甲晨昏线与北极圈相切且北极圈及其以北地区出现极昼现象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可判断此时太阳直射北回归线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根据题设对应到图乙中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可确定</a:t>
            </a:r>
            <a:r>
              <a:rPr lang="en-US" altLang="zh-CN" sz="2200">
                <a:solidFill>
                  <a:srgbClr val="000000"/>
                </a:solidFill>
                <a:latin typeface="Times New Roman" panose="02020603050405020304" pitchFamily="18" charset="0"/>
                <a:cs typeface="Times New Roman" panose="02020603050405020304" pitchFamily="18" charset="0"/>
              </a:rPr>
              <a:t>EFG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为昏线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应对应图甲中的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图乙中</a:t>
            </a:r>
            <a:r>
              <a:rPr lang="en-US" altLang="zh-CN" sz="2200">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点经度为</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且是昏线与赤道的交点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经线为</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进一步推出</a:t>
            </a:r>
            <a:r>
              <a:rPr lang="en-US" altLang="zh-CN" sz="2200">
                <a:solidFill>
                  <a:srgbClr val="000000"/>
                </a:solidFill>
                <a:latin typeface="Times New Roman" panose="02020603050405020304" pitchFamily="18" charset="0"/>
                <a:cs typeface="Times New Roman" panose="02020603050405020304" pitchFamily="18" charset="0"/>
              </a:rPr>
              <a:t>90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W</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经线为正午</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太阳直射点坐标为</a:t>
            </a:r>
            <a:r>
              <a:rPr lang="en-US" altLang="zh-CN" sz="2200">
                <a:solidFill>
                  <a:srgbClr val="000000"/>
                </a:solidFill>
                <a:latin typeface="Times New Roman" panose="02020603050405020304" pitchFamily="18" charset="0"/>
                <a:cs typeface="Times New Roman" panose="02020603050405020304" pitchFamily="18" charset="0"/>
              </a:rPr>
              <a:t>(23</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26'N,90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W)</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62623134"/>
              </p:ext>
            </p:extLst>
          </p:nvPr>
        </p:nvGraphicFramePr>
        <p:xfrm>
          <a:off x="960435" y="3266491"/>
          <a:ext cx="8128000" cy="413460"/>
        </p:xfrm>
        <a:graphic>
          <a:graphicData uri="http://schemas.openxmlformats.org/presentationml/2006/ole">
            <mc:AlternateContent xmlns:mc="http://schemas.openxmlformats.org/markup-compatibility/2006">
              <mc:Choice xmlns:v="urn:schemas-microsoft-com:vml" Requires="v">
                <p:oleObj spid="_x0000_s6150" name="文档" r:id="rId4" imgW="3839157" imgH="194795" progId="Word.Document.12">
                  <p:embed/>
                </p:oleObj>
              </mc:Choice>
              <mc:Fallback>
                <p:oleObj name="文档" r:id="rId4" imgW="3839157" imgH="194795" progId="Word.Document.12">
                  <p:embed/>
                  <p:pic>
                    <p:nvPicPr>
                      <p:cNvPr id="0" name=""/>
                      <p:cNvPicPr/>
                      <p:nvPr/>
                    </p:nvPicPr>
                    <p:blipFill>
                      <a:blip r:embed="rId5"/>
                      <a:stretch>
                        <a:fillRect/>
                      </a:stretch>
                    </p:blipFill>
                    <p:spPr>
                      <a:xfrm>
                        <a:off x="960435" y="3266491"/>
                        <a:ext cx="8128000" cy="413460"/>
                      </a:xfrm>
                      <a:prstGeom prst="rect">
                        <a:avLst/>
                      </a:prstGeom>
                    </p:spPr>
                  </p:pic>
                </p:oleObj>
              </mc:Fallback>
            </mc:AlternateContent>
          </a:graphicData>
        </a:graphic>
      </p:graphicFrame>
      <p:pic>
        <p:nvPicPr>
          <p:cNvPr id="6" name="Picture 203"/>
          <p:cNvPicPr/>
          <p:nvPr/>
        </p:nvPicPr>
        <p:blipFill>
          <a:blip r:embed="rId6"/>
          <a:stretch>
            <a:fillRect/>
          </a:stretch>
        </p:blipFill>
        <p:spPr>
          <a:xfrm>
            <a:off x="4438905" y="3369116"/>
            <a:ext cx="266189" cy="621669"/>
          </a:xfrm>
          <a:prstGeom prst="rect">
            <a:avLst/>
          </a:prstGeom>
        </p:spPr>
      </p:pic>
    </p:spTree>
    <p:extLst>
      <p:ext uri="{BB962C8B-B14F-4D97-AF65-F5344CB8AC3E}">
        <p14:creationId xmlns:p14="http://schemas.microsoft.com/office/powerpoint/2010/main" val="307486547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782469480"/>
              </p:ext>
            </p:extLst>
          </p:nvPr>
        </p:nvGraphicFramePr>
        <p:xfrm>
          <a:off x="508000" y="1140178"/>
          <a:ext cx="8128000" cy="4831644"/>
        </p:xfrm>
        <a:graphic>
          <a:graphicData uri="http://schemas.openxmlformats.org/presentationml/2006/ole">
            <mc:AlternateContent xmlns:mc="http://schemas.openxmlformats.org/markup-compatibility/2006">
              <mc:Choice xmlns:v="urn:schemas-microsoft-com:vml" Requires="v">
                <p:oleObj spid="_x0000_s1030" name="文档" r:id="rId3" imgW="4001207" imgH="2377864" progId="Word.Document.12">
                  <p:embed/>
                </p:oleObj>
              </mc:Choice>
              <mc:Fallback>
                <p:oleObj name="文档" r:id="rId3" imgW="4001207" imgH="2377864" progId="Word.Document.12">
                  <p:embed/>
                  <p:pic>
                    <p:nvPicPr>
                      <p:cNvPr id="0" name=""/>
                      <p:cNvPicPr/>
                      <p:nvPr/>
                    </p:nvPicPr>
                    <p:blipFill>
                      <a:blip r:embed="rId4"/>
                      <a:stretch>
                        <a:fillRect/>
                      </a:stretch>
                    </p:blipFill>
                    <p:spPr>
                      <a:xfrm>
                        <a:off x="508000" y="1140178"/>
                        <a:ext cx="8128000" cy="4831644"/>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该日为北半球夏至日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昼长从北向南渐短</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H</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四点由北向南的顺序为</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H</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所以白昼由长到短依次为</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H</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。此日距北回归线越近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正午太阳高度越大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因此正午太阳高度由高到低的顺序为</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H</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点在赤道上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终年昼夜等长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时日出</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点位于</a:t>
            </a:r>
            <a:r>
              <a:rPr lang="en-US" altLang="zh-CN" sz="2200">
                <a:solidFill>
                  <a:srgbClr val="000000"/>
                </a:solidFill>
                <a:latin typeface="Times New Roman" panose="02020603050405020304" pitchFamily="18" charset="0"/>
                <a:cs typeface="Times New Roman" panose="02020603050405020304" pitchFamily="18" charset="0"/>
              </a:rPr>
              <a:t>45</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时间为</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且在昏线上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时日落</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在北极圈上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出现极昼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昼长为</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Picture 203"/>
          <p:cNvPicPr/>
          <p:nvPr/>
        </p:nvPicPr>
        <p:blipFill>
          <a:blip r:embed="rId2"/>
          <a:stretch>
            <a:fillRect/>
          </a:stretch>
        </p:blipFill>
        <p:spPr>
          <a:xfrm>
            <a:off x="4438905" y="1485665"/>
            <a:ext cx="266189" cy="621669"/>
          </a:xfrm>
          <a:prstGeom prst="rect">
            <a:avLst/>
          </a:prstGeom>
        </p:spPr>
      </p:pic>
      <p:pic>
        <p:nvPicPr>
          <p:cNvPr id="6" name="Picture 203"/>
          <p:cNvPicPr/>
          <p:nvPr/>
        </p:nvPicPr>
        <p:blipFill>
          <a:blip r:embed="rId2"/>
          <a:stretch>
            <a:fillRect/>
          </a:stretch>
        </p:blipFill>
        <p:spPr>
          <a:xfrm>
            <a:off x="4438905" y="3933056"/>
            <a:ext cx="266189" cy="621669"/>
          </a:xfrm>
          <a:prstGeom prst="rect">
            <a:avLst/>
          </a:prstGeom>
        </p:spPr>
      </p:pic>
      <p:sp>
        <p:nvSpPr>
          <p:cNvPr id="7" name="矩形 6">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59418883"/>
              </p:ext>
            </p:extLst>
          </p:nvPr>
        </p:nvGraphicFramePr>
        <p:xfrm>
          <a:off x="508000" y="1684560"/>
          <a:ext cx="8128000" cy="1146255"/>
        </p:xfrm>
        <a:graphic>
          <a:graphicData uri="http://schemas.openxmlformats.org/presentationml/2006/ole">
            <mc:AlternateContent xmlns:mc="http://schemas.openxmlformats.org/markup-compatibility/2006">
              <mc:Choice xmlns:v="urn:schemas-microsoft-com:vml" Requires="v">
                <p:oleObj spid="_x0000_s7174" name="文档" r:id="rId3" imgW="3839157" imgH="540816" progId="Word.Document.12">
                  <p:embed/>
                </p:oleObj>
              </mc:Choice>
              <mc:Fallback>
                <p:oleObj name="文档" r:id="rId3" imgW="3839157" imgH="540816" progId="Word.Document.12">
                  <p:embed/>
                  <p:pic>
                    <p:nvPicPr>
                      <p:cNvPr id="0" name=""/>
                      <p:cNvPicPr/>
                      <p:nvPr/>
                    </p:nvPicPr>
                    <p:blipFill>
                      <a:blip r:embed="rId4"/>
                      <a:stretch>
                        <a:fillRect/>
                      </a:stretch>
                    </p:blipFill>
                    <p:spPr>
                      <a:xfrm>
                        <a:off x="508000" y="1684560"/>
                        <a:ext cx="8128000" cy="1146255"/>
                      </a:xfrm>
                      <a:prstGeom prst="rect">
                        <a:avLst/>
                      </a:prstGeom>
                    </p:spPr>
                  </p:pic>
                </p:oleObj>
              </mc:Fallback>
            </mc:AlternateContent>
          </a:graphicData>
        </a:graphic>
      </p:graphicFrame>
      <p:pic>
        <p:nvPicPr>
          <p:cNvPr id="8" name="W112.eps" descr="id:2147496395;FounderCES"/>
          <p:cNvPicPr/>
          <p:nvPr/>
        </p:nvPicPr>
        <p:blipFill>
          <a:blip r:embed="rId5"/>
          <a:stretch>
            <a:fillRect/>
          </a:stretch>
        </p:blipFill>
        <p:spPr>
          <a:xfrm>
            <a:off x="3059832" y="2852936"/>
            <a:ext cx="2520280" cy="2438052"/>
          </a:xfrm>
          <a:prstGeom prst="rect">
            <a:avLst/>
          </a:prstGeom>
        </p:spPr>
      </p:pic>
      <p:sp>
        <p:nvSpPr>
          <p:cNvPr id="6" name="矩形 5">
            <a:hlinkClick r:id="rId6"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538433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val="1403339126"/>
              </p:ext>
            </p:extLst>
          </p:nvPr>
        </p:nvGraphicFramePr>
        <p:xfrm>
          <a:off x="1556568" y="2060848"/>
          <a:ext cx="8128000" cy="413460"/>
        </p:xfrm>
        <a:graphic>
          <a:graphicData uri="http://schemas.openxmlformats.org/presentationml/2006/ole">
            <mc:AlternateContent xmlns:mc="http://schemas.openxmlformats.org/markup-compatibility/2006">
              <mc:Choice xmlns:v="urn:schemas-microsoft-com:vml" Requires="v">
                <p:oleObj spid="_x0000_s8198" name="文档" r:id="rId3" imgW="3839157" imgH="195155" progId="Word.Document.12">
                  <p:embed/>
                </p:oleObj>
              </mc:Choice>
              <mc:Fallback>
                <p:oleObj name="文档" r:id="rId3" imgW="3839157" imgH="195155" progId="Word.Document.12">
                  <p:embed/>
                  <p:pic>
                    <p:nvPicPr>
                      <p:cNvPr id="0" name=""/>
                      <p:cNvPicPr/>
                      <p:nvPr/>
                    </p:nvPicPr>
                    <p:blipFill>
                      <a:blip r:embed="rId4"/>
                      <a:stretch>
                        <a:fillRect/>
                      </a:stretch>
                    </p:blipFill>
                    <p:spPr>
                      <a:xfrm>
                        <a:off x="1556568" y="2060848"/>
                        <a:ext cx="8128000" cy="413460"/>
                      </a:xfrm>
                      <a:prstGeom prst="rect">
                        <a:avLst/>
                      </a:prstGeom>
                    </p:spPr>
                  </p:pic>
                </p:oleObj>
              </mc:Fallback>
            </mc:AlternateContent>
          </a:graphicData>
        </a:graphic>
      </p:graphicFrame>
      <p:sp>
        <p:nvSpPr>
          <p:cNvPr id="2" name="矩形 1"/>
          <p:cNvSpPr>
            <a:spLocks noChangeAspect="1"/>
          </p:cNvSpPr>
          <p:nvPr/>
        </p:nvSpPr>
        <p:spPr>
          <a:xfrm>
            <a:off x="508000" y="1222411"/>
            <a:ext cx="8128000" cy="540083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正确进行图图转换是关键。因为图甲、图乙为同一时刻的太阳光照图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北极圈及其以北地区出现极昼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可判定</a:t>
            </a:r>
            <a:r>
              <a:rPr lang="en-US" altLang="zh-CN" sz="2200">
                <a:solidFill>
                  <a:srgbClr val="000000"/>
                </a:solidFill>
                <a:latin typeface="Times New Roman" panose="02020603050405020304" pitchFamily="18" charset="0"/>
                <a:cs typeface="Times New Roman" panose="02020603050405020304" pitchFamily="18" charset="0"/>
              </a:rPr>
              <a:t>EFG</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为昏线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与图甲中</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相</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对应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并可以在图乙中画出夜半球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如右图所示。</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明确太阳直射点的移动与昼夜长短的变化之间的关系是解题的核心所在。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技巧归纳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夏至日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太阳直射北回归线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正午太阳高度最大值的区域与昼长达一年中最大值的区域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二者不重合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即北回归线及其以北地区正午太阳高度达到一年中最大值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北半球各地昼长达一年中最大值且纬度越高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昼越长。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(2)(23</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26'N,90</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W)</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H</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H</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G</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(4)6</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24</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5"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467544" y="4869160"/>
            <a:ext cx="8168456"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4405958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08000" y="1829626"/>
            <a:ext cx="8128000" cy="3452748"/>
          </a:xfrm>
          <a:prstGeom prst="rect">
            <a:avLst/>
          </a:prstGeom>
        </p:spPr>
      </p:pic>
      <p:sp>
        <p:nvSpPr>
          <p:cNvPr id="5" name="矩形 4">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8906411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574669" y="1248212"/>
            <a:ext cx="6450245" cy="5369198"/>
          </a:xfrm>
          <a:prstGeom prst="rect">
            <a:avLst/>
          </a:prstGeom>
        </p:spPr>
      </p:pic>
      <p:sp>
        <p:nvSpPr>
          <p:cNvPr id="5" name="矩形 4">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8306986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08000" y="2078182"/>
            <a:ext cx="8128000" cy="2955636"/>
          </a:xfrm>
          <a:prstGeom prst="rect">
            <a:avLst/>
          </a:prstGeom>
        </p:spPr>
      </p:pic>
      <p:sp>
        <p:nvSpPr>
          <p:cNvPr id="5" name="矩形 4">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526160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08000" y="1772607"/>
            <a:ext cx="8128000" cy="3566787"/>
          </a:xfrm>
          <a:prstGeom prst="rect">
            <a:avLst/>
          </a:prstGeom>
        </p:spPr>
      </p:pic>
      <p:sp>
        <p:nvSpPr>
          <p:cNvPr id="5" name="矩形 4">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534527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08000" y="1764032"/>
            <a:ext cx="8128000" cy="3583935"/>
          </a:xfrm>
          <a:prstGeom prst="rect">
            <a:avLst/>
          </a:prstGeom>
        </p:spPr>
      </p:pic>
      <p:sp>
        <p:nvSpPr>
          <p:cNvPr id="5" name="矩形 4">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039966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6" name="矩形 5">
            <a:hlinkClick r:id="rId3" action="ppaction://hlinksldjump"/>
          </p:cNvPr>
          <p:cNvSpPr/>
          <p:nvPr/>
        </p:nvSpPr>
        <p:spPr>
          <a:xfrm>
            <a:off x="579849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4" action="ppaction://hlinksldjump"/>
          </p:cNvPr>
          <p:cNvSpPr/>
          <p:nvPr/>
        </p:nvSpPr>
        <p:spPr>
          <a:xfrm>
            <a:off x="6505942" y="882685"/>
            <a:ext cx="441901"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5" action="ppaction://hlinksldjump"/>
          </p:cNvPr>
          <p:cNvSpPr/>
          <p:nvPr/>
        </p:nvSpPr>
        <p:spPr>
          <a:xfrm>
            <a:off x="714879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63752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80571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下表为甲、乙、丙、丁四地昼长变化情况统计表。据此完成第</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877172188"/>
              </p:ext>
            </p:extLst>
          </p:nvPr>
        </p:nvGraphicFramePr>
        <p:xfrm>
          <a:off x="508000" y="2636912"/>
          <a:ext cx="8128000" cy="2931246"/>
        </p:xfrm>
        <a:graphic>
          <a:graphicData uri="http://schemas.openxmlformats.org/presentationml/2006/ole">
            <mc:AlternateContent xmlns:mc="http://schemas.openxmlformats.org/markup-compatibility/2006">
              <mc:Choice xmlns:v="urn:schemas-microsoft-com:vml" Requires="v">
                <p:oleObj spid="_x0000_s9222" name="文档" r:id="rId7" imgW="3896414" imgH="1404251" progId="Word.Document.12">
                  <p:embed/>
                </p:oleObj>
              </mc:Choice>
              <mc:Fallback>
                <p:oleObj name="文档" r:id="rId7" imgW="3896414" imgH="1404251" progId="Word.Document.12">
                  <p:embed/>
                  <p:pic>
                    <p:nvPicPr>
                      <p:cNvPr id="0" name=""/>
                      <p:cNvPicPr/>
                      <p:nvPr/>
                    </p:nvPicPr>
                    <p:blipFill>
                      <a:blip r:embed="rId8"/>
                      <a:stretch>
                        <a:fillRect/>
                      </a:stretch>
                    </p:blipFill>
                    <p:spPr>
                      <a:xfrm>
                        <a:off x="508000" y="2636912"/>
                        <a:ext cx="8128000" cy="2931246"/>
                      </a:xfrm>
                      <a:prstGeom prst="rect">
                        <a:avLst/>
                      </a:prstGeom>
                    </p:spPr>
                  </p:pic>
                </p:oleObj>
              </mc:Fallback>
            </mc:AlternateContent>
          </a:graphicData>
        </a:graphic>
      </p:graphicFrame>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505942" y="882685"/>
            <a:ext cx="441901"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14879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63752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3664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四地按纬度由高至低的排序是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甲、乙、丙、丁</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乙、丁、甲、丙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甲、丁、乙、丙</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丙、丁、甲、乙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甲地</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cs typeface="Times New Roman" panose="02020603050405020304" pitchFamily="18" charset="0"/>
              </a:rPr>
              <a:t>日的日出时刻大约是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A.8:30	B.3:30	C.5:00	D.7:30</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日太阳直射点位于北回归线附近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甲地昼长小于</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可知其位于南半球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乙地昼长大于</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可知其位于北半球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丙地昼长等于</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可知其位于赤道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同理丁地位于南半球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日这一天昼夜长短的变化规律是昼长大致自南向北逐渐增加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且北半球某纬度的昼长等于南半球同纬度的夜长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选项正确。第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利用公式计算即可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日出时间</a:t>
            </a:r>
            <a:r>
              <a:rPr lang="en-US" altLang="zh-CN" sz="2200">
                <a:solidFill>
                  <a:srgbClr val="000000"/>
                </a:solidFill>
                <a:latin typeface="Times New Roman" panose="02020603050405020304" pitchFamily="18" charset="0"/>
                <a:cs typeface="Times New Roman" panose="02020603050405020304" pitchFamily="18" charset="0"/>
              </a:rPr>
              <a:t>=12-1/2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昼长</a:t>
            </a:r>
            <a:r>
              <a:rPr lang="en-US" altLang="zh-CN" sz="2200">
                <a:solidFill>
                  <a:srgbClr val="000000"/>
                </a:solidFill>
                <a:latin typeface="Times New Roman" panose="02020603050405020304" pitchFamily="18" charset="0"/>
                <a:cs typeface="Times New Roman" panose="02020603050405020304" pitchFamily="18" charset="0"/>
              </a:rPr>
              <a:t>=8:30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1.C</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467544" y="3284984"/>
            <a:ext cx="8168456" cy="23988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7544" y="5683826"/>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8898272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5994"/>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一、昼夜长短的变化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昼弧和夜弧的界线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晨昏</a:t>
            </a:r>
            <a:r>
              <a:rPr lang="zh-CN" altLang="zh-CN" sz="2200">
                <a:solidFill>
                  <a:srgbClr val="000000"/>
                </a:solidFill>
                <a:latin typeface="Times New Roman" panose="02020603050405020304" pitchFamily="18" charset="0"/>
                <a:cs typeface="Times New Roman" panose="02020603050405020304" pitchFamily="18" charset="0"/>
              </a:rPr>
              <a:t>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昼夜长短取决于昼弧和夜弧的长度</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同一条纬线圈上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若昼弧长于夜弧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如图中</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纬线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昼长夜短</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若昼弧短于夜弧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如图中</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纬线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昼短夜长</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若昼弧等于夜弧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如图中</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纬线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昼夜等长</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W105.eps" descr="id:2147496278;FounderCES"/>
          <p:cNvPicPr/>
          <p:nvPr/>
        </p:nvPicPr>
        <p:blipFill>
          <a:blip r:embed="rId5"/>
          <a:stretch>
            <a:fillRect/>
          </a:stretch>
        </p:blipFill>
        <p:spPr>
          <a:xfrm>
            <a:off x="3059832" y="2824127"/>
            <a:ext cx="2232248" cy="2210565"/>
          </a:xfrm>
          <a:prstGeom prst="rect">
            <a:avLst/>
          </a:prstGeom>
        </p:spPr>
      </p:pic>
      <p:sp>
        <p:nvSpPr>
          <p:cNvPr id="7" name="矩形 6"/>
          <p:cNvSpPr/>
          <p:nvPr/>
        </p:nvSpPr>
        <p:spPr>
          <a:xfrm>
            <a:off x="3230700" y="2072137"/>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909427" y="5296934"/>
            <a:ext cx="11352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71321" y="5698372"/>
            <a:ext cx="11352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71321" y="6100850"/>
            <a:ext cx="11352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505942" y="882685"/>
            <a:ext cx="441901"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4879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3752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412776"/>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阅读某地昼长季节变化图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该图反映的地点是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北极点</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北极圈</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Times New Roman" panose="02020603050405020304" pitchFamily="18" charset="0"/>
                <a:cs typeface="Times New Roman" panose="02020603050405020304" pitchFamily="18" charset="0"/>
              </a:rPr>
              <a:t>南极点</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南极圈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W115.eps" descr="id:2147496417;FounderCES"/>
          <p:cNvPicPr/>
          <p:nvPr/>
        </p:nvPicPr>
        <p:blipFill>
          <a:blip r:embed="rId6"/>
          <a:stretch>
            <a:fillRect/>
          </a:stretch>
        </p:blipFill>
        <p:spPr>
          <a:xfrm>
            <a:off x="3275855" y="1922618"/>
            <a:ext cx="2502171" cy="2370478"/>
          </a:xfrm>
          <a:prstGeom prst="rect">
            <a:avLst/>
          </a:prstGeom>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505942" y="882685"/>
            <a:ext cx="441901"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4879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3752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143425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下图表示夏至日或冬至日四个不同纬度地区的昼夜长短情况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图中阴影部分表示黑夜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则四地纬度从低到高的正确排序是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①③④②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①②③④</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③①②④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④③②①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W116.eps" descr="id:2147496424;FounderCES"/>
          <p:cNvPicPr/>
          <p:nvPr/>
        </p:nvPicPr>
        <p:blipFill>
          <a:blip r:embed="rId6"/>
          <a:stretch>
            <a:fillRect/>
          </a:stretch>
        </p:blipFill>
        <p:spPr>
          <a:xfrm>
            <a:off x="2411760" y="2341799"/>
            <a:ext cx="3891133" cy="2736304"/>
          </a:xfrm>
          <a:prstGeom prst="rect">
            <a:avLst/>
          </a:prstGeom>
        </p:spPr>
      </p:pic>
    </p:spTree>
    <p:extLst>
      <p:ext uri="{BB962C8B-B14F-4D97-AF65-F5344CB8AC3E}">
        <p14:creationId xmlns:p14="http://schemas.microsoft.com/office/powerpoint/2010/main" val="4159845092"/>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505942" y="882685"/>
            <a:ext cx="441901"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4879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3752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因为在</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日昼长可达</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日时昼长刚好为</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说明位于北极圈上。第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此题通过图片的形式显示各地昼夜长短状况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考查图文转化能力。正确解答此题需要重点关注以下几点</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此类题目关注的重点是昼夜相差多少小时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而不是昼长为几小时。昼夜长度相差越大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说明纬度越高。</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夏至日或冬至日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全球各地昼长约达到最长或最短。若此时仍昼夜平分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则该地一定在赤道上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纬度最低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若此时出现极昼或极夜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则该地区在南北极圈及以内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纬度高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若既不平分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也没有极昼、极夜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则介于赤道和极圈之间。按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昼夜长度相差越大、纬度越高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的原则判断即可。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67544" y="5152942"/>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420513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505942" y="882685"/>
            <a:ext cx="441901"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48799" y="882949"/>
            <a:ext cx="29027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3752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239095"/>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山东德州高一检测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读某时刻北半球表面四个纬线圈的昼夜分布示意图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判断四地中纬度最低的是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甲地</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乙地</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Times New Roman" panose="02020603050405020304" pitchFamily="18" charset="0"/>
                <a:cs typeface="Times New Roman" panose="02020603050405020304" pitchFamily="18" charset="0"/>
              </a:rPr>
              <a:t>丙地</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丁地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从全球的昼夜分布特点看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赤道上终年昼夜等长。图中显示此时只有丁地的昼夜分布是昼夜等长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说明丁地位于赤道地区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纬度最低。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W117.eps" descr="id:2147496431;FounderCES"/>
          <p:cNvPicPr/>
          <p:nvPr/>
        </p:nvPicPr>
        <p:blipFill>
          <a:blip r:embed="rId6"/>
          <a:stretch>
            <a:fillRect/>
          </a:stretch>
        </p:blipFill>
        <p:spPr>
          <a:xfrm>
            <a:off x="2987824" y="2060848"/>
            <a:ext cx="3692720" cy="1512168"/>
          </a:xfrm>
          <a:prstGeom prst="rect">
            <a:avLst/>
          </a:prstGeom>
        </p:spPr>
      </p:pic>
      <p:sp>
        <p:nvSpPr>
          <p:cNvPr id="9" name="矩形 8"/>
          <p:cNvSpPr/>
          <p:nvPr/>
        </p:nvSpPr>
        <p:spPr>
          <a:xfrm>
            <a:off x="467544" y="4077071"/>
            <a:ext cx="8168456" cy="1212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7544" y="5289919"/>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505942" y="882685"/>
            <a:ext cx="441901"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4879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37522"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412776"/>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读地球的光照图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此图是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月</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日前</a:t>
            </a:r>
            <a:r>
              <a:rPr lang="zh-CN" altLang="zh-CN" sz="2200" smtClean="0">
                <a:solidFill>
                  <a:srgbClr val="000000"/>
                </a:solidFill>
                <a:latin typeface="Times New Roman" panose="02020603050405020304" pitchFamily="18" charset="0"/>
                <a:cs typeface="Times New Roman" panose="02020603050405020304" pitchFamily="18" charset="0"/>
              </a:rPr>
              <a:t>后</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zh-CN" sz="2200">
                <a:solidFill>
                  <a:srgbClr val="000000"/>
                </a:solidFill>
                <a:latin typeface="Times New Roman" panose="02020603050405020304" pitchFamily="18" charset="0"/>
                <a:cs typeface="Times New Roman" panose="02020603050405020304" pitchFamily="18" charset="0"/>
              </a:rPr>
              <a:t>光照图。</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太阳直射点的纬度是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经度</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三地的昼长状况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zh-CN" altLang="zh-CN" sz="2200" smtClean="0">
                <a:solidFill>
                  <a:srgbClr val="000000"/>
                </a:solidFill>
                <a:latin typeface="Times New Roman" panose="02020603050405020304" pitchFamily="18" charset="0"/>
                <a:cs typeface="Times New Roman" panose="02020603050405020304" pitchFamily="18" charset="0"/>
              </a:rPr>
              <a:t>长</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到</a:t>
            </a:r>
            <a:r>
              <a:rPr lang="zh-CN" altLang="zh-CN" sz="2200">
                <a:solidFill>
                  <a:srgbClr val="000000"/>
                </a:solidFill>
                <a:latin typeface="Times New Roman" panose="02020603050405020304" pitchFamily="18" charset="0"/>
                <a:cs typeface="Times New Roman" panose="02020603050405020304" pitchFamily="18" charset="0"/>
              </a:rPr>
              <a:t>短依次排列是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三地正午太阳高度从小到大依次排列是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自转线速度最大的是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(5)C</a:t>
            </a:r>
            <a:r>
              <a:rPr lang="zh-CN" altLang="zh-CN" sz="2200">
                <a:solidFill>
                  <a:srgbClr val="000000"/>
                </a:solidFill>
                <a:latin typeface="Times New Roman" panose="02020603050405020304" pitchFamily="18" charset="0"/>
                <a:cs typeface="Times New Roman" panose="02020603050405020304" pitchFamily="18" charset="0"/>
              </a:rPr>
              <a:t>地的地方时是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地的夜长是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小时</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点的夜长是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小时。</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W118.eps" descr="id:2147496438;FounderCES"/>
          <p:cNvPicPr/>
          <p:nvPr/>
        </p:nvPicPr>
        <p:blipFill>
          <a:blip r:embed="rId6"/>
          <a:stretch>
            <a:fillRect/>
          </a:stretch>
        </p:blipFill>
        <p:spPr>
          <a:xfrm>
            <a:off x="5534506" y="1628539"/>
            <a:ext cx="2826673" cy="2100815"/>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505942" y="882685"/>
            <a:ext cx="441901"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4879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37522"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22</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(2)23</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26'N</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90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(3)A&gt;B&gt;C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(4)C&lt;A&lt;B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(5)10</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43728885"/>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变化规律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赤道上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终年昼夜</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等长</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春分日和秋分日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全球</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昼夜等长</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北半球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26102738"/>
              </p:ext>
            </p:extLst>
          </p:nvPr>
        </p:nvGraphicFramePr>
        <p:xfrm>
          <a:off x="508000" y="3019304"/>
          <a:ext cx="8128000" cy="3518188"/>
        </p:xfrm>
        <a:graphic>
          <a:graphicData uri="http://schemas.openxmlformats.org/presentationml/2006/ole">
            <mc:AlternateContent xmlns:mc="http://schemas.openxmlformats.org/markup-compatibility/2006">
              <mc:Choice xmlns:v="urn:schemas-microsoft-com:vml" Requires="v">
                <p:oleObj spid="_x0000_s2054" name="文档" r:id="rId6" imgW="3924863" imgH="1698783" progId="Word.Document.12">
                  <p:embed/>
                </p:oleObj>
              </mc:Choice>
              <mc:Fallback>
                <p:oleObj name="文档" r:id="rId6" imgW="3924863" imgH="1698783" progId="Word.Document.12">
                  <p:embed/>
                  <p:pic>
                    <p:nvPicPr>
                      <p:cNvPr id="0" name=""/>
                      <p:cNvPicPr/>
                      <p:nvPr/>
                    </p:nvPicPr>
                    <p:blipFill>
                      <a:blip r:embed="rId7"/>
                      <a:stretch>
                        <a:fillRect/>
                      </a:stretch>
                    </p:blipFill>
                    <p:spPr>
                      <a:xfrm>
                        <a:off x="508000" y="3019304"/>
                        <a:ext cx="8128000" cy="3518188"/>
                      </a:xfrm>
                      <a:prstGeom prst="rect">
                        <a:avLst/>
                      </a:prstGeom>
                    </p:spPr>
                  </p:pic>
                </p:oleObj>
              </mc:Fallback>
            </mc:AlternateContent>
          </a:graphicData>
        </a:graphic>
      </p:graphicFrame>
      <p:sp>
        <p:nvSpPr>
          <p:cNvPr id="7" name="矩形 6"/>
          <p:cNvSpPr/>
          <p:nvPr/>
        </p:nvSpPr>
        <p:spPr>
          <a:xfrm>
            <a:off x="2953957" y="182224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30020" y="2223055"/>
            <a:ext cx="111398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32268" y="3829470"/>
            <a:ext cx="27155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702211" y="383419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788024" y="530120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097973" y="5661248"/>
            <a:ext cx="31061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702211" y="493239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06466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6"/>
                                        </p:tgtEl>
                                      </p:cBhvr>
                                    </p:animEffect>
                                    <p:set>
                                      <p:cBhvr>
                                        <p:cTn id="35"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3" grpId="0" animBg="1"/>
      <p:bldP spid="14" grpId="0" animBg="1"/>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南半球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与北半球</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相反</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太阳直射某地时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该地是否一定昼最长夜最短</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太阳直射某地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该地不一定昼最长夜最短。北半球各地夏至日这一天昼最长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南半球各地冬至日这一天昼最长。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949683" y="280350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7544" y="3588170"/>
            <a:ext cx="8168456" cy="957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354324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二、四季的更替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四季的形成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W106.eps" descr="id:2147496293;FounderCES"/>
          <p:cNvPicPr/>
          <p:nvPr/>
        </p:nvPicPr>
        <p:blipFill>
          <a:blip r:embed="rId5"/>
          <a:stretch>
            <a:fillRect/>
          </a:stretch>
        </p:blipFill>
        <p:spPr>
          <a:xfrm>
            <a:off x="755576" y="2636912"/>
            <a:ext cx="6345162" cy="1874413"/>
          </a:xfrm>
          <a:prstGeom prst="rect">
            <a:avLst/>
          </a:prstGeom>
        </p:spPr>
      </p:pic>
      <p:sp>
        <p:nvSpPr>
          <p:cNvPr id="9" name="矩形 8"/>
          <p:cNvSpPr/>
          <p:nvPr/>
        </p:nvSpPr>
        <p:spPr>
          <a:xfrm>
            <a:off x="2123728" y="273149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5297"/>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季节变化的纬度</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差异</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四季的划分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以北半球为例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255691157"/>
              </p:ext>
            </p:extLst>
          </p:nvPr>
        </p:nvGraphicFramePr>
        <p:xfrm>
          <a:off x="508000" y="1717324"/>
          <a:ext cx="8128000" cy="2126396"/>
        </p:xfrm>
        <a:graphic>
          <a:graphicData uri="http://schemas.openxmlformats.org/presentationml/2006/ole">
            <mc:AlternateContent xmlns:mc="http://schemas.openxmlformats.org/markup-compatibility/2006">
              <mc:Choice xmlns:v="urn:schemas-microsoft-com:vml" Requires="v">
                <p:oleObj spid="_x0000_s3082" name="文档" r:id="rId6" imgW="3896414" imgH="1019342" progId="Word.Document.12">
                  <p:embed/>
                </p:oleObj>
              </mc:Choice>
              <mc:Fallback>
                <p:oleObj name="文档" r:id="rId6" imgW="3896414" imgH="1019342" progId="Word.Document.12">
                  <p:embed/>
                  <p:pic>
                    <p:nvPicPr>
                      <p:cNvPr id="0" name=""/>
                      <p:cNvPicPr/>
                      <p:nvPr/>
                    </p:nvPicPr>
                    <p:blipFill>
                      <a:blip r:embed="rId7"/>
                      <a:stretch>
                        <a:fillRect/>
                      </a:stretch>
                    </p:blipFill>
                    <p:spPr>
                      <a:xfrm>
                        <a:off x="508000" y="1717324"/>
                        <a:ext cx="8128000" cy="2126396"/>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611721665"/>
              </p:ext>
            </p:extLst>
          </p:nvPr>
        </p:nvGraphicFramePr>
        <p:xfrm>
          <a:off x="508000" y="4131485"/>
          <a:ext cx="8128000" cy="2513918"/>
        </p:xfrm>
        <a:graphic>
          <a:graphicData uri="http://schemas.openxmlformats.org/presentationml/2006/ole">
            <mc:AlternateContent xmlns:mc="http://schemas.openxmlformats.org/markup-compatibility/2006">
              <mc:Choice xmlns:v="urn:schemas-microsoft-com:vml" Requires="v">
                <p:oleObj spid="_x0000_s3083" name="文档" r:id="rId8" imgW="3896414" imgH="1205135" progId="Word.Document.12">
                  <p:embed/>
                </p:oleObj>
              </mc:Choice>
              <mc:Fallback>
                <p:oleObj name="文档" r:id="rId8" imgW="3896414" imgH="1205135" progId="Word.Document.12">
                  <p:embed/>
                  <p:pic>
                    <p:nvPicPr>
                      <p:cNvPr id="0" name=""/>
                      <p:cNvPicPr/>
                      <p:nvPr/>
                    </p:nvPicPr>
                    <p:blipFill>
                      <a:blip r:embed="rId9"/>
                      <a:stretch>
                        <a:fillRect/>
                      </a:stretch>
                    </p:blipFill>
                    <p:spPr>
                      <a:xfrm>
                        <a:off x="508000" y="4131485"/>
                        <a:ext cx="8128000" cy="2513918"/>
                      </a:xfrm>
                      <a:prstGeom prst="rect">
                        <a:avLst/>
                      </a:prstGeom>
                    </p:spPr>
                  </p:pic>
                </p:oleObj>
              </mc:Fallback>
            </mc:AlternateContent>
          </a:graphicData>
        </a:graphic>
      </p:graphicFrame>
      <p:sp>
        <p:nvSpPr>
          <p:cNvPr id="8" name="矩形 7"/>
          <p:cNvSpPr/>
          <p:nvPr/>
        </p:nvSpPr>
        <p:spPr>
          <a:xfrm>
            <a:off x="2627784" y="2189301"/>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00671" y="2189301"/>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884368" y="2189301"/>
            <a:ext cx="36004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596336" y="2564531"/>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27784" y="295658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439273" y="2956582"/>
            <a:ext cx="33746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906946" y="2956582"/>
            <a:ext cx="33746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356037" y="4607980"/>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796788" y="4596691"/>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770665" y="4596691"/>
            <a:ext cx="106398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356037" y="498461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796788" y="4973329"/>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754056" y="4979201"/>
            <a:ext cx="107462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56037" y="537321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796788" y="5361927"/>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754056" y="5361927"/>
            <a:ext cx="12743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356037" y="576181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796788" y="5750525"/>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754056" y="5744492"/>
            <a:ext cx="115289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6110583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20"/>
                                        </p:tgtEl>
                                      </p:cBhvr>
                                    </p:animEffect>
                                    <p:set>
                                      <p:cBhvr>
                                        <p:cTn id="67" dur="1" fill="hold">
                                          <p:stCondLst>
                                            <p:cond delay="499"/>
                                          </p:stCondLst>
                                        </p:cTn>
                                        <p:tgtEl>
                                          <p:spTgt spid="20"/>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21"/>
                                        </p:tgtEl>
                                      </p:cBhvr>
                                    </p:animEffect>
                                    <p:set>
                                      <p:cBhvr>
                                        <p:cTn id="72" dur="1" fill="hold">
                                          <p:stCondLst>
                                            <p:cond delay="499"/>
                                          </p:stCondLst>
                                        </p:cTn>
                                        <p:tgtEl>
                                          <p:spTgt spid="2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22"/>
                                        </p:tgtEl>
                                      </p:cBhvr>
                                    </p:animEffect>
                                    <p:set>
                                      <p:cBhvr>
                                        <p:cTn id="77" dur="1" fill="hold">
                                          <p:stCondLst>
                                            <p:cond delay="499"/>
                                          </p:stCondLst>
                                        </p:cTn>
                                        <p:tgtEl>
                                          <p:spTgt spid="22"/>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xit" presetSubtype="4" fill="hold" grpId="0" nodeType="clickEffect">
                                  <p:stCondLst>
                                    <p:cond delay="0"/>
                                  </p:stCondLst>
                                  <p:childTnLst>
                                    <p:animEffect transition="out" filter="wipe(down)">
                                      <p:cBhvr>
                                        <p:cTn id="81" dur="500"/>
                                        <p:tgtEl>
                                          <p:spTgt spid="23"/>
                                        </p:tgtEl>
                                      </p:cBhvr>
                                    </p:animEffect>
                                    <p:set>
                                      <p:cBhvr>
                                        <p:cTn id="82" dur="1" fill="hold">
                                          <p:stCondLst>
                                            <p:cond delay="499"/>
                                          </p:stCondLst>
                                        </p:cTn>
                                        <p:tgtEl>
                                          <p:spTgt spid="23"/>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2" presetClass="exit" presetSubtype="4" fill="hold" grpId="0" nodeType="clickEffect">
                                  <p:stCondLst>
                                    <p:cond delay="0"/>
                                  </p:stCondLst>
                                  <p:childTnLst>
                                    <p:animEffect transition="out" filter="wipe(down)">
                                      <p:cBhvr>
                                        <p:cTn id="86" dur="500"/>
                                        <p:tgtEl>
                                          <p:spTgt spid="25"/>
                                        </p:tgtEl>
                                      </p:cBhvr>
                                    </p:animEffect>
                                    <p:set>
                                      <p:cBhvr>
                                        <p:cTn id="87" dur="1" fill="hold">
                                          <p:stCondLst>
                                            <p:cond delay="499"/>
                                          </p:stCondLst>
                                        </p:cTn>
                                        <p:tgtEl>
                                          <p:spTgt spid="25"/>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22" presetClass="exit" presetSubtype="4" fill="hold" grpId="0" nodeType="clickEffect">
                                  <p:stCondLst>
                                    <p:cond delay="0"/>
                                  </p:stCondLst>
                                  <p:childTnLst>
                                    <p:animEffect transition="out" filter="wipe(down)">
                                      <p:cBhvr>
                                        <p:cTn id="91" dur="500"/>
                                        <p:tgtEl>
                                          <p:spTgt spid="26"/>
                                        </p:tgtEl>
                                      </p:cBhvr>
                                    </p:animEffect>
                                    <p:set>
                                      <p:cBhvr>
                                        <p:cTn id="92" dur="1" fill="hold">
                                          <p:stCondLst>
                                            <p:cond delay="499"/>
                                          </p:stCondLst>
                                        </p:cTn>
                                        <p:tgtEl>
                                          <p:spTgt spid="26"/>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22" presetClass="exit" presetSubtype="4" fill="hold" grpId="0" nodeType="clickEffect">
                                  <p:stCondLst>
                                    <p:cond delay="0"/>
                                  </p:stCondLst>
                                  <p:childTnLst>
                                    <p:animEffect transition="out" filter="wipe(down)">
                                      <p:cBhvr>
                                        <p:cTn id="96" dur="500"/>
                                        <p:tgtEl>
                                          <p:spTgt spid="27"/>
                                        </p:tgtEl>
                                      </p:cBhvr>
                                    </p:animEffect>
                                    <p:set>
                                      <p:cBhvr>
                                        <p:cTn id="97"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5" grpId="0" animBg="1"/>
      <p:bldP spid="26" grpId="0" animBg="1"/>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为什么我国北方的学校在夏季调整作息时间时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往往要增加午休时间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夏季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北半球昼长夜短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纬度越高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昼越长夜越短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所以北方的学校调整作息时间时要增加午休时间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以保证充足的睡眠。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67544" y="3538606"/>
            <a:ext cx="8168456" cy="957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99563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6368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三、五带的划分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太阳辐射从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低</a:t>
            </a:r>
            <a:r>
              <a:rPr lang="zh-CN" altLang="zh-CN" sz="2200">
                <a:solidFill>
                  <a:srgbClr val="000000"/>
                </a:solidFill>
                <a:latin typeface="Times New Roman" panose="02020603050405020304" pitchFamily="18" charset="0"/>
                <a:cs typeface="Times New Roman" panose="02020603050405020304" pitchFamily="18" charset="0"/>
              </a:rPr>
              <a:t>纬度向</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高</a:t>
            </a:r>
            <a:r>
              <a:rPr lang="zh-CN" altLang="zh-CN" sz="2200">
                <a:solidFill>
                  <a:srgbClr val="000000"/>
                </a:solidFill>
                <a:latin typeface="Times New Roman" panose="02020603050405020304" pitchFamily="18" charset="0"/>
                <a:cs typeface="Times New Roman" panose="02020603050405020304" pitchFamily="18" charset="0"/>
              </a:rPr>
              <a:t>纬度递减。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划分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W107.eps" descr="id:2147496316;FounderCES"/>
          <p:cNvPicPr/>
          <p:nvPr/>
        </p:nvPicPr>
        <p:blipFill>
          <a:blip r:embed="rId5"/>
          <a:stretch>
            <a:fillRect/>
          </a:stretch>
        </p:blipFill>
        <p:spPr>
          <a:xfrm>
            <a:off x="1907704" y="2276872"/>
            <a:ext cx="5336115" cy="3888432"/>
          </a:xfrm>
          <a:prstGeom prst="rect">
            <a:avLst/>
          </a:prstGeom>
        </p:spPr>
      </p:pic>
      <p:sp>
        <p:nvSpPr>
          <p:cNvPr id="7" name="矩形 6"/>
          <p:cNvSpPr/>
          <p:nvPr/>
        </p:nvSpPr>
        <p:spPr>
          <a:xfrm>
            <a:off x="2821230" y="1745964"/>
            <a:ext cx="29932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46506" y="1745964"/>
            <a:ext cx="29932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31840" y="3114116"/>
            <a:ext cx="742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69302" y="3980313"/>
            <a:ext cx="29932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28439" y="4936894"/>
            <a:ext cx="742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5498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297</TotalTime>
  <Words>1544</Words>
  <Application>Microsoft Office PowerPoint</Application>
  <PresentationFormat>全屏显示(4:3)</PresentationFormat>
  <Paragraphs>182</Paragraphs>
  <Slides>35</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47"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第2课时　昼夜长短的变化　四季的更替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2016-04-29T04:57:31Z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