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58" r:id="rId2"/>
    <p:sldId id="368" r:id="rId3"/>
    <p:sldId id="369" r:id="rId4"/>
    <p:sldId id="264" r:id="rId5"/>
    <p:sldId id="265" r:id="rId6"/>
    <p:sldId id="370" r:id="rId7"/>
    <p:sldId id="371" r:id="rId8"/>
    <p:sldId id="366" r:id="rId9"/>
    <p:sldId id="372" r:id="rId10"/>
    <p:sldId id="373" r:id="rId11"/>
    <p:sldId id="374" r:id="rId12"/>
    <p:sldId id="275" r:id="rId13"/>
    <p:sldId id="375" r:id="rId14"/>
    <p:sldId id="376" r:id="rId15"/>
    <p:sldId id="377" r:id="rId16"/>
    <p:sldId id="378" r:id="rId17"/>
    <p:sldId id="383" r:id="rId18"/>
    <p:sldId id="379" r:id="rId19"/>
    <p:sldId id="384" r:id="rId20"/>
    <p:sldId id="361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270" r:id="rId30"/>
    <p:sldId id="393" r:id="rId31"/>
    <p:sldId id="277" r:id="rId32"/>
    <p:sldId id="310" r:id="rId33"/>
    <p:sldId id="394" r:id="rId34"/>
    <p:sldId id="311" r:id="rId35"/>
    <p:sldId id="395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978" y="9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image" Target="../media/image6.png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2.xml"/><Relationship Id="rId4" Type="http://schemas.openxmlformats.org/officeDocument/2006/relationships/slide" Target="../slides/slide2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slide" Target="../slides/slide4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4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2.xml"/><Relationship Id="rId4" Type="http://schemas.openxmlformats.org/officeDocument/2006/relationships/slide" Target="../slides/slide2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9325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1</a:t>
            </a:r>
            <a:r>
              <a:rPr lang="zh-CN" altLang="en-US" sz="1400" smtClean="0"/>
              <a:t>课时　地球内部圈层和岩石圈的结构　岩石圈的组成与物质循环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oleObject" Target="../embeddings/oleObject6.bin"/><Relationship Id="rId4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4.xml"/><Relationship Id="rId4" Type="http://schemas.openxmlformats.org/officeDocument/2006/relationships/slide" Target="slide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en-US" sz="3200" b="1"/>
              <a:t>第二单元	从地球圈层看地理环境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8215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岩石圈的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物质循环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岩石类型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变质岩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冷却凝固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变质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重熔再生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32.eps" descr="id:214749723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23728" y="1700808"/>
            <a:ext cx="5369628" cy="31683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34742" y="4907301"/>
            <a:ext cx="8354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19872" y="4907301"/>
            <a:ext cx="8354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11281" y="4896012"/>
            <a:ext cx="8354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21230" y="5309805"/>
            <a:ext cx="110269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52120" y="5309805"/>
            <a:ext cx="58503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99791" y="5309805"/>
            <a:ext cx="58503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12656" y="5701951"/>
            <a:ext cx="116341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37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形成了地球上丰富的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矿产资源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改变了地表的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塑造了千姿百态的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实现了地区之间、圈层之间的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交换和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改变了地表的环境。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7294" y="3008241"/>
            <a:ext cx="110269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55776" y="340642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36096" y="340642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99992" y="3816569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14445" y="3816569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58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地球内部圈层结构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中国地质科学院专家介绍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我们现在可以上天、下海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却难以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目前人类的直接钻探最深只有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。地球内部的构造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由外而内分别是三个同心球层。继美国之后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加拿大、英国、德国、澳大利亚、中国等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也实施了大陆地壳的深地震反射探测计划。下图为地球内部圈层示意图。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R33.eps" descr="id:214749726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02514" y="1268760"/>
            <a:ext cx="4667054" cy="309634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36510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地球内部构造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由外而内的三个同心球层分别是什么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地壳、地幔、地核。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人类的大陆钻探计划已经钻探到了哪一圈层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5213661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6039766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00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5672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地球内部圈层结构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地震波的分类及特点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281322"/>
              </p:ext>
            </p:extLst>
          </p:nvPr>
        </p:nvGraphicFramePr>
        <p:xfrm>
          <a:off x="508000" y="3429000"/>
          <a:ext cx="8128000" cy="1795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6" imgW="3896414" imgH="859833" progId="Word.Document.12">
                  <p:embed/>
                </p:oleObj>
              </mc:Choice>
              <mc:Fallback>
                <p:oleObj name="文档" r:id="rId6" imgW="3896414" imgH="8598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429000"/>
                        <a:ext cx="8128000" cy="17951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016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0242"/>
            <a:ext cx="24381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地球内部圈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层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84.eps" descr="id:214749728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35696" y="1988840"/>
            <a:ext cx="566482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1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844824"/>
            <a:ext cx="8128000" cy="245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2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1340768"/>
            <a:ext cx="5729676" cy="468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9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5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右图为地球号研究船钻探示意图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此船值得期待的科技成果是钻探到地幔。判断下列说法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钻探到地幔过程中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钻头将经过岩石圈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钻探到地幔的过程中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钻头将经过莫霍界面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钻头钻探过程中将经受高温高压的考验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从地表不同部位钻探到地幔的深度一定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35.eps" descr="id:214749729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491880" y="2481977"/>
            <a:ext cx="144729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88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94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如果钻探到达地幔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钻头将经过地壳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到达软流层以上的上地幔顶部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因此经过了岩石圈和莫霍界面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钻头在钻探过程中将经受高温高压考验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地表不同部位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陆壳和洋壳的厚度不同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因此从地表到地幔的深度不一定相同。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173017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32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b="1"/>
              <a:t>第一节</a:t>
            </a:r>
            <a:r>
              <a:rPr lang="zh-CN" altLang="zh-CN" sz="3200"/>
              <a:t>　</a:t>
            </a:r>
            <a:r>
              <a:rPr lang="zh-CN" altLang="zh-CN" sz="3200" b="1"/>
              <a:t>岩石圈与地表形态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17216702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1075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岩石圈的物质循环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位于厄瓜多尔境内的科托帕希火山喷发加剧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导致全国进入紧急状态。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36.eps" descr="id:214749731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15816" y="3356992"/>
            <a:ext cx="2592288" cy="207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灼热的岩浆来自哪个圈层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其形成哪类岩石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地幔。岩浆岩。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岩浆岩受到外力作用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将会变成哪类岩石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沉积岩。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形成变质岩的条件是什么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在高温高压环境下发生变质作用。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974374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3771371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4564436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13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908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岩石圈的组成及物质循环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三类岩石的特点及成因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037958"/>
              </p:ext>
            </p:extLst>
          </p:nvPr>
        </p:nvGraphicFramePr>
        <p:xfrm>
          <a:off x="508000" y="2132856"/>
          <a:ext cx="8128000" cy="4653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6" imgW="3896414" imgH="2230238" progId="Word.Document.12">
                  <p:embed/>
                </p:oleObj>
              </mc:Choice>
              <mc:Fallback>
                <p:oleObj name="文档" r:id="rId6" imgW="3896414" imgH="22302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32856"/>
                        <a:ext cx="8128000" cy="4653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008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651204"/>
              </p:ext>
            </p:extLst>
          </p:nvPr>
        </p:nvGraphicFramePr>
        <p:xfrm>
          <a:off x="508000" y="2141715"/>
          <a:ext cx="8128000" cy="2828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6" imgW="3896414" imgH="1356362" progId="Word.Document.12">
                  <p:embed/>
                </p:oleObj>
              </mc:Choice>
              <mc:Fallback>
                <p:oleObj name="文档" r:id="rId6" imgW="3896414" imgH="13563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41715"/>
                        <a:ext cx="8128000" cy="2828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330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9720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岩石圈物质循环示意图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岩石按成因可分为岩浆岩、沉积岩和变质岩三大类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它们与地球内部物质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在不断进行的物质循环运动中相互转化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如下图所示。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37.eps" descr="id:214749734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555776" y="2564904"/>
            <a:ext cx="3753842" cy="296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4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1221540"/>
            <a:ext cx="7520384" cy="486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7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1189721"/>
            <a:ext cx="7791466" cy="512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4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11690018(2015·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山东威海高一检测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图中数码表示地质作用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图示各种地质作用中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④⑥⑧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①②⑤⑥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⑤⑥⑦⑧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从岩石圈物质循环的完整性看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中缺失的过程包括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沉积物到变质岩的过程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变质岩到岩浆岩的过程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沉积岩到岩浆的过程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岩浆岩到沉积岩的过程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39.eps" descr="id:214749735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148064" y="2996952"/>
            <a:ext cx="3377967" cy="201622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298805" y="5118259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岩石圈物质循环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示意图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49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180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为由各类岩石指向沉积物的箭头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其含义为外力作用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风化、侵蚀、搬运、堆积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表示固结成岩作用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表示变质作用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表示重熔再生作用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表示冷却凝固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根据选项和岩石圈物质循环示意图可知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图中缺失的过程为沉积岩到岩浆的过程。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明确岩石圈物质循环中各组成部分的名称是答题的基础。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理解各箭头表示的地质作用是答题的关键。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理解岩石圈物质循环的过程是答题的归宿。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自岩浆始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到岩浆终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而且生成岩浆岩的只能是岩浆。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291824"/>
              </p:ext>
            </p:extLst>
          </p:nvPr>
        </p:nvGraphicFramePr>
        <p:xfrm>
          <a:off x="508000" y="2982704"/>
          <a:ext cx="8128000" cy="497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6" imgW="3839157" imgH="234402" progId="Word.Document.12">
                  <p:embed/>
                </p:oleObj>
              </mc:Choice>
              <mc:Fallback>
                <p:oleObj name="文档" r:id="rId6" imgW="3839157" imgH="2344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982704"/>
                        <a:ext cx="8128000" cy="497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67544" y="581602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6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73156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952839" y="882949"/>
            <a:ext cx="43910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福建厦门高一检测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若动画片《喜羊羊与灰太狼》有一集设计喜羊羊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遁地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前往地球另外一侧去看看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它从家中钻入地下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始终保持直线前进并穿越地心。据此完成第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在它穿越地心前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依次穿越的是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莫霍界面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古登堡界面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古登堡界面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莫霍界面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莫霍界面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古登堡界面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莫霍界面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古登堡界面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地核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66428" y="2636912"/>
            <a:ext cx="7349988" cy="576064"/>
          </a:xfrm>
        </p:spPr>
        <p:txBody>
          <a:bodyPr/>
          <a:lstStyle/>
          <a:p>
            <a:r>
              <a:rPr lang="zh-CN" altLang="en-US" sz="3200"/>
              <a:t>第</a:t>
            </a:r>
            <a:r>
              <a:rPr lang="en-US" altLang="zh-CN" sz="3200"/>
              <a:t>1</a:t>
            </a:r>
            <a:r>
              <a:rPr lang="zh-CN" altLang="en-US" sz="3200"/>
              <a:t>课时　地球内部圈层和岩石圈的结构　岩石圈的组成与物质循环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3017341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73156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952839" y="882949"/>
            <a:ext cx="43910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9066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喜羊羊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遁地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假如利用地震波寻找到大量海底油气矿藏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下列四幅地震波示意图中表示海底储有石油的是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由地球的内部圏层结构可知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从地表到地心依次是地壳、莫霍界面、地幔、古登堡界面和地核。第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若海底储有石油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因横波不能穿过液体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故横波到达一定深度后会消失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R40.eps" descr="id:2147497368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65935" y="2204864"/>
            <a:ext cx="5370521" cy="201622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7544" y="4857871"/>
            <a:ext cx="8168456" cy="1210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7544" y="6068593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90320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3156" y="882685"/>
            <a:ext cx="2921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2839" y="882949"/>
            <a:ext cx="43910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石灰岩是岩浆岩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大理岩是沉积岩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石灰岩是在浅海环境中由化学沉淀物或生物遗体堆积而成的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大理岩是由石灰岩变质后形成的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石灰岩是矿产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大理岩不是矿产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石灰岩是沉积岩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大理岩是石灰岩变质后形成的变质岩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石灰岩和大理岩都是矿产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石灰岩是在浅海环境中由化学沉淀物或生物遗体堆积而成的。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728321"/>
            <a:ext cx="8168456" cy="1219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544" y="4948207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3156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2839" y="882949"/>
            <a:ext cx="43910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35439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我国某登山小组在攀登珠穆朗玛峰的过程中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分别发现了花岗岩、片麻岩和石灰岩。结合所学知识完成第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该地区一定发生过的地质作用包括下图中的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①②③⑤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41.eps" descr="id:214749737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117525" y="2560978"/>
            <a:ext cx="3116839" cy="223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3156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2839" y="882949"/>
            <a:ext cx="43910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有关甲岩石的说法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岩石是在风化、侵蚀、搬运、沉积和固结成岩作用下形成的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具有层理构造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常含有化石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常蕴含有色金属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老岩层在下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新岩层在上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花岗岩属于侵入岩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片麻岩属于变质岩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石灰岩属于沉积岩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所以该地区一定发生过的地质作用包括岩浆侵入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、变质作用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、外力作用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从图中可以看出甲岩石属于沉积岩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而有色金属多在岩浆岩中。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573015"/>
            <a:ext cx="8168456" cy="1604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5177765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49774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3156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2839" y="882949"/>
            <a:ext cx="43910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52017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下图为岩石圈物质循环简略示意图。读图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根据图中箭头的方向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将各数码所代表的地质作用填入空格内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表示冷却凝固作用的是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表示重熔再生的是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表示变质作用的是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表示外力作用的是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所属的岩石类型是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所属的岩石类型是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42.eps" descr="id:214749738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555775" y="1751300"/>
            <a:ext cx="3331683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3156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52839" y="882949"/>
            <a:ext cx="43910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岩浆侵入地壳上部或喷出过程中发生冷凝作用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表示该过程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变为新岩浆的作用是重熔再生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⑤⑦⑧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形成变质岩的作用是变质作用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指向沉积岩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的作用是外力作用。第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根据地质作用箭头所示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是岩浆岩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只能由岩浆生成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是沉积岩。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⑤⑦⑧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　沉积岩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140167"/>
            <a:ext cx="8168456" cy="8324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3819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550361"/>
              </p:ext>
            </p:extLst>
          </p:nvPr>
        </p:nvGraphicFramePr>
        <p:xfrm>
          <a:off x="508000" y="980728"/>
          <a:ext cx="8128000" cy="5634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001207" imgH="2773575" progId="Word.Document.12">
                  <p:embed/>
                </p:oleObj>
              </mc:Choice>
              <mc:Fallback>
                <p:oleObj name="文档" r:id="rId4" imgW="4001207" imgH="27735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80728"/>
                        <a:ext cx="8128000" cy="5634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690"/>
            <a:ext cx="44951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一、地球内部圈层和岩石圈的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结构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31.eps" descr="id:214749721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7" y="2348880"/>
            <a:ext cx="5436119" cy="320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9463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地球内部分层。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分层依据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地震波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的传播速度。图中虚线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横波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纵波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内部圈层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软流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层以上的地幔部分。图中字母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288419"/>
              </p:ext>
            </p:extLst>
          </p:nvPr>
        </p:nvGraphicFramePr>
        <p:xfrm>
          <a:off x="508000" y="2996952"/>
          <a:ext cx="8128000" cy="2924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6" imgW="3896414" imgH="1401010" progId="Word.Document.12">
                  <p:embed/>
                </p:oleObj>
              </mc:Choice>
              <mc:Fallback>
                <p:oleObj name="文档" r:id="rId6" imgW="3896414" imgH="14010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996952"/>
                        <a:ext cx="8128000" cy="2924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134143" y="1772816"/>
            <a:ext cx="82717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8847" y="1772816"/>
            <a:ext cx="5759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7056" y="2178012"/>
            <a:ext cx="5759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6163" y="3624321"/>
            <a:ext cx="5759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52370" y="3590454"/>
            <a:ext cx="2783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58195" y="3678891"/>
            <a:ext cx="5759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46163" y="4326963"/>
            <a:ext cx="5759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71800" y="4504846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46163" y="5024465"/>
            <a:ext cx="5759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59561" y="5800138"/>
            <a:ext cx="5759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47803" y="5800138"/>
            <a:ext cx="1891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0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议一议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上地幔的软流层可能为岩浆的发源地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其物质状态为液态吗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由于横波能在此传播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故物质状态不可能为液态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推测可能为可塑性固态。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356992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32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二、岩石圈的组成与物质循环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三大类岩石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岩浆在地下巨大的压力作用下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沿着地壳薄弱地带侵入地壳上部或喷出地表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随着温度、压力的变化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冷却凝固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常见类型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花岗岩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玄武岩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沉积岩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裸露在地表的岩石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在风化作用及生物作用下形成碎屑物质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碎屑物质被风、流水等搬运后沉积下来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固结成岩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作用形成沉积岩。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常见类型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石灰岩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、砂岩和页岩。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11481" y="299267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1720" y="3389406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92559" y="3389406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64967" y="4603706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70141" y="5411357"/>
            <a:ext cx="84567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地壳中原有的岩石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高温、高压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矿物成分和结构发生不同程度的改变而形成变质岩。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常见类型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大理岩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、板岩、片麻岩。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地质学家说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岩层和化石是记录地球历史的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。你能理解这种说法蕴含的道理吗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因为岩层的沉积是有先后顺序的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一般在沉积岩中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下层岩石年龄老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上层岩石年龄新。动植物的进化是由低级向高级进化的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沉积岩中的化石可以反映沉积岩形成的年代和环境。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45858" y="2193575"/>
            <a:ext cx="140960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73562" y="2996952"/>
            <a:ext cx="8354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467544" y="4149080"/>
            <a:ext cx="816845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70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283</TotalTime>
  <Words>1252</Words>
  <Application>Microsoft Office PowerPoint</Application>
  <PresentationFormat>全屏显示(4:3)</PresentationFormat>
  <Paragraphs>211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第二单元 从地球圈层看地理环境</vt:lpstr>
      <vt:lpstr>第一节　岩石圈与地表形态</vt:lpstr>
      <vt:lpstr>第1课时　地球内部圈层和岩石圈的结构　岩石圈的组成与物质循环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2016-04-29T06:29:10Z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