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xml" ContentType="application/xml"/>
  <Default Extension="docx" ContentType="application/vnd.openxmlformats-officedocument.wordprocessingml.document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Default Extension="vml" ContentType="application/vnd.openxmlformats-officedocument.vmlDrawing"/>
  <Default Extension="jpg" ContentType="image/jpe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  <Default Extension="png" ContentType="image/png"/>
  <Default Extension="bin" ContentType="application/vnd.openxmlformats-officedocument.oleObject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4"/>
  </p:notesMasterIdLst>
  <p:sldIdLst>
    <p:sldId id="358" r:id="rId2"/>
    <p:sldId id="264" r:id="rId3"/>
    <p:sldId id="265" r:id="rId4"/>
    <p:sldId id="367" r:id="rId5"/>
    <p:sldId id="368" r:id="rId6"/>
    <p:sldId id="366" r:id="rId7"/>
    <p:sldId id="369" r:id="rId8"/>
    <p:sldId id="370" r:id="rId9"/>
    <p:sldId id="275" r:id="rId10"/>
    <p:sldId id="371" r:id="rId11"/>
    <p:sldId id="372" r:id="rId12"/>
    <p:sldId id="373" r:id="rId13"/>
    <p:sldId id="374" r:id="rId14"/>
    <p:sldId id="375" r:id="rId15"/>
    <p:sldId id="376" r:id="rId16"/>
    <p:sldId id="377" r:id="rId17"/>
    <p:sldId id="361" r:id="rId18"/>
    <p:sldId id="383" r:id="rId19"/>
    <p:sldId id="378" r:id="rId20"/>
    <p:sldId id="379" r:id="rId21"/>
    <p:sldId id="380" r:id="rId22"/>
    <p:sldId id="381" r:id="rId23"/>
    <p:sldId id="270" r:id="rId24"/>
    <p:sldId id="384" r:id="rId25"/>
    <p:sldId id="277" r:id="rId26"/>
    <p:sldId id="385" r:id="rId27"/>
    <p:sldId id="310" r:id="rId28"/>
    <p:sldId id="311" r:id="rId29"/>
    <p:sldId id="386" r:id="rId30"/>
    <p:sldId id="387" r:id="rId31"/>
    <p:sldId id="388" r:id="rId32"/>
    <p:sldId id="389" r:id="rId3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54" userDrawn="1">
          <p15:clr>
            <a:srgbClr val="A4A3A4"/>
          </p15:clr>
        </p15:guide>
        <p15:guide id="2" pos="238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04B05"/>
    <a:srgbClr val="EAEAEA"/>
    <a:srgbClr val="333333"/>
    <a:srgbClr val="C0C0C0"/>
    <a:srgbClr val="4F81BD"/>
    <a:srgbClr val="5F5F5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876" autoAdjust="0"/>
    <p:restoredTop sz="95488" autoAdjust="0"/>
  </p:normalViewPr>
  <p:slideViewPr>
    <p:cSldViewPr showGuides="1">
      <p:cViewPr varScale="1">
        <p:scale>
          <a:sx n="85" d="100"/>
          <a:sy n="85" d="100"/>
        </p:scale>
        <p:origin x="78" y="180"/>
      </p:cViewPr>
      <p:guideLst>
        <p:guide orient="horz" pos="754"/>
        <p:guide pos="238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C01EFDD-91F8-495A-91D7-EB018522F674}" type="datetimeFigureOut">
              <a:rPr lang="zh-CN" altLang="en-US" smtClean="0"/>
              <a:t>2016-04-29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C5C579-5EAB-4D4D-A688-CF27E536ED0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95037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3.xml"/><Relationship Id="rId7" Type="http://schemas.openxmlformats.org/officeDocument/2006/relationships/image" Target="../media/image6.png"/><Relationship Id="rId2" Type="http://schemas.openxmlformats.org/officeDocument/2006/relationships/slide" Target="../slides/slide3.xml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.xml"/><Relationship Id="rId5" Type="http://schemas.openxmlformats.org/officeDocument/2006/relationships/image" Target="../media/image5.png"/><Relationship Id="rId4" Type="http://schemas.openxmlformats.org/officeDocument/2006/relationships/slide" Target="../slides/slide9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2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5" Type="http://schemas.openxmlformats.org/officeDocument/2006/relationships/slide" Target="../slides/slide9.xml"/><Relationship Id="rId4" Type="http://schemas.openxmlformats.org/officeDocument/2006/relationships/slide" Target="../slides/slide23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3.xml"/><Relationship Id="rId7" Type="http://schemas.openxmlformats.org/officeDocument/2006/relationships/slide" Target="../slides/slide2.xml"/><Relationship Id="rId2" Type="http://schemas.openxmlformats.org/officeDocument/2006/relationships/slide" Target="../slides/slide3.xml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5" Type="http://schemas.openxmlformats.org/officeDocument/2006/relationships/slide" Target="../slides/slide9.xml"/><Relationship Id="rId4" Type="http://schemas.openxmlformats.org/officeDocument/2006/relationships/image" Target="../media/image5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slide" Target="../slides/slide2.xml"/><Relationship Id="rId2" Type="http://schemas.openxmlformats.org/officeDocument/2006/relationships/slide" Target="../slides/slide3.xml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5" Type="http://schemas.openxmlformats.org/officeDocument/2006/relationships/slide" Target="../slides/slide9.xml"/><Relationship Id="rId4" Type="http://schemas.openxmlformats.org/officeDocument/2006/relationships/slide" Target="../slides/slide2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-3429000"/>
            <a:ext cx="9144000" cy="720363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 rot="16200000">
            <a:off x="4064001" y="-5080000"/>
            <a:ext cx="10160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7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 rot="16200000">
            <a:off x="4114800" y="-5130800"/>
            <a:ext cx="9144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 rot="16200000">
            <a:off x="4097867" y="-5113867"/>
            <a:ext cx="948266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矩形 10"/>
          <p:cNvSpPr/>
          <p:nvPr userDrawn="1"/>
        </p:nvSpPr>
        <p:spPr>
          <a:xfrm rot="16200000">
            <a:off x="4157134" y="-5173133"/>
            <a:ext cx="829733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6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矩形 11"/>
          <p:cNvSpPr/>
          <p:nvPr userDrawn="1"/>
        </p:nvSpPr>
        <p:spPr>
          <a:xfrm rot="16200000">
            <a:off x="4284133" y="-5300134"/>
            <a:ext cx="575734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2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" name="矩形 12"/>
          <p:cNvSpPr/>
          <p:nvPr userDrawn="1"/>
        </p:nvSpPr>
        <p:spPr>
          <a:xfrm rot="16200000">
            <a:off x="4064001" y="-5080000"/>
            <a:ext cx="10160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7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矩形 13"/>
          <p:cNvSpPr/>
          <p:nvPr userDrawn="1"/>
        </p:nvSpPr>
        <p:spPr>
          <a:xfrm rot="16200000">
            <a:off x="4114800" y="-5130800"/>
            <a:ext cx="9144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" name="矩形 14"/>
          <p:cNvSpPr/>
          <p:nvPr userDrawn="1"/>
        </p:nvSpPr>
        <p:spPr>
          <a:xfrm rot="16200000">
            <a:off x="4097867" y="-5113867"/>
            <a:ext cx="948266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" name="矩形 15"/>
          <p:cNvSpPr/>
          <p:nvPr userDrawn="1"/>
        </p:nvSpPr>
        <p:spPr>
          <a:xfrm rot="16200000">
            <a:off x="4157134" y="-5173133"/>
            <a:ext cx="829733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6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" name="矩形 16"/>
          <p:cNvSpPr/>
          <p:nvPr userDrawn="1"/>
        </p:nvSpPr>
        <p:spPr>
          <a:xfrm rot="16200000">
            <a:off x="4284133" y="-5300134"/>
            <a:ext cx="575734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2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908720"/>
            <a:ext cx="1656975" cy="454568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3614" y="1988840"/>
            <a:ext cx="4236773" cy="1080699"/>
          </a:xfrm>
          <a:prstGeom prst="rect">
            <a:avLst/>
          </a:prstGeom>
        </p:spPr>
      </p:pic>
      <p:sp>
        <p:nvSpPr>
          <p:cNvPr id="21" name="TextBox 20"/>
          <p:cNvSpPr txBox="1">
            <a:spLocks noChangeArrowheads="1"/>
          </p:cNvSpPr>
          <p:nvPr userDrawn="1"/>
        </p:nvSpPr>
        <p:spPr bwMode="auto">
          <a:xfrm>
            <a:off x="2171343" y="3899374"/>
            <a:ext cx="480131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◆ 全书优质试题随意编辑     ◆ 课堂教学流程完美展示     ◆ 独家研发错题组卷系统 </a:t>
            </a:r>
          </a:p>
          <a:p>
            <a:pPr eaLnBrk="1" hangingPunct="1"/>
            <a:endParaRPr lang="zh-CN" altLang="en-US" sz="1000" dirty="0">
              <a:solidFill>
                <a:schemeClr val="bg1"/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9832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4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4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.4963 L 0 0 " pathEditMode="relative" rAng="0" ptsTypes="AA">
                                      <p:cBhvr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4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700"/>
                            </p:stCondLst>
                            <p:childTnLst>
                              <p:par>
                                <p:cTn id="4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200"/>
                            </p:stCondLst>
                            <p:childTnLst>
                              <p:par>
                                <p:cTn id="47" presetID="2" presetClass="entr" presetSubtype="4" fill="hold" grpId="0" nodeType="after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7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7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6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6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300"/>
                            </p:stCondLst>
                            <p:childTnLst>
                              <p:par>
                                <p:cTn id="68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800"/>
                            </p:stCondLst>
                            <p:childTnLst>
                              <p:par>
                                <p:cTn id="7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6" presetClass="emph" presetSubtype="0" fill="hold" grpId="1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84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5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3" grpId="0" animBg="1"/>
      <p:bldP spid="14" grpId="0" animBg="1"/>
      <p:bldP spid="15" grpId="0" animBg="1"/>
      <p:bldP spid="16" grpId="0" animBg="1"/>
      <p:bldP spid="17" grpId="0" animBg="1"/>
      <p:bldP spid="21" grpId="0"/>
      <p:bldP spid="21" grpId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目录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标题 1"/>
          <p:cNvSpPr>
            <a:spLocks noGrp="1"/>
          </p:cNvSpPr>
          <p:nvPr>
            <p:ph type="title"/>
          </p:nvPr>
        </p:nvSpPr>
        <p:spPr>
          <a:xfrm>
            <a:off x="2617440" y="750302"/>
            <a:ext cx="6203032" cy="66701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13" name="内容占位符 2"/>
          <p:cNvSpPr>
            <a:spLocks noGrp="1"/>
          </p:cNvSpPr>
          <p:nvPr>
            <p:ph idx="1"/>
          </p:nvPr>
        </p:nvSpPr>
        <p:spPr>
          <a:xfrm>
            <a:off x="2771800" y="1600200"/>
            <a:ext cx="5832648" cy="452628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50000"/>
              </a:lnSpc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9144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3716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18288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416575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 build="p">
        <p:tmplLst>
          <p:tmpl lvl="1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章节"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" name="矩形 1"/>
          <p:cNvSpPr/>
          <p:nvPr userDrawn="1"/>
        </p:nvSpPr>
        <p:spPr>
          <a:xfrm>
            <a:off x="0" y="2420888"/>
            <a:ext cx="9144000" cy="151216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1470484" y="2924944"/>
            <a:ext cx="6203032" cy="576064"/>
          </a:xfrm>
          <a:prstGeom prst="rect">
            <a:avLst/>
          </a:prstGeo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8471916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组合 33"/>
          <p:cNvGrpSpPr/>
          <p:nvPr userDrawn="1"/>
        </p:nvGrpSpPr>
        <p:grpSpPr>
          <a:xfrm>
            <a:off x="5378897" y="29755"/>
            <a:ext cx="1137319" cy="584775"/>
            <a:chOff x="29482" y="2276803"/>
            <a:chExt cx="1281560" cy="487312"/>
          </a:xfrm>
        </p:grpSpPr>
        <p:sp>
          <p:nvSpPr>
            <p:cNvPr id="35" name="TextBox 34"/>
            <p:cNvSpPr txBox="1"/>
            <p:nvPr userDrawn="1"/>
          </p:nvSpPr>
          <p:spPr>
            <a:xfrm>
              <a:off x="29482" y="2276803"/>
              <a:ext cx="1214198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X</a:t>
              </a:r>
              <a:r>
                <a:rPr lang="en-US" altLang="zh-CN" sz="900" smtClean="0">
                  <a:solidFill>
                    <a:srgbClr val="333333"/>
                  </a:solidFill>
                  <a:latin typeface="+mn-lt"/>
                  <a:ea typeface="+mn-ea"/>
                </a:rPr>
                <a:t>INZHI DAOXUE</a:t>
              </a:r>
              <a:endParaRPr lang="zh-CN" altLang="en-US" sz="900" dirty="0">
                <a:solidFill>
                  <a:srgbClr val="333333"/>
                </a:solidFill>
              </a:endParaRPr>
            </a:p>
          </p:txBody>
        </p:sp>
        <p:sp>
          <p:nvSpPr>
            <p:cNvPr id="36" name="TextBox 35">
              <a:hlinkClick r:id="rId2" action="ppaction://hlinksldjump"/>
            </p:cNvPr>
            <p:cNvSpPr txBox="1"/>
            <p:nvPr userDrawn="1"/>
          </p:nvSpPr>
          <p:spPr>
            <a:xfrm>
              <a:off x="275416" y="2378183"/>
              <a:ext cx="103562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新知导学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37" name="组合 36"/>
          <p:cNvGrpSpPr/>
          <p:nvPr userDrawn="1"/>
        </p:nvGrpSpPr>
        <p:grpSpPr>
          <a:xfrm>
            <a:off x="7860679" y="39693"/>
            <a:ext cx="1317990" cy="584775"/>
            <a:chOff x="29482" y="2927145"/>
            <a:chExt cx="1624284" cy="487312"/>
          </a:xfrm>
        </p:grpSpPr>
        <p:sp>
          <p:nvSpPr>
            <p:cNvPr id="38" name="TextBox 37"/>
            <p:cNvSpPr txBox="1"/>
            <p:nvPr userDrawn="1"/>
          </p:nvSpPr>
          <p:spPr>
            <a:xfrm>
              <a:off x="29482" y="2927145"/>
              <a:ext cx="1624284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D</a:t>
              </a:r>
              <a:r>
                <a:rPr lang="en-US" altLang="zh-CN" sz="1000" smtClean="0">
                  <a:solidFill>
                    <a:srgbClr val="333333"/>
                  </a:solidFill>
                  <a:latin typeface="+mn-lt"/>
                  <a:ea typeface="+mn-ea"/>
                </a:rPr>
                <a:t>ANGTANG JIANCE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39" name="TextBox 38">
              <a:hlinkClick r:id="rId3" action="ppaction://hlinksldjump"/>
            </p:cNvPr>
            <p:cNvSpPr txBox="1"/>
            <p:nvPr userDrawn="1"/>
          </p:nvSpPr>
          <p:spPr>
            <a:xfrm>
              <a:off x="275416" y="3030391"/>
              <a:ext cx="121768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当堂检测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40" name="组合 39"/>
          <p:cNvGrpSpPr/>
          <p:nvPr userDrawn="1"/>
        </p:nvGrpSpPr>
        <p:grpSpPr>
          <a:xfrm>
            <a:off x="6536094" y="39693"/>
            <a:ext cx="1102368" cy="584775"/>
            <a:chOff x="29482" y="2927145"/>
            <a:chExt cx="1358552" cy="487312"/>
          </a:xfrm>
        </p:grpSpPr>
        <p:sp>
          <p:nvSpPr>
            <p:cNvPr id="41" name="TextBox 40"/>
            <p:cNvSpPr txBox="1"/>
            <p:nvPr userDrawn="1"/>
          </p:nvSpPr>
          <p:spPr>
            <a:xfrm>
              <a:off x="29482" y="2927145"/>
              <a:ext cx="1195591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aseline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D</a:t>
              </a:r>
              <a:r>
                <a:rPr lang="en-US" altLang="zh-CN" sz="1000" baseline="0" smtClean="0">
                  <a:solidFill>
                    <a:srgbClr val="333333"/>
                  </a:solidFill>
                  <a:latin typeface="+mn-lt"/>
                  <a:ea typeface="+mn-ea"/>
                </a:rPr>
                <a:t>AYIJIEHUO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42" name="TextBox 41">
              <a:hlinkClick r:id="rId4" action="ppaction://hlinksldjump"/>
            </p:cNvPr>
            <p:cNvSpPr txBox="1"/>
            <p:nvPr userDrawn="1"/>
          </p:nvSpPr>
          <p:spPr>
            <a:xfrm>
              <a:off x="275416" y="3030391"/>
              <a:ext cx="1112618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答疑解惑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2" name="组合 1"/>
          <p:cNvGrpSpPr/>
          <p:nvPr userDrawn="1"/>
        </p:nvGrpSpPr>
        <p:grpSpPr>
          <a:xfrm>
            <a:off x="4191706" y="-1"/>
            <a:ext cx="1319428" cy="841477"/>
            <a:chOff x="4191706" y="-1"/>
            <a:chExt cx="1319428" cy="841477"/>
          </a:xfrm>
        </p:grpSpPr>
        <p:pic>
          <p:nvPicPr>
            <p:cNvPr id="53" name="图片 52"/>
            <p:cNvPicPr>
              <a:picLocks noChangeAspect="1"/>
            </p:cNvPicPr>
            <p:nvPr userDrawn="1"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191706" y="-1"/>
              <a:ext cx="1319428" cy="841477"/>
            </a:xfrm>
            <a:prstGeom prst="rect">
              <a:avLst/>
            </a:prstGeom>
          </p:spPr>
        </p:pic>
        <p:sp>
          <p:nvSpPr>
            <p:cNvPr id="18" name="TextBox 17">
              <a:hlinkClick r:id="rId6" action="ppaction://hlinksldjump"/>
            </p:cNvPr>
            <p:cNvSpPr txBox="1"/>
            <p:nvPr userDrawn="1"/>
          </p:nvSpPr>
          <p:spPr>
            <a:xfrm>
              <a:off x="4532317" y="285517"/>
              <a:ext cx="54373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首页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20" name="图片 19"/>
            <p:cNvPicPr>
              <a:picLocks noChangeAspect="1"/>
            </p:cNvPicPr>
            <p:nvPr userDrawn="1"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26526" y="120086"/>
              <a:ext cx="142874" cy="16002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6700259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 userDrawn="1"/>
        </p:nvGrpSpPr>
        <p:grpSpPr>
          <a:xfrm>
            <a:off x="5378897" y="1"/>
            <a:ext cx="1220385" cy="836712"/>
            <a:chOff x="5378897" y="1"/>
            <a:chExt cx="1220385" cy="836712"/>
          </a:xfrm>
        </p:grpSpPr>
        <p:pic>
          <p:nvPicPr>
            <p:cNvPr id="45" name="图片 44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428356" y="1"/>
              <a:ext cx="1170926" cy="836712"/>
            </a:xfrm>
            <a:prstGeom prst="rect">
              <a:avLst/>
            </a:prstGeom>
          </p:spPr>
        </p:pic>
        <p:grpSp>
          <p:nvGrpSpPr>
            <p:cNvPr id="36" name="组合 35"/>
            <p:cNvGrpSpPr/>
            <p:nvPr userDrawn="1"/>
          </p:nvGrpSpPr>
          <p:grpSpPr>
            <a:xfrm>
              <a:off x="5378897" y="29755"/>
              <a:ext cx="1137319" cy="584775"/>
              <a:chOff x="29482" y="2276803"/>
              <a:chExt cx="1281560" cy="487312"/>
            </a:xfrm>
          </p:grpSpPr>
          <p:sp>
            <p:nvSpPr>
              <p:cNvPr id="37" name="TextBox 36"/>
              <p:cNvSpPr txBox="1"/>
              <p:nvPr userDrawn="1"/>
            </p:nvSpPr>
            <p:spPr>
              <a:xfrm>
                <a:off x="29482" y="2276803"/>
                <a:ext cx="1185298" cy="48731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200" dirty="0" smtClean="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X</a:t>
                </a:r>
                <a:r>
                  <a:rPr lang="en-US" altLang="zh-CN" sz="900" dirty="0" smtClean="0">
                    <a:solidFill>
                      <a:schemeClr val="bg1"/>
                    </a:solidFill>
                    <a:latin typeface="+mn-lt"/>
                    <a:ea typeface="+mn-ea"/>
                  </a:rPr>
                  <a:t>INZHIDAOXUE</a:t>
                </a:r>
                <a:endParaRPr lang="zh-CN" altLang="en-US" sz="9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38" name="TextBox 37">
                <a:hlinkClick r:id="rId3" action="ppaction://hlinksldjump"/>
              </p:cNvPr>
              <p:cNvSpPr txBox="1"/>
              <p:nvPr userDrawn="1"/>
            </p:nvSpPr>
            <p:spPr>
              <a:xfrm>
                <a:off x="275416" y="2378183"/>
                <a:ext cx="1035626" cy="25648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400" dirty="0" smtClean="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新知导学</a:t>
                </a:r>
                <a:endParaRPr lang="zh-CN" altLang="en-US" sz="1400" dirty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endParaRPr>
              </a:p>
            </p:txBody>
          </p:sp>
        </p:grpSp>
      </p:grpSp>
      <p:grpSp>
        <p:nvGrpSpPr>
          <p:cNvPr id="39" name="组合 38"/>
          <p:cNvGrpSpPr/>
          <p:nvPr userDrawn="1"/>
        </p:nvGrpSpPr>
        <p:grpSpPr>
          <a:xfrm>
            <a:off x="7860679" y="39693"/>
            <a:ext cx="1317990" cy="584775"/>
            <a:chOff x="29482" y="2927145"/>
            <a:chExt cx="1624284" cy="487312"/>
          </a:xfrm>
        </p:grpSpPr>
        <p:sp>
          <p:nvSpPr>
            <p:cNvPr id="40" name="TextBox 39"/>
            <p:cNvSpPr txBox="1"/>
            <p:nvPr userDrawn="1"/>
          </p:nvSpPr>
          <p:spPr>
            <a:xfrm>
              <a:off x="29482" y="2927145"/>
              <a:ext cx="1624284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D</a:t>
              </a:r>
              <a:r>
                <a:rPr lang="en-US" altLang="zh-CN" sz="1000" smtClean="0">
                  <a:solidFill>
                    <a:srgbClr val="333333"/>
                  </a:solidFill>
                  <a:latin typeface="+mn-lt"/>
                  <a:ea typeface="+mn-ea"/>
                </a:rPr>
                <a:t>ANGTANG JIANCE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41" name="TextBox 40">
              <a:hlinkClick r:id="rId4" action="ppaction://hlinksldjump"/>
            </p:cNvPr>
            <p:cNvSpPr txBox="1"/>
            <p:nvPr userDrawn="1"/>
          </p:nvSpPr>
          <p:spPr>
            <a:xfrm>
              <a:off x="275416" y="3030391"/>
              <a:ext cx="121768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当堂检测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42" name="组合 41"/>
          <p:cNvGrpSpPr/>
          <p:nvPr userDrawn="1"/>
        </p:nvGrpSpPr>
        <p:grpSpPr>
          <a:xfrm>
            <a:off x="6536094" y="39693"/>
            <a:ext cx="1102368" cy="584775"/>
            <a:chOff x="29482" y="2927145"/>
            <a:chExt cx="1358552" cy="487312"/>
          </a:xfrm>
        </p:grpSpPr>
        <p:sp>
          <p:nvSpPr>
            <p:cNvPr id="43" name="TextBox 42"/>
            <p:cNvSpPr txBox="1"/>
            <p:nvPr userDrawn="1"/>
          </p:nvSpPr>
          <p:spPr>
            <a:xfrm>
              <a:off x="29482" y="2927145"/>
              <a:ext cx="1160032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aseline="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D</a:t>
              </a:r>
              <a:r>
                <a:rPr lang="en-US" altLang="zh-CN" sz="1000" baseline="0" dirty="0" smtClean="0">
                  <a:solidFill>
                    <a:srgbClr val="333333"/>
                  </a:solidFill>
                  <a:latin typeface="+mn-lt"/>
                  <a:ea typeface="+mn-ea"/>
                </a:rPr>
                <a:t>AYIJIEHUO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44" name="TextBox 43">
              <a:hlinkClick r:id="rId5" action="ppaction://hlinksldjump"/>
            </p:cNvPr>
            <p:cNvSpPr txBox="1"/>
            <p:nvPr userDrawn="1"/>
          </p:nvSpPr>
          <p:spPr>
            <a:xfrm>
              <a:off x="275416" y="3030391"/>
              <a:ext cx="1112618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答疑解惑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2" name="组合 1"/>
          <p:cNvGrpSpPr/>
          <p:nvPr userDrawn="1"/>
        </p:nvGrpSpPr>
        <p:grpSpPr>
          <a:xfrm>
            <a:off x="4532317" y="111757"/>
            <a:ext cx="543739" cy="481534"/>
            <a:chOff x="4532317" y="111757"/>
            <a:chExt cx="543739" cy="481534"/>
          </a:xfrm>
        </p:grpSpPr>
        <p:pic>
          <p:nvPicPr>
            <p:cNvPr id="16" name="图片 15"/>
            <p:cNvPicPr>
              <a:picLocks noChangeAspect="1"/>
            </p:cNvPicPr>
            <p:nvPr userDrawn="1"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34808" y="111757"/>
              <a:ext cx="144304" cy="161619"/>
            </a:xfrm>
            <a:prstGeom prst="rect">
              <a:avLst/>
            </a:prstGeom>
          </p:spPr>
        </p:pic>
        <p:sp>
          <p:nvSpPr>
            <p:cNvPr id="17" name="TextBox 16">
              <a:hlinkClick r:id="rId7" action="ppaction://hlinksldjump"/>
            </p:cNvPr>
            <p:cNvSpPr txBox="1"/>
            <p:nvPr userDrawn="1"/>
          </p:nvSpPr>
          <p:spPr>
            <a:xfrm>
              <a:off x="4532317" y="285514"/>
              <a:ext cx="54373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tx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首页</a:t>
              </a:r>
              <a:endParaRPr lang="zh-CN" altLang="en-US" sz="1400" dirty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460111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组合 34"/>
          <p:cNvGrpSpPr/>
          <p:nvPr userDrawn="1"/>
        </p:nvGrpSpPr>
        <p:grpSpPr>
          <a:xfrm>
            <a:off x="5378897" y="29755"/>
            <a:ext cx="1137319" cy="584775"/>
            <a:chOff x="29482" y="2276803"/>
            <a:chExt cx="1281560" cy="487312"/>
          </a:xfrm>
        </p:grpSpPr>
        <p:sp>
          <p:nvSpPr>
            <p:cNvPr id="36" name="TextBox 35"/>
            <p:cNvSpPr txBox="1"/>
            <p:nvPr userDrawn="1"/>
          </p:nvSpPr>
          <p:spPr>
            <a:xfrm>
              <a:off x="29482" y="2276803"/>
              <a:ext cx="1185298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chemeClr val="tx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X</a:t>
              </a:r>
              <a:r>
                <a:rPr lang="en-US" altLang="zh-CN" sz="900" dirty="0" smtClean="0">
                  <a:solidFill>
                    <a:schemeClr val="tx1"/>
                  </a:solidFill>
                  <a:latin typeface="+mn-lt"/>
                  <a:ea typeface="+mn-ea"/>
                </a:rPr>
                <a:t>INZHIDAOXUE</a:t>
              </a:r>
              <a:endParaRPr lang="zh-CN" altLang="en-US" sz="900" dirty="0">
                <a:solidFill>
                  <a:schemeClr val="tx1"/>
                </a:solidFill>
              </a:endParaRPr>
            </a:p>
          </p:txBody>
        </p:sp>
        <p:sp>
          <p:nvSpPr>
            <p:cNvPr id="37" name="TextBox 36">
              <a:hlinkClick r:id="rId2" action="ppaction://hlinksldjump"/>
            </p:cNvPr>
            <p:cNvSpPr txBox="1"/>
            <p:nvPr userDrawn="1"/>
          </p:nvSpPr>
          <p:spPr>
            <a:xfrm>
              <a:off x="275416" y="2378183"/>
              <a:ext cx="103562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新知导学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38" name="组合 37"/>
          <p:cNvGrpSpPr/>
          <p:nvPr userDrawn="1"/>
        </p:nvGrpSpPr>
        <p:grpSpPr>
          <a:xfrm>
            <a:off x="7860679" y="39693"/>
            <a:ext cx="1317990" cy="584775"/>
            <a:chOff x="29482" y="2927145"/>
            <a:chExt cx="1624284" cy="487312"/>
          </a:xfrm>
        </p:grpSpPr>
        <p:sp>
          <p:nvSpPr>
            <p:cNvPr id="39" name="TextBox 38"/>
            <p:cNvSpPr txBox="1"/>
            <p:nvPr userDrawn="1"/>
          </p:nvSpPr>
          <p:spPr>
            <a:xfrm>
              <a:off x="29482" y="2927145"/>
              <a:ext cx="1624284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D</a:t>
              </a:r>
              <a:r>
                <a:rPr lang="en-US" altLang="zh-CN" sz="1000" smtClean="0">
                  <a:solidFill>
                    <a:srgbClr val="333333"/>
                  </a:solidFill>
                  <a:latin typeface="+mn-lt"/>
                  <a:ea typeface="+mn-ea"/>
                </a:rPr>
                <a:t>ANGTANG JIANCE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40" name="TextBox 39">
              <a:hlinkClick r:id="rId3" action="ppaction://hlinksldjump"/>
            </p:cNvPr>
            <p:cNvSpPr txBox="1"/>
            <p:nvPr userDrawn="1"/>
          </p:nvSpPr>
          <p:spPr>
            <a:xfrm>
              <a:off x="275416" y="3030391"/>
              <a:ext cx="121768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当堂检测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5" name="组合 4"/>
          <p:cNvGrpSpPr/>
          <p:nvPr userDrawn="1"/>
        </p:nvGrpSpPr>
        <p:grpSpPr>
          <a:xfrm>
            <a:off x="6525292" y="-4216"/>
            <a:ext cx="1431084" cy="851494"/>
            <a:chOff x="6525292" y="-4216"/>
            <a:chExt cx="1431084" cy="851494"/>
          </a:xfrm>
        </p:grpSpPr>
        <p:pic>
          <p:nvPicPr>
            <p:cNvPr id="44" name="图片 43"/>
            <p:cNvPicPr>
              <a:picLocks noChangeAspect="1"/>
            </p:cNvPicPr>
            <p:nvPr userDrawn="1"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525292" y="-4216"/>
              <a:ext cx="1431084" cy="851494"/>
            </a:xfrm>
            <a:prstGeom prst="rect">
              <a:avLst/>
            </a:prstGeom>
          </p:spPr>
        </p:pic>
        <p:grpSp>
          <p:nvGrpSpPr>
            <p:cNvPr id="41" name="组合 40"/>
            <p:cNvGrpSpPr/>
            <p:nvPr userDrawn="1"/>
          </p:nvGrpSpPr>
          <p:grpSpPr>
            <a:xfrm>
              <a:off x="6536094" y="39693"/>
              <a:ext cx="1102368" cy="584775"/>
              <a:chOff x="29482" y="2927145"/>
              <a:chExt cx="1358552" cy="487312"/>
            </a:xfrm>
          </p:grpSpPr>
          <p:sp>
            <p:nvSpPr>
              <p:cNvPr id="42" name="TextBox 41"/>
              <p:cNvSpPr txBox="1"/>
              <p:nvPr userDrawn="1"/>
            </p:nvSpPr>
            <p:spPr>
              <a:xfrm>
                <a:off x="29482" y="2927145"/>
                <a:ext cx="1160032" cy="48731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200" baseline="0" dirty="0" smtClean="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D</a:t>
                </a:r>
                <a:r>
                  <a:rPr lang="en-US" altLang="zh-CN" sz="1000" baseline="0" dirty="0" smtClean="0">
                    <a:solidFill>
                      <a:schemeClr val="bg1"/>
                    </a:solidFill>
                    <a:latin typeface="+mn-lt"/>
                    <a:ea typeface="+mn-ea"/>
                  </a:rPr>
                  <a:t>AYIJIEHUO</a:t>
                </a:r>
                <a:endParaRPr lang="zh-CN" altLang="en-US" sz="10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43" name="TextBox 42">
                <a:hlinkClick r:id="rId5" action="ppaction://hlinksldjump"/>
              </p:cNvPr>
              <p:cNvSpPr txBox="1"/>
              <p:nvPr userDrawn="1"/>
            </p:nvSpPr>
            <p:spPr>
              <a:xfrm>
                <a:off x="275416" y="3030391"/>
                <a:ext cx="1112618" cy="25648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400" dirty="0" smtClean="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答疑解惑</a:t>
                </a:r>
                <a:endParaRPr lang="zh-CN" altLang="en-US" sz="1400" dirty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endParaRPr>
              </a:p>
            </p:txBody>
          </p:sp>
        </p:grpSp>
      </p:grpSp>
      <p:grpSp>
        <p:nvGrpSpPr>
          <p:cNvPr id="2" name="组合 1"/>
          <p:cNvGrpSpPr/>
          <p:nvPr userDrawn="1"/>
        </p:nvGrpSpPr>
        <p:grpSpPr>
          <a:xfrm>
            <a:off x="4532317" y="111757"/>
            <a:ext cx="543739" cy="481534"/>
            <a:chOff x="4532317" y="111757"/>
            <a:chExt cx="543739" cy="481534"/>
          </a:xfrm>
        </p:grpSpPr>
        <p:pic>
          <p:nvPicPr>
            <p:cNvPr id="16" name="图片 15"/>
            <p:cNvPicPr>
              <a:picLocks noChangeAspect="1"/>
            </p:cNvPicPr>
            <p:nvPr userDrawn="1"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34808" y="111757"/>
              <a:ext cx="144304" cy="161619"/>
            </a:xfrm>
            <a:prstGeom prst="rect">
              <a:avLst/>
            </a:prstGeom>
          </p:spPr>
        </p:pic>
        <p:sp>
          <p:nvSpPr>
            <p:cNvPr id="17" name="TextBox 16">
              <a:hlinkClick r:id="rId7" action="ppaction://hlinksldjump"/>
            </p:cNvPr>
            <p:cNvSpPr txBox="1"/>
            <p:nvPr userDrawn="1"/>
          </p:nvSpPr>
          <p:spPr>
            <a:xfrm>
              <a:off x="4532317" y="285514"/>
              <a:ext cx="54373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tx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首页</a:t>
              </a:r>
              <a:endParaRPr lang="zh-CN" altLang="en-US" sz="1400" dirty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82766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组合 34"/>
          <p:cNvGrpSpPr/>
          <p:nvPr userDrawn="1"/>
        </p:nvGrpSpPr>
        <p:grpSpPr>
          <a:xfrm>
            <a:off x="5378897" y="29755"/>
            <a:ext cx="1137319" cy="584775"/>
            <a:chOff x="29482" y="2276803"/>
            <a:chExt cx="1281560" cy="487312"/>
          </a:xfrm>
        </p:grpSpPr>
        <p:sp>
          <p:nvSpPr>
            <p:cNvPr id="36" name="TextBox 35"/>
            <p:cNvSpPr txBox="1"/>
            <p:nvPr userDrawn="1"/>
          </p:nvSpPr>
          <p:spPr>
            <a:xfrm>
              <a:off x="29482" y="2276803"/>
              <a:ext cx="1185298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X</a:t>
              </a:r>
              <a:r>
                <a:rPr lang="en-US" altLang="zh-CN" sz="900" dirty="0" smtClean="0">
                  <a:solidFill>
                    <a:srgbClr val="333333"/>
                  </a:solidFill>
                  <a:latin typeface="+mn-lt"/>
                  <a:ea typeface="+mn-ea"/>
                </a:rPr>
                <a:t>INZHIDAOXUE</a:t>
              </a:r>
              <a:endParaRPr lang="zh-CN" altLang="en-US" sz="900" dirty="0">
                <a:solidFill>
                  <a:srgbClr val="333333"/>
                </a:solidFill>
              </a:endParaRPr>
            </a:p>
          </p:txBody>
        </p:sp>
        <p:sp>
          <p:nvSpPr>
            <p:cNvPr id="37" name="TextBox 36">
              <a:hlinkClick r:id="rId2" action="ppaction://hlinksldjump"/>
            </p:cNvPr>
            <p:cNvSpPr txBox="1"/>
            <p:nvPr userDrawn="1"/>
          </p:nvSpPr>
          <p:spPr>
            <a:xfrm>
              <a:off x="275416" y="2378183"/>
              <a:ext cx="103562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新知导学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4" name="组合 3"/>
          <p:cNvGrpSpPr/>
          <p:nvPr userDrawn="1"/>
        </p:nvGrpSpPr>
        <p:grpSpPr>
          <a:xfrm>
            <a:off x="7860679" y="-8427"/>
            <a:ext cx="1323144" cy="855375"/>
            <a:chOff x="7956376" y="-8427"/>
            <a:chExt cx="1323144" cy="855375"/>
          </a:xfrm>
        </p:grpSpPr>
        <p:pic>
          <p:nvPicPr>
            <p:cNvPr id="44" name="图片 43"/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985986" y="-8427"/>
              <a:ext cx="1293534" cy="855375"/>
            </a:xfrm>
            <a:prstGeom prst="rect">
              <a:avLst/>
            </a:prstGeom>
          </p:spPr>
        </p:pic>
        <p:grpSp>
          <p:nvGrpSpPr>
            <p:cNvPr id="38" name="组合 37"/>
            <p:cNvGrpSpPr/>
            <p:nvPr userDrawn="1"/>
          </p:nvGrpSpPr>
          <p:grpSpPr>
            <a:xfrm>
              <a:off x="7956376" y="39693"/>
              <a:ext cx="1317990" cy="584775"/>
              <a:chOff x="29482" y="2927145"/>
              <a:chExt cx="1624284" cy="487312"/>
            </a:xfrm>
          </p:grpSpPr>
          <p:sp>
            <p:nvSpPr>
              <p:cNvPr id="39" name="TextBox 38"/>
              <p:cNvSpPr txBox="1"/>
              <p:nvPr userDrawn="1"/>
            </p:nvSpPr>
            <p:spPr>
              <a:xfrm>
                <a:off x="29482" y="2927145"/>
                <a:ext cx="1624284" cy="48731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200" smtClean="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D</a:t>
                </a:r>
                <a:r>
                  <a:rPr lang="en-US" altLang="zh-CN" sz="1000" smtClean="0">
                    <a:solidFill>
                      <a:schemeClr val="bg1"/>
                    </a:solidFill>
                    <a:latin typeface="+mn-lt"/>
                    <a:ea typeface="+mn-ea"/>
                  </a:rPr>
                  <a:t>ANGTANG JIANCE</a:t>
                </a:r>
                <a:endParaRPr lang="zh-CN" altLang="en-US" sz="10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40" name="TextBox 39">
                <a:hlinkClick r:id="rId4" action="ppaction://hlinksldjump"/>
              </p:cNvPr>
              <p:cNvSpPr txBox="1"/>
              <p:nvPr userDrawn="1"/>
            </p:nvSpPr>
            <p:spPr>
              <a:xfrm>
                <a:off x="275416" y="3030391"/>
                <a:ext cx="1217686" cy="25648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400" smtClean="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当堂检测</a:t>
                </a:r>
                <a:endParaRPr lang="zh-CN" altLang="en-US" sz="1400" dirty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endParaRPr>
              </a:p>
            </p:txBody>
          </p:sp>
        </p:grpSp>
      </p:grpSp>
      <p:grpSp>
        <p:nvGrpSpPr>
          <p:cNvPr id="41" name="组合 40"/>
          <p:cNvGrpSpPr/>
          <p:nvPr userDrawn="1"/>
        </p:nvGrpSpPr>
        <p:grpSpPr>
          <a:xfrm>
            <a:off x="6536094" y="39693"/>
            <a:ext cx="1102368" cy="584775"/>
            <a:chOff x="29482" y="2927145"/>
            <a:chExt cx="1358552" cy="487312"/>
          </a:xfrm>
        </p:grpSpPr>
        <p:sp>
          <p:nvSpPr>
            <p:cNvPr id="42" name="TextBox 41"/>
            <p:cNvSpPr txBox="1"/>
            <p:nvPr userDrawn="1"/>
          </p:nvSpPr>
          <p:spPr>
            <a:xfrm>
              <a:off x="29482" y="2927145"/>
              <a:ext cx="1160032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aseline="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D</a:t>
              </a:r>
              <a:r>
                <a:rPr lang="en-US" altLang="zh-CN" sz="1000" baseline="0" dirty="0" smtClean="0">
                  <a:solidFill>
                    <a:srgbClr val="333333"/>
                  </a:solidFill>
                  <a:latin typeface="+mn-lt"/>
                  <a:ea typeface="+mn-ea"/>
                </a:rPr>
                <a:t>AYIJIEHUO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43" name="TextBox 42">
              <a:hlinkClick r:id="rId5" action="ppaction://hlinksldjump"/>
            </p:cNvPr>
            <p:cNvSpPr txBox="1"/>
            <p:nvPr userDrawn="1"/>
          </p:nvSpPr>
          <p:spPr>
            <a:xfrm>
              <a:off x="275416" y="3030391"/>
              <a:ext cx="1112618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答疑解惑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2" name="组合 1"/>
          <p:cNvGrpSpPr/>
          <p:nvPr userDrawn="1"/>
        </p:nvGrpSpPr>
        <p:grpSpPr>
          <a:xfrm>
            <a:off x="4532317" y="111757"/>
            <a:ext cx="543739" cy="481534"/>
            <a:chOff x="4532317" y="111757"/>
            <a:chExt cx="543739" cy="481534"/>
          </a:xfrm>
        </p:grpSpPr>
        <p:pic>
          <p:nvPicPr>
            <p:cNvPr id="16" name="图片 15"/>
            <p:cNvPicPr>
              <a:picLocks noChangeAspect="1"/>
            </p:cNvPicPr>
            <p:nvPr userDrawn="1"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34808" y="111757"/>
              <a:ext cx="144304" cy="161619"/>
            </a:xfrm>
            <a:prstGeom prst="rect">
              <a:avLst/>
            </a:prstGeom>
          </p:spPr>
        </p:pic>
        <p:sp>
          <p:nvSpPr>
            <p:cNvPr id="17" name="TextBox 16">
              <a:hlinkClick r:id="rId7" action="ppaction://hlinksldjump"/>
            </p:cNvPr>
            <p:cNvSpPr txBox="1"/>
            <p:nvPr userDrawn="1"/>
          </p:nvSpPr>
          <p:spPr>
            <a:xfrm>
              <a:off x="4532317" y="285514"/>
              <a:ext cx="54373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tx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首页</a:t>
              </a:r>
              <a:endParaRPr lang="zh-CN" altLang="en-US" sz="1400" dirty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77461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" y="-360"/>
            <a:ext cx="9143998" cy="777601"/>
            <a:chOff x="2" y="-300"/>
            <a:chExt cx="9143998" cy="648001"/>
          </a:xfrm>
        </p:grpSpPr>
        <p:sp>
          <p:nvSpPr>
            <p:cNvPr id="8" name="矩形 7"/>
            <p:cNvSpPr/>
            <p:nvPr userDrawn="1"/>
          </p:nvSpPr>
          <p:spPr>
            <a:xfrm rot="16200000">
              <a:off x="4248151" y="-4248151"/>
              <a:ext cx="647699" cy="914399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0" name="直接连接符 19"/>
            <p:cNvCxnSpPr/>
            <p:nvPr userDrawn="1"/>
          </p:nvCxnSpPr>
          <p:spPr>
            <a:xfrm rot="16200000">
              <a:off x="5107027" y="323701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 userDrawn="1"/>
          </p:nvCxnSpPr>
          <p:spPr>
            <a:xfrm rot="16200000">
              <a:off x="6204590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 userDrawn="1"/>
          </p:nvCxnSpPr>
          <p:spPr>
            <a:xfrm rot="16200000">
              <a:off x="7530892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350" y="115863"/>
            <a:ext cx="504825" cy="504825"/>
          </a:xfrm>
          <a:prstGeom prst="rect">
            <a:avLst/>
          </a:prstGeom>
        </p:spPr>
      </p:pic>
      <p:sp>
        <p:nvSpPr>
          <p:cNvPr id="27" name="矩形 26"/>
          <p:cNvSpPr/>
          <p:nvPr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8" name="标题占位符 1"/>
          <p:cNvSpPr txBox="1">
            <a:spLocks/>
          </p:cNvSpPr>
          <p:nvPr/>
        </p:nvSpPr>
        <p:spPr>
          <a:xfrm>
            <a:off x="775343" y="169738"/>
            <a:ext cx="2644529" cy="4756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zh-CN" altLang="zh-CN" sz="950" kern="1200" smtClean="0">
                <a:solidFill>
                  <a:schemeClr val="tx1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  <a:cs typeface="+mj-cs"/>
              </a:defRPr>
            </a:lvl1pPr>
          </a:lstStyle>
          <a:p>
            <a:pPr algn="l"/>
            <a:r>
              <a:rPr lang="zh-CN" altLang="en-US" sz="1400" smtClean="0"/>
              <a:t>第</a:t>
            </a:r>
            <a:r>
              <a:rPr lang="en-US" altLang="zh-CN" sz="1400" smtClean="0"/>
              <a:t>2</a:t>
            </a:r>
            <a:r>
              <a:rPr lang="zh-CN" altLang="en-US" sz="1400" smtClean="0"/>
              <a:t>课时　大气的运动</a:t>
            </a:r>
            <a:endParaRPr lang="zh-CN" altLang="zh-CN" sz="1400" kern="1200" dirty="0" smtClean="0">
              <a:solidFill>
                <a:schemeClr val="tx1"/>
              </a:solidFill>
              <a:effectLst/>
              <a:latin typeface="黑体" panose="02010600030101010101" pitchFamily="2" charset="-122"/>
              <a:ea typeface="黑体" panose="02010600030101010101" pitchFamily="2" charset="-122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4291633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61" r:id="rId3"/>
    <p:sldLayoutId id="2147483662" r:id="rId4"/>
    <p:sldLayoutId id="2147483668" r:id="rId5"/>
    <p:sldLayoutId id="2147483670" r:id="rId6"/>
    <p:sldLayoutId id="2147483669" r:id="rId7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lang="zh-CN" altLang="zh-CN" sz="950" kern="1200" smtClean="0">
          <a:solidFill>
            <a:schemeClr val="tx1"/>
          </a:solidFill>
          <a:effectLst/>
          <a:latin typeface="黑体" panose="02010600030101010101" pitchFamily="2" charset="-122"/>
          <a:ea typeface="黑体" panose="02010600030101010101" pitchFamily="2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slide" Target="slide9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4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slide" Target="slide9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5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7" Type="http://schemas.openxmlformats.org/officeDocument/2006/relationships/image" Target="../media/image16.emf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4.vml"/><Relationship Id="rId6" Type="http://schemas.openxmlformats.org/officeDocument/2006/relationships/package" Target="../embeddings/Microsoft_Word___4.docx"/><Relationship Id="rId5" Type="http://schemas.openxmlformats.org/officeDocument/2006/relationships/oleObject" Target="../embeddings/oleObject4.bin"/><Relationship Id="rId4" Type="http://schemas.openxmlformats.org/officeDocument/2006/relationships/slide" Target="slide1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7" Type="http://schemas.openxmlformats.org/officeDocument/2006/relationships/image" Target="../media/image17.emf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5.vml"/><Relationship Id="rId6" Type="http://schemas.openxmlformats.org/officeDocument/2006/relationships/package" Target="../embeddings/Microsoft_Word___5.docx"/><Relationship Id="rId5" Type="http://schemas.openxmlformats.org/officeDocument/2006/relationships/oleObject" Target="../embeddings/oleObject5.bin"/><Relationship Id="rId4" Type="http://schemas.openxmlformats.org/officeDocument/2006/relationships/slide" Target="slide1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slide" Target="slide9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8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slide" Target="slide9.xml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slide" Target="slide9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slide" Target="slide9.xml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slide" Target="slide9.xml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slide" Target="slide9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0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8.emf"/><Relationship Id="rId4" Type="http://schemas.openxmlformats.org/officeDocument/2006/relationships/package" Target="../embeddings/Microsoft_Word___1.docx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slide" Target="slide9.xml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slide" Target="slide9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1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slide" Target="slide9.xml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25.xml"/><Relationship Id="rId2" Type="http://schemas.openxmlformats.org/officeDocument/2006/relationships/slide" Target="slide2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jpeg"/><Relationship Id="rId5" Type="http://schemas.openxmlformats.org/officeDocument/2006/relationships/slide" Target="slide28.xml"/><Relationship Id="rId4" Type="http://schemas.openxmlformats.org/officeDocument/2006/relationships/slide" Target="slide2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25.xml"/><Relationship Id="rId2" Type="http://schemas.openxmlformats.org/officeDocument/2006/relationships/slide" Target="slide23.xml"/><Relationship Id="rId1" Type="http://schemas.openxmlformats.org/officeDocument/2006/relationships/slideLayout" Target="../slideLayouts/slideLayout7.xml"/><Relationship Id="rId5" Type="http://schemas.openxmlformats.org/officeDocument/2006/relationships/slide" Target="slide28.xml"/><Relationship Id="rId4" Type="http://schemas.openxmlformats.org/officeDocument/2006/relationships/slide" Target="slide2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25.xml"/><Relationship Id="rId2" Type="http://schemas.openxmlformats.org/officeDocument/2006/relationships/slide" Target="slide2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jpeg"/><Relationship Id="rId5" Type="http://schemas.openxmlformats.org/officeDocument/2006/relationships/slide" Target="slide28.xml"/><Relationship Id="rId4" Type="http://schemas.openxmlformats.org/officeDocument/2006/relationships/slide" Target="slide2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25.xml"/><Relationship Id="rId2" Type="http://schemas.openxmlformats.org/officeDocument/2006/relationships/slide" Target="slide23.xml"/><Relationship Id="rId1" Type="http://schemas.openxmlformats.org/officeDocument/2006/relationships/slideLayout" Target="../slideLayouts/slideLayout7.xml"/><Relationship Id="rId5" Type="http://schemas.openxmlformats.org/officeDocument/2006/relationships/slide" Target="slide28.xml"/><Relationship Id="rId4" Type="http://schemas.openxmlformats.org/officeDocument/2006/relationships/slide" Target="slide2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25.xml"/><Relationship Id="rId2" Type="http://schemas.openxmlformats.org/officeDocument/2006/relationships/slide" Target="slide2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jpeg"/><Relationship Id="rId5" Type="http://schemas.openxmlformats.org/officeDocument/2006/relationships/slide" Target="slide28.xml"/><Relationship Id="rId4" Type="http://schemas.openxmlformats.org/officeDocument/2006/relationships/slide" Target="slide2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" Target="slide25.xml"/><Relationship Id="rId2" Type="http://schemas.openxmlformats.org/officeDocument/2006/relationships/slide" Target="slide2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jpeg"/><Relationship Id="rId5" Type="http://schemas.openxmlformats.org/officeDocument/2006/relationships/slide" Target="slide28.xml"/><Relationship Id="rId4" Type="http://schemas.openxmlformats.org/officeDocument/2006/relationships/slide" Target="slide2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" Target="slide25.xml"/><Relationship Id="rId2" Type="http://schemas.openxmlformats.org/officeDocument/2006/relationships/slide" Target="slide2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jpeg"/><Relationship Id="rId5" Type="http://schemas.openxmlformats.org/officeDocument/2006/relationships/slide" Target="slide28.xml"/><Relationship Id="rId4" Type="http://schemas.openxmlformats.org/officeDocument/2006/relationships/slide" Target="slide2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3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9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" Target="slide25.xml"/><Relationship Id="rId2" Type="http://schemas.openxmlformats.org/officeDocument/2006/relationships/slide" Target="slide2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jpeg"/><Relationship Id="rId5" Type="http://schemas.openxmlformats.org/officeDocument/2006/relationships/slide" Target="slide28.xml"/><Relationship Id="rId4" Type="http://schemas.openxmlformats.org/officeDocument/2006/relationships/slide" Target="slide2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" Target="slide25.xml"/><Relationship Id="rId2" Type="http://schemas.openxmlformats.org/officeDocument/2006/relationships/slide" Target="slide23.xml"/><Relationship Id="rId1" Type="http://schemas.openxmlformats.org/officeDocument/2006/relationships/slideLayout" Target="../slideLayouts/slideLayout7.xml"/><Relationship Id="rId5" Type="http://schemas.openxmlformats.org/officeDocument/2006/relationships/slide" Target="slide28.xml"/><Relationship Id="rId4" Type="http://schemas.openxmlformats.org/officeDocument/2006/relationships/slide" Target="slide2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" Target="slide25.xml"/><Relationship Id="rId7" Type="http://schemas.openxmlformats.org/officeDocument/2006/relationships/image" Target="../media/image29.jpeg"/><Relationship Id="rId2" Type="http://schemas.openxmlformats.org/officeDocument/2006/relationships/slide" Target="slide2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jpeg"/><Relationship Id="rId5" Type="http://schemas.openxmlformats.org/officeDocument/2006/relationships/slide" Target="slide28.xml"/><Relationship Id="rId4" Type="http://schemas.openxmlformats.org/officeDocument/2006/relationships/slide" Target="slide2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3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3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image" Target="../media/image12.emf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2.vml"/><Relationship Id="rId6" Type="http://schemas.openxmlformats.org/officeDocument/2006/relationships/package" Target="../embeddings/Microsoft_Word___2.docx"/><Relationship Id="rId5" Type="http://schemas.openxmlformats.org/officeDocument/2006/relationships/oleObject" Target="../embeddings/oleObject2.bin"/><Relationship Id="rId4" Type="http://schemas.openxmlformats.org/officeDocument/2006/relationships/slide" Target="slide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image" Target="../media/image13.emf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3.vml"/><Relationship Id="rId6" Type="http://schemas.openxmlformats.org/officeDocument/2006/relationships/package" Target="../embeddings/Microsoft_Word___3.docx"/><Relationship Id="rId5" Type="http://schemas.openxmlformats.org/officeDocument/2006/relationships/oleObject" Target="../embeddings/oleObject3.bin"/><Relationship Id="rId4" Type="http://schemas.openxmlformats.org/officeDocument/2006/relationships/slide" Target="slide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3.xml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slide" Target="slide9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1470484" y="2874708"/>
            <a:ext cx="6203032" cy="576064"/>
          </a:xfrm>
        </p:spPr>
        <p:txBody>
          <a:bodyPr/>
          <a:lstStyle/>
          <a:p>
            <a:r>
              <a:rPr lang="zh-CN" altLang="zh-CN" sz="3200"/>
              <a:t>第</a:t>
            </a:r>
            <a:r>
              <a:rPr lang="en-US" altLang="zh-CN" sz="3200" b="1"/>
              <a:t>2</a:t>
            </a:r>
            <a:r>
              <a:rPr lang="zh-CN" altLang="zh-CN" sz="3200"/>
              <a:t>课时　大气的运动</a:t>
            </a:r>
          </a:p>
        </p:txBody>
      </p:sp>
    </p:spTree>
    <p:extLst>
      <p:ext uri="{BB962C8B-B14F-4D97-AF65-F5344CB8AC3E}">
        <p14:creationId xmlns:p14="http://schemas.microsoft.com/office/powerpoint/2010/main" val="3220555212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探究二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186893"/>
            <a:ext cx="8128000" cy="86600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根据海洋和陆地的受热状况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画出海边夜晚的热力环流示意图。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5" name="R128.eps" descr="id:2147498216;FounderCES"/>
          <p:cNvPicPr/>
          <p:nvPr/>
        </p:nvPicPr>
        <p:blipFill>
          <a:blip r:embed="rId4"/>
          <a:stretch>
            <a:fillRect/>
          </a:stretch>
        </p:blipFill>
        <p:spPr>
          <a:xfrm>
            <a:off x="3491879" y="2852936"/>
            <a:ext cx="1762119" cy="18002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467544" y="2663598"/>
            <a:ext cx="8168456" cy="22055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24102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探究二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24836"/>
            <a:ext cx="8128000" cy="4967514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名师精讲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一、等压面的形态变化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热力环流形成过程中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等压面发生了如下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(a→b→c)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的形态变化。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由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图中等压面的变化可知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等压面上凸为高压区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下凹为低压区。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高压区、低压区是指同一水平高度上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在垂直方向上气压随着高度的增加而降低。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同一地区垂直方向上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近地面和高空的气压类型相反。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5" name="R129.eps" descr="id:2147498230;FounderCES"/>
          <p:cNvPicPr/>
          <p:nvPr/>
        </p:nvPicPr>
        <p:blipFill>
          <a:blip r:embed="rId4"/>
          <a:stretch>
            <a:fillRect/>
          </a:stretch>
        </p:blipFill>
        <p:spPr>
          <a:xfrm>
            <a:off x="1598602" y="2636912"/>
            <a:ext cx="4971448" cy="17281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56650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hlinkClick r:id="rId3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>
            <a:hlinkClick r:id="rId4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探究二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717180"/>
            <a:ext cx="3071675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二、常见的热力</a:t>
            </a:r>
            <a:r>
              <a:rPr lang="zh-CN" altLang="zh-CN" sz="220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环流</a:t>
            </a:r>
            <a:r>
              <a:rPr lang="en-US" altLang="zh-CN" sz="220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7815356"/>
              </p:ext>
            </p:extLst>
          </p:nvPr>
        </p:nvGraphicFramePr>
        <p:xfrm>
          <a:off x="508000" y="2420888"/>
          <a:ext cx="8128000" cy="274907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1" name="文档" r:id="rId6" imgW="3896414" imgH="1317115" progId="Word.Document.12">
                  <p:embed/>
                </p:oleObj>
              </mc:Choice>
              <mc:Fallback>
                <p:oleObj name="文档" r:id="rId6" imgW="3896414" imgH="1317115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08000" y="2420888"/>
                        <a:ext cx="8128000" cy="274907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1002699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hlinkClick r:id="rId3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>
            <a:hlinkClick r:id="rId4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探究二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1741616"/>
              </p:ext>
            </p:extLst>
          </p:nvPr>
        </p:nvGraphicFramePr>
        <p:xfrm>
          <a:off x="508000" y="1772816"/>
          <a:ext cx="8128000" cy="410043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5" name="文档" r:id="rId6" imgW="3896414" imgH="1965231" progId="Word.Document.12">
                  <p:embed/>
                </p:oleObj>
              </mc:Choice>
              <mc:Fallback>
                <p:oleObj name="文档" r:id="rId6" imgW="3896414" imgH="1965231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08000" y="1772816"/>
                        <a:ext cx="8128000" cy="410043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0783343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探究二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89721"/>
            <a:ext cx="8128000" cy="537377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典例剖析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【例题</a:t>
            </a: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下图为北半球高空气压分布图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图中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MN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为等高面。据图完成下列各题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甲、乙两处地面冷热不均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其中受热的是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气压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冷却的是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气压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图中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五处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气压相等的是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三处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气压最高的是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气压最低的是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处。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5" name="R134.eps" descr="id:2147498252;FounderCES"/>
          <p:cNvPicPr/>
          <p:nvPr/>
        </p:nvPicPr>
        <p:blipFill>
          <a:blip r:embed="rId4"/>
          <a:stretch>
            <a:fillRect/>
          </a:stretch>
        </p:blipFill>
        <p:spPr>
          <a:xfrm>
            <a:off x="2267743" y="2492896"/>
            <a:ext cx="4104189" cy="23762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83520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探究二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497936"/>
            <a:ext cx="8128000" cy="411612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读图析图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根据甲、乙两地的垂直气流运动方向可知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甲处气流上升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判断该地为受热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气压低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乙地空气下沉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判断该地为冷却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气压高。第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根据图示的等压面分布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位于同一等压面上则气压相等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气压相等。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位于等压面下方则气压较高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;C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位于等压面的上方则气压较低。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思路展示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明确同一等压面上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气压值相等。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理解在垂直方向上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气压随海拔升高而降低。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根据同一等高面上等压线的弯曲状况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判断气压值的差异。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甲　低　乙　高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(2)B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67544" y="4725144"/>
            <a:ext cx="8168456" cy="10081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20918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探究二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8000" y="2228895"/>
            <a:ext cx="8128000" cy="26542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44723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探究一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11938"/>
            <a:ext cx="8128000" cy="533492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探究二</a:t>
            </a:r>
            <a:r>
              <a:rPr lang="zh-CN" altLang="zh-CN" sz="2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等压线图中风向、风力的判读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问题导引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天气预报中可能会有以下内容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受冷空气影响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今天至明天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渤海海面吹西北风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风力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6~7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结合材料探究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在水平方向上空气是怎样运动的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在水平方向上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空气由高气压区流向低气压区。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风是怎样形成的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地表受热不均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导致同一水平面上产生气压差异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从而产生了水平气压梯度力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它促使大气由高气压区流向低气压区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从而形成风。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影响近地面风力大小的因素是什么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水平气压梯度力和地面摩擦力。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67544" y="3672539"/>
            <a:ext cx="8168456" cy="4362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67544" y="4437112"/>
            <a:ext cx="8168456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67544" y="6121490"/>
            <a:ext cx="8168456" cy="4362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10120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探究一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288872"/>
            <a:ext cx="8128000" cy="453425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名师精讲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一、确定风向的步骤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风向判断的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三步曲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”: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第一步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定水平气压梯度力。在等压线图中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按要求画出过该点的切线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并过切点作垂直于切线的虚线箭头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由高压指向低压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但并非一定指向低压中心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表示水平气压梯度力的方向。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第二步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定地转偏向力。分清图示是哪个半球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面向水平气压梯度力的方向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若是北半球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风向向右偏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若是南半球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风向向左偏。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第三步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定最终风向。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近地面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在三力作用下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最终风向与等压线成一定夹角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(30</a:t>
            </a:r>
            <a:r>
              <a:rPr lang="en-US" altLang="zh-CN" sz="2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~45</a:t>
            </a:r>
            <a:r>
              <a:rPr lang="en-US" altLang="zh-CN" sz="2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784512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探究一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407696"/>
            <a:ext cx="8128000" cy="127227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高空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风向与等压线平行。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按以上步骤绘出北半球近地面和高空的风向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绘成实线箭头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5" name="R135.eps" descr="id:2147498280;FounderCES"/>
          <p:cNvPicPr/>
          <p:nvPr/>
        </p:nvPicPr>
        <p:blipFill>
          <a:blip r:embed="rId4"/>
          <a:stretch>
            <a:fillRect/>
          </a:stretch>
        </p:blipFill>
        <p:spPr>
          <a:xfrm>
            <a:off x="2121605" y="2492896"/>
            <a:ext cx="5146110" cy="27363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86778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96671110"/>
              </p:ext>
            </p:extLst>
          </p:nvPr>
        </p:nvGraphicFramePr>
        <p:xfrm>
          <a:off x="508000" y="867441"/>
          <a:ext cx="8128000" cy="599601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9" name="文档" r:id="rId4" imgW="4001207" imgH="2950726" progId="Word.Document.12">
                  <p:embed/>
                </p:oleObj>
              </mc:Choice>
              <mc:Fallback>
                <p:oleObj name="文档" r:id="rId4" imgW="4001207" imgH="2950726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08000" y="867441"/>
                        <a:ext cx="8128000" cy="599601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602319192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探究一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505471"/>
            <a:ext cx="8128000" cy="374871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二、风力大小的判定技巧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同一幅等压线图上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等压线密集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风力大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等压线稀疏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风力小。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相邻两条等压线间的气压差越大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水平气压梯度力越大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风力越大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反之风力越小。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同等图幅的等压线图上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比例尺越大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水平气压梯度力越大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风力越大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反之风力越小。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在水平气压梯度力相同的情况下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摩擦力越小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风速就越大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反之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就越小。如海面上的风力大于沿海陆地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内陆荒漠地区的风力大于绿洲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962868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764704"/>
            <a:ext cx="8128000" cy="5780044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典例</a:t>
            </a:r>
            <a:r>
              <a:rPr lang="zh-CN" altLang="zh-CN" sz="22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剖析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【例题</a:t>
            </a: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读近地面风向形成图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完成下列各题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写出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代表的地理事物名称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　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,b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,c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,d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该图所示为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填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半球风向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判断依据是什么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en-US" altLang="zh-CN" sz="2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甲、乙两地相比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风力较大的是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原因是什么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en-US" altLang="zh-CN" sz="2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探究一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R136.eps" descr="id:2147498294;FounderCES"/>
          <p:cNvPicPr/>
          <p:nvPr/>
        </p:nvPicPr>
        <p:blipFill>
          <a:blip r:embed="rId4"/>
          <a:stretch>
            <a:fillRect/>
          </a:stretch>
        </p:blipFill>
        <p:spPr>
          <a:xfrm>
            <a:off x="2987823" y="1563823"/>
            <a:ext cx="3717499" cy="23762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63458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探究一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701069"/>
            <a:ext cx="8128000" cy="370986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仔细阅读近地面风向形成图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可以发现该图显示的是风向及影响风向的三种作用力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其中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代表风向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代表水平气压梯度力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,c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代表地转偏向力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,d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代表摩擦力。第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图中风向相对于水平气压梯度力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(a)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向右偏转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表明在北半球。第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风力大小取决于水平气压梯度力的大小。在同一幅等压线图上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等压线越密集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水平气压梯度力越大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风力越大。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水平气压梯度力　风向　地转偏向力　摩擦力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北　相对于水平气压梯度力的方向风向右偏。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乙　乙地等压线密集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气压梯度力大。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67544" y="4137790"/>
            <a:ext cx="8168456" cy="15954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5393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794190" y="836712"/>
            <a:ext cx="2138727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smtClean="0"/>
              <a:t>1-2       3-4       </a:t>
            </a:r>
            <a:r>
              <a:rPr lang="en-US" altLang="zh-CN" dirty="0" smtClean="0"/>
              <a:t>5       6</a:t>
            </a:r>
            <a:endParaRPr lang="zh-CN" altLang="en-US" dirty="0"/>
          </a:p>
        </p:txBody>
      </p:sp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5823207" y="869763"/>
            <a:ext cx="466950" cy="294867"/>
          </a:xfrm>
          <a:prstGeom prst="rect">
            <a:avLst/>
          </a:prstGeom>
          <a:noFill/>
          <a:ln w="6350">
            <a:solidFill>
              <a:srgbClr val="C04B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>
            <a:hlinkClick r:id="rId3" action="ppaction://hlinksldjump"/>
          </p:cNvPr>
          <p:cNvSpPr/>
          <p:nvPr/>
        </p:nvSpPr>
        <p:spPr>
          <a:xfrm>
            <a:off x="6461903" y="882685"/>
            <a:ext cx="480218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>
            <a:hlinkClick r:id="rId4" action="ppaction://hlinksldjump"/>
          </p:cNvPr>
          <p:cNvSpPr/>
          <p:nvPr/>
        </p:nvSpPr>
        <p:spPr>
          <a:xfrm>
            <a:off x="7153530" y="882949"/>
            <a:ext cx="290277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>
            <a:hlinkClick r:id="rId5" action="ppaction://hlinksldjump"/>
          </p:cNvPr>
          <p:cNvSpPr/>
          <p:nvPr/>
        </p:nvSpPr>
        <p:spPr>
          <a:xfrm>
            <a:off x="7642253" y="884374"/>
            <a:ext cx="288032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556792"/>
            <a:ext cx="8128000" cy="415498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下图为热力环流示意图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表示等压面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。读图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完成第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1~2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图中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①②③④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四处气压大小的比较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正确的是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C.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图中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①②③④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四处的空气运动方向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正确的是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→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→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C.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→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→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0" name="R137.eps" descr="id:2147498308;FounderCES"/>
          <p:cNvPicPr/>
          <p:nvPr/>
        </p:nvPicPr>
        <p:blipFill>
          <a:blip r:embed="rId6"/>
          <a:stretch>
            <a:fillRect/>
          </a:stretch>
        </p:blipFill>
        <p:spPr>
          <a:xfrm>
            <a:off x="1777479" y="2132856"/>
            <a:ext cx="4684424" cy="18722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8481823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794190" y="836712"/>
            <a:ext cx="2138727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smtClean="0"/>
              <a:t>1-2       3-4       </a:t>
            </a:r>
            <a:r>
              <a:rPr lang="en-US" altLang="zh-CN" dirty="0" smtClean="0"/>
              <a:t>5       6</a:t>
            </a:r>
            <a:endParaRPr lang="zh-CN" altLang="en-US" dirty="0"/>
          </a:p>
        </p:txBody>
      </p:sp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5823207" y="869763"/>
            <a:ext cx="466950" cy="294867"/>
          </a:xfrm>
          <a:prstGeom prst="rect">
            <a:avLst/>
          </a:prstGeom>
          <a:noFill/>
          <a:ln w="6350">
            <a:solidFill>
              <a:srgbClr val="C04B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>
            <a:hlinkClick r:id="rId3" action="ppaction://hlinksldjump"/>
          </p:cNvPr>
          <p:cNvSpPr/>
          <p:nvPr/>
        </p:nvSpPr>
        <p:spPr>
          <a:xfrm>
            <a:off x="6461903" y="882685"/>
            <a:ext cx="480218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>
            <a:hlinkClick r:id="rId4" action="ppaction://hlinksldjump"/>
          </p:cNvPr>
          <p:cNvSpPr/>
          <p:nvPr/>
        </p:nvSpPr>
        <p:spPr>
          <a:xfrm>
            <a:off x="7153530" y="882949"/>
            <a:ext cx="290277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>
            <a:hlinkClick r:id="rId5" action="ppaction://hlinksldjump"/>
          </p:cNvPr>
          <p:cNvSpPr/>
          <p:nvPr/>
        </p:nvSpPr>
        <p:spPr>
          <a:xfrm>
            <a:off x="7642253" y="884374"/>
            <a:ext cx="288032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2107334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所在等压面的上方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说明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处的气压较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处低。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所在等压面的下方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处的气压较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处高。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在高空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②③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在近地面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处的气压较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②③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处低。第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由于地面冷热不均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热的地方空气上升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气压降低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冷的地方空气下沉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气压升高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同一水平面上空气从气压高的地方向气压低的地方运动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图中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①②③④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处的空气呈顺时针方向流动。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1.D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2.C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67544" y="4565589"/>
            <a:ext cx="8168456" cy="4362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7253350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794190" y="836712"/>
            <a:ext cx="2138727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smtClean="0"/>
              <a:t>1-2       3-4       </a:t>
            </a:r>
            <a:r>
              <a:rPr lang="en-US" altLang="zh-CN" dirty="0" smtClean="0"/>
              <a:t>5       6</a:t>
            </a:r>
            <a:endParaRPr lang="zh-CN" altLang="en-US" dirty="0"/>
          </a:p>
        </p:txBody>
      </p:sp>
      <p:sp>
        <p:nvSpPr>
          <p:cNvPr id="3" name="矩形 2">
            <a:hlinkClick r:id="rId2" action="ppaction://hlinksldjump"/>
          </p:cNvPr>
          <p:cNvSpPr/>
          <p:nvPr/>
        </p:nvSpPr>
        <p:spPr>
          <a:xfrm>
            <a:off x="5823207" y="869763"/>
            <a:ext cx="466950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6461903" y="882685"/>
            <a:ext cx="480218" cy="294867"/>
          </a:xfrm>
          <a:prstGeom prst="rect">
            <a:avLst/>
          </a:prstGeom>
          <a:noFill/>
          <a:ln w="6350">
            <a:solidFill>
              <a:srgbClr val="C04B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hlinkClick r:id="rId4" action="ppaction://hlinksldjump"/>
          </p:cNvPr>
          <p:cNvSpPr/>
          <p:nvPr/>
        </p:nvSpPr>
        <p:spPr>
          <a:xfrm>
            <a:off x="7153530" y="882949"/>
            <a:ext cx="290277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7642253" y="884374"/>
            <a:ext cx="288032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08000" y="1265617"/>
            <a:ext cx="8128000" cy="496751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导学号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11690024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下图示意某一水平面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,P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为等压线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,P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之间的气压梯度相同。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~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⑧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是只考虑水平受力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不计空间垂直运动时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,O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点空气运动的可能方向。据此完成第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3~4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若该水平面位于北半球近地面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,P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&gt;P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点的风向为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C.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⑤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⑥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若该水平面位于南半球高空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,P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&lt;P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点的风向为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C.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8" name="R138.eps" descr="id:2147498315;FounderCES"/>
          <p:cNvPicPr/>
          <p:nvPr/>
        </p:nvPicPr>
        <p:blipFill>
          <a:blip r:embed="rId6"/>
          <a:stretch>
            <a:fillRect/>
          </a:stretch>
        </p:blipFill>
        <p:spPr>
          <a:xfrm>
            <a:off x="2449825" y="2492896"/>
            <a:ext cx="4668819" cy="19442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6964954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794190" y="836712"/>
            <a:ext cx="2138727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smtClean="0"/>
              <a:t>1-2       3-4       </a:t>
            </a:r>
            <a:r>
              <a:rPr lang="en-US" altLang="zh-CN" dirty="0" smtClean="0"/>
              <a:t>5       6</a:t>
            </a:r>
            <a:endParaRPr lang="zh-CN" altLang="en-US" dirty="0"/>
          </a:p>
        </p:txBody>
      </p:sp>
      <p:sp>
        <p:nvSpPr>
          <p:cNvPr id="3" name="矩形 2">
            <a:hlinkClick r:id="rId2" action="ppaction://hlinksldjump"/>
          </p:cNvPr>
          <p:cNvSpPr/>
          <p:nvPr/>
        </p:nvSpPr>
        <p:spPr>
          <a:xfrm>
            <a:off x="5823207" y="869763"/>
            <a:ext cx="466950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6461903" y="882685"/>
            <a:ext cx="480218" cy="294867"/>
          </a:xfrm>
          <a:prstGeom prst="rect">
            <a:avLst/>
          </a:prstGeom>
          <a:noFill/>
          <a:ln w="6350">
            <a:solidFill>
              <a:srgbClr val="C04B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hlinkClick r:id="rId4" action="ppaction://hlinksldjump"/>
          </p:cNvPr>
          <p:cNvSpPr/>
          <p:nvPr/>
        </p:nvSpPr>
        <p:spPr>
          <a:xfrm>
            <a:off x="7153530" y="882949"/>
            <a:ext cx="290277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7642253" y="884374"/>
            <a:ext cx="288032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508000" y="2310467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近地面大气运动受三个力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水平气压梯度力、摩擦力和地转偏向力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的影响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风向最终与等压线斜交。该水平面位于北半球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风向相对于水平气压梯度力向右偏。第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高空大气运动受两个力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水平气压梯度力和地转偏向力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的影响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风向最终与等压线平行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而南半球风向相对于水平气压梯度力向左偏。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3.B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4.A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67544" y="4353983"/>
            <a:ext cx="8168456" cy="4362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5122545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794190" y="836712"/>
            <a:ext cx="2138727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smtClean="0"/>
              <a:t>1-2       3-4       </a:t>
            </a:r>
            <a:r>
              <a:rPr lang="en-US" altLang="zh-CN" dirty="0" smtClean="0"/>
              <a:t>5       6</a:t>
            </a:r>
            <a:endParaRPr lang="zh-CN" altLang="en-US" dirty="0"/>
          </a:p>
        </p:txBody>
      </p:sp>
      <p:sp>
        <p:nvSpPr>
          <p:cNvPr id="3" name="矩形 2">
            <a:hlinkClick r:id="rId2" action="ppaction://hlinksldjump"/>
          </p:cNvPr>
          <p:cNvSpPr/>
          <p:nvPr/>
        </p:nvSpPr>
        <p:spPr>
          <a:xfrm>
            <a:off x="5823207" y="869763"/>
            <a:ext cx="466950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6461903" y="882685"/>
            <a:ext cx="480218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hlinkClick r:id="rId4" action="ppaction://hlinksldjump"/>
          </p:cNvPr>
          <p:cNvSpPr/>
          <p:nvPr/>
        </p:nvSpPr>
        <p:spPr>
          <a:xfrm>
            <a:off x="7153530" y="882949"/>
            <a:ext cx="290277" cy="294867"/>
          </a:xfrm>
          <a:prstGeom prst="rect">
            <a:avLst/>
          </a:prstGeom>
          <a:noFill/>
          <a:ln w="6350">
            <a:solidFill>
              <a:srgbClr val="C04B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7642253" y="884374"/>
            <a:ext cx="288032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08000" y="1196752"/>
            <a:ext cx="8128000" cy="496751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.(2015·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安徽宿州高一检测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右图为北半球某气压场受力平衡时的风向图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图中气压单位为百帕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其中代表水平气压梯度力、地转偏向力、摩擦力和风向的字母依次是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	</a:t>
            </a: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C.b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	</a:t>
            </a: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D.c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表示水平气压梯度力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垂直于等压线由高压指向低压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);b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是地转偏向力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北半球右偏与风向垂直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);d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是摩擦力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与风向相反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);c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是风向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由高压指向低压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由三力合成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与水平气压梯度力有一夹角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方向向右偏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8" name="R139.eps" descr="id:2147498322;FounderCES"/>
          <p:cNvPicPr/>
          <p:nvPr/>
        </p:nvPicPr>
        <p:blipFill>
          <a:blip r:embed="rId6"/>
          <a:stretch>
            <a:fillRect/>
          </a:stretch>
        </p:blipFill>
        <p:spPr>
          <a:xfrm>
            <a:off x="5579212" y="2108946"/>
            <a:ext cx="2351073" cy="2032533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467544" y="4115212"/>
            <a:ext cx="8168456" cy="15139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67544" y="5661248"/>
            <a:ext cx="8168456" cy="4362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1978275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794190" y="836712"/>
            <a:ext cx="2138727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smtClean="0"/>
              <a:t>1-2       3-4       </a:t>
            </a:r>
            <a:r>
              <a:rPr lang="en-US" altLang="zh-CN" dirty="0" smtClean="0"/>
              <a:t>5       6</a:t>
            </a:r>
            <a:endParaRPr lang="zh-CN" altLang="en-US" dirty="0"/>
          </a:p>
        </p:txBody>
      </p:sp>
      <p:sp>
        <p:nvSpPr>
          <p:cNvPr id="3" name="矩形 2">
            <a:hlinkClick r:id="rId2" action="ppaction://hlinksldjump"/>
          </p:cNvPr>
          <p:cNvSpPr/>
          <p:nvPr/>
        </p:nvSpPr>
        <p:spPr>
          <a:xfrm>
            <a:off x="5823207" y="869763"/>
            <a:ext cx="466950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6461903" y="882685"/>
            <a:ext cx="480218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hlinkClick r:id="rId4" action="ppaction://hlinksldjump"/>
          </p:cNvPr>
          <p:cNvSpPr/>
          <p:nvPr/>
        </p:nvSpPr>
        <p:spPr>
          <a:xfrm>
            <a:off x="7153530" y="882949"/>
            <a:ext cx="290277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7642253" y="884374"/>
            <a:ext cx="288032" cy="294867"/>
          </a:xfrm>
          <a:prstGeom prst="rect">
            <a:avLst/>
          </a:prstGeom>
          <a:noFill/>
          <a:ln w="6350">
            <a:solidFill>
              <a:srgbClr val="C04B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08000" y="1235652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阅读图文材料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完成下列各题。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材料一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风能是炙手可热的绿色能源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但越来越多的研究表明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全球气候变暖可能正一点一点地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侵蚀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着这个能源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新星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。国家气候中心的一项最新研究显示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50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我国大部分地区的风速越来越慢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也就是说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风变小了。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材料二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某海岸附近的等压面示意图。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8" name="R140.eps" descr="id:2147498329;FounderCES"/>
          <p:cNvPicPr/>
          <p:nvPr/>
        </p:nvPicPr>
        <p:blipFill>
          <a:blip r:embed="rId6"/>
          <a:stretch>
            <a:fillRect/>
          </a:stretch>
        </p:blipFill>
        <p:spPr>
          <a:xfrm>
            <a:off x="2385644" y="3698725"/>
            <a:ext cx="4081979" cy="21602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1978275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794190" y="836712"/>
            <a:ext cx="2138727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smtClean="0"/>
              <a:t>1-2       3-4       </a:t>
            </a:r>
            <a:r>
              <a:rPr lang="en-US" altLang="zh-CN" dirty="0" smtClean="0"/>
              <a:t>5       6</a:t>
            </a:r>
            <a:endParaRPr lang="zh-CN" altLang="en-US" dirty="0"/>
          </a:p>
        </p:txBody>
      </p:sp>
      <p:sp>
        <p:nvSpPr>
          <p:cNvPr id="3" name="矩形 2">
            <a:hlinkClick r:id="rId2" action="ppaction://hlinksldjump"/>
          </p:cNvPr>
          <p:cNvSpPr/>
          <p:nvPr/>
        </p:nvSpPr>
        <p:spPr>
          <a:xfrm>
            <a:off x="5823207" y="869763"/>
            <a:ext cx="466950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6461903" y="882685"/>
            <a:ext cx="480218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hlinkClick r:id="rId4" action="ppaction://hlinksldjump"/>
          </p:cNvPr>
          <p:cNvSpPr/>
          <p:nvPr/>
        </p:nvSpPr>
        <p:spPr>
          <a:xfrm>
            <a:off x="7153530" y="882949"/>
            <a:ext cx="290277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7642253" y="884374"/>
            <a:ext cx="288032" cy="294867"/>
          </a:xfrm>
          <a:prstGeom prst="rect">
            <a:avLst/>
          </a:prstGeom>
          <a:noFill/>
          <a:ln w="6350">
            <a:solidFill>
              <a:srgbClr val="C04B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508000" y="1412776"/>
            <a:ext cx="8128000" cy="456124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当发生材料二中图示情况时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应出现于下图中的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时段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50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我国大部分地区的风速越来越慢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也就是说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风变小了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若材料二图示为我国现在的等压面示意图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则图中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间等压面的弯曲程度应该比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50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年前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填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变大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变小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了。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试在材料二图中画出此时的热力环流方向。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0" name="R141.eps" descr="id:2147498336;FounderCES"/>
          <p:cNvPicPr/>
          <p:nvPr/>
        </p:nvPicPr>
        <p:blipFill>
          <a:blip r:embed="rId6"/>
          <a:stretch>
            <a:fillRect/>
          </a:stretch>
        </p:blipFill>
        <p:spPr>
          <a:xfrm>
            <a:off x="2997200" y="1988840"/>
            <a:ext cx="3291794" cy="2016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8719321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2" action="ppaction://hlinksldjump"/>
          </p:cNvPr>
          <p:cNvSpPr/>
          <p:nvPr/>
        </p:nvSpPr>
        <p:spPr>
          <a:xfrm>
            <a:off x="467544" y="908720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3" action="ppaction://hlinksldjump"/>
          </p:cNvPr>
          <p:cNvSpPr/>
          <p:nvPr/>
        </p:nvSpPr>
        <p:spPr>
          <a:xfrm>
            <a:off x="1043608" y="908720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916832"/>
            <a:ext cx="8128000" cy="252992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一、热力</a:t>
            </a:r>
            <a:r>
              <a:rPr lang="zh-CN" altLang="zh-CN" sz="220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环流</a:t>
            </a:r>
            <a:endParaRPr lang="en-US" altLang="zh-CN" sz="2200" smtClean="0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smtClean="0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形成原因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地面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冷热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不均。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6" name="R124.eps" descr="id:2147498157;FounderCES"/>
          <p:cNvPicPr/>
          <p:nvPr/>
        </p:nvPicPr>
        <p:blipFill>
          <a:blip r:embed="rId4"/>
          <a:stretch>
            <a:fillRect/>
          </a:stretch>
        </p:blipFill>
        <p:spPr>
          <a:xfrm>
            <a:off x="2123728" y="2492896"/>
            <a:ext cx="5202578" cy="1224136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567065" y="4016353"/>
            <a:ext cx="576064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91215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794190" y="836712"/>
            <a:ext cx="2138727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smtClean="0"/>
              <a:t>1-2       3-4       </a:t>
            </a:r>
            <a:r>
              <a:rPr lang="en-US" altLang="zh-CN" dirty="0" smtClean="0"/>
              <a:t>5       6</a:t>
            </a:r>
            <a:endParaRPr lang="zh-CN" altLang="en-US" dirty="0"/>
          </a:p>
        </p:txBody>
      </p:sp>
      <p:sp>
        <p:nvSpPr>
          <p:cNvPr id="3" name="矩形 2">
            <a:hlinkClick r:id="rId2" action="ppaction://hlinksldjump"/>
          </p:cNvPr>
          <p:cNvSpPr/>
          <p:nvPr/>
        </p:nvSpPr>
        <p:spPr>
          <a:xfrm>
            <a:off x="5823207" y="869763"/>
            <a:ext cx="466950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6461903" y="882685"/>
            <a:ext cx="480218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hlinkClick r:id="rId4" action="ppaction://hlinksldjump"/>
          </p:cNvPr>
          <p:cNvSpPr/>
          <p:nvPr/>
        </p:nvSpPr>
        <p:spPr>
          <a:xfrm>
            <a:off x="7153530" y="882949"/>
            <a:ext cx="290277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7642253" y="884374"/>
            <a:ext cx="288032" cy="294867"/>
          </a:xfrm>
          <a:prstGeom prst="rect">
            <a:avLst/>
          </a:prstGeom>
          <a:noFill/>
          <a:ln w="6350">
            <a:solidFill>
              <a:srgbClr val="C04B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08000" y="1269798"/>
            <a:ext cx="8128000" cy="496751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下图为材料二图示地区的水平气压分布图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图中箭头表示所处位置的最终风向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该图所示地区位于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北半球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南半球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东半球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西半球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在图中箭头处画出风所受力的方向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表示水平气压梯度力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,f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表示地转偏向力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,f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表示摩擦力。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1" name="R142.eps" descr="id:2147498343;FounderCES"/>
          <p:cNvPicPr/>
          <p:nvPr/>
        </p:nvPicPr>
        <p:blipFill>
          <a:blip r:embed="rId6"/>
          <a:stretch>
            <a:fillRect/>
          </a:stretch>
        </p:blipFill>
        <p:spPr>
          <a:xfrm>
            <a:off x="3059832" y="2035214"/>
            <a:ext cx="2811242" cy="18722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7277652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794190" y="836712"/>
            <a:ext cx="2138727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smtClean="0"/>
              <a:t>1-2       3-4       </a:t>
            </a:r>
            <a:r>
              <a:rPr lang="en-US" altLang="zh-CN" dirty="0" smtClean="0"/>
              <a:t>5       6</a:t>
            </a:r>
            <a:endParaRPr lang="zh-CN" altLang="en-US" dirty="0"/>
          </a:p>
        </p:txBody>
      </p:sp>
      <p:sp>
        <p:nvSpPr>
          <p:cNvPr id="3" name="矩形 2">
            <a:hlinkClick r:id="rId2" action="ppaction://hlinksldjump"/>
          </p:cNvPr>
          <p:cNvSpPr/>
          <p:nvPr/>
        </p:nvSpPr>
        <p:spPr>
          <a:xfrm>
            <a:off x="5823207" y="869763"/>
            <a:ext cx="466950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6461903" y="882685"/>
            <a:ext cx="480218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hlinkClick r:id="rId4" action="ppaction://hlinksldjump"/>
          </p:cNvPr>
          <p:cNvSpPr/>
          <p:nvPr/>
        </p:nvSpPr>
        <p:spPr>
          <a:xfrm>
            <a:off x="7153530" y="882949"/>
            <a:ext cx="290277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7642253" y="884374"/>
            <a:ext cx="288032" cy="294867"/>
          </a:xfrm>
          <a:prstGeom prst="rect">
            <a:avLst/>
          </a:prstGeom>
          <a:noFill/>
          <a:ln w="6350">
            <a:solidFill>
              <a:srgbClr val="C04B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508000" y="2114868"/>
            <a:ext cx="8128000" cy="288226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材料二所示等压面显示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同一等高面上近地面的气压海洋高于陆地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表明海洋气温较陆地低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应出现于图中所示的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8~16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时。第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风速变小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表明海陆之间气压差变小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水平气压梯度力变小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等压面弯曲程度变小。第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此时的热力环流为顺时针方向。第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地气压高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地气压低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水平气压梯度力应该由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地指向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结合实际风向的偏转方向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确定所在的南北半球位置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并进一步明确地转偏向力和摩擦力的方向。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59278848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794190" y="836712"/>
            <a:ext cx="2138727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smtClean="0"/>
              <a:t>1-2       3-4       </a:t>
            </a:r>
            <a:r>
              <a:rPr lang="en-US" altLang="zh-CN" dirty="0" smtClean="0"/>
              <a:t>5       6</a:t>
            </a:r>
            <a:endParaRPr lang="zh-CN" altLang="en-US" dirty="0"/>
          </a:p>
        </p:txBody>
      </p:sp>
      <p:sp>
        <p:nvSpPr>
          <p:cNvPr id="3" name="矩形 2">
            <a:hlinkClick r:id="rId2" action="ppaction://hlinksldjump"/>
          </p:cNvPr>
          <p:cNvSpPr/>
          <p:nvPr/>
        </p:nvSpPr>
        <p:spPr>
          <a:xfrm>
            <a:off x="5823207" y="869763"/>
            <a:ext cx="466950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6461903" y="882685"/>
            <a:ext cx="480218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hlinkClick r:id="rId4" action="ppaction://hlinksldjump"/>
          </p:cNvPr>
          <p:cNvSpPr/>
          <p:nvPr/>
        </p:nvSpPr>
        <p:spPr>
          <a:xfrm>
            <a:off x="7153530" y="882949"/>
            <a:ext cx="290277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7642253" y="884374"/>
            <a:ext cx="288032" cy="294867"/>
          </a:xfrm>
          <a:prstGeom prst="rect">
            <a:avLst/>
          </a:prstGeom>
          <a:noFill/>
          <a:ln w="6350">
            <a:solidFill>
              <a:srgbClr val="C04B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08000" y="1252017"/>
            <a:ext cx="8128000" cy="293618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(1)8~16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变小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9" name="R143.eps" descr="id:2147498350;FounderCES"/>
          <p:cNvPicPr/>
          <p:nvPr/>
        </p:nvPicPr>
        <p:blipFill>
          <a:blip r:embed="rId6"/>
          <a:stretch>
            <a:fillRect/>
          </a:stretch>
        </p:blipFill>
        <p:spPr>
          <a:xfrm>
            <a:off x="2555776" y="1818410"/>
            <a:ext cx="2912397" cy="1754605"/>
          </a:xfrm>
          <a:prstGeom prst="rect">
            <a:avLst/>
          </a:prstGeom>
        </p:spPr>
      </p:pic>
      <p:pic>
        <p:nvPicPr>
          <p:cNvPr id="10" name="R144.eps" descr="id:2147498357;FounderCES"/>
          <p:cNvPicPr/>
          <p:nvPr/>
        </p:nvPicPr>
        <p:blipFill>
          <a:blip r:embed="rId7"/>
          <a:stretch>
            <a:fillRect/>
          </a:stretch>
        </p:blipFill>
        <p:spPr>
          <a:xfrm>
            <a:off x="2920557" y="4139408"/>
            <a:ext cx="3102110" cy="21203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231513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2" action="ppaction://hlinksldjump"/>
          </p:cNvPr>
          <p:cNvSpPr/>
          <p:nvPr/>
        </p:nvSpPr>
        <p:spPr>
          <a:xfrm>
            <a:off x="467544" y="908720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3" action="ppaction://hlinksldjump"/>
          </p:cNvPr>
          <p:cNvSpPr/>
          <p:nvPr/>
        </p:nvSpPr>
        <p:spPr>
          <a:xfrm>
            <a:off x="1043608" y="908720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68760"/>
            <a:ext cx="8128000" cy="166346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形成过程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冷热状况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:A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受热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,B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冷却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气流运动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垂直运动。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5" name="R185.eps" descr="id:2147498164;FounderCES"/>
          <p:cNvPicPr/>
          <p:nvPr/>
        </p:nvPicPr>
        <p:blipFill>
          <a:blip r:embed="rId4"/>
          <a:stretch>
            <a:fillRect/>
          </a:stretch>
        </p:blipFill>
        <p:spPr>
          <a:xfrm>
            <a:off x="1295636" y="3010577"/>
            <a:ext cx="6549430" cy="2169872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2328463" y="1750238"/>
            <a:ext cx="576064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602029" y="1761527"/>
            <a:ext cx="576064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017853" y="3622446"/>
            <a:ext cx="576064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303369" y="3264477"/>
            <a:ext cx="337462" cy="3150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2585580" y="4664425"/>
            <a:ext cx="576064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5300757" y="4304385"/>
            <a:ext cx="337462" cy="3150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4985873" y="4653268"/>
            <a:ext cx="337462" cy="3150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41718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2" action="ppaction://hlinksldjump"/>
          </p:cNvPr>
          <p:cNvSpPr/>
          <p:nvPr/>
        </p:nvSpPr>
        <p:spPr>
          <a:xfrm>
            <a:off x="467544" y="908720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3" action="ppaction://hlinksldjump"/>
          </p:cNvPr>
          <p:cNvSpPr/>
          <p:nvPr/>
        </p:nvSpPr>
        <p:spPr>
          <a:xfrm>
            <a:off x="1043608" y="908720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700808"/>
            <a:ext cx="8128000" cy="334245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水平运动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u="heavy">
                <a:solidFill>
                  <a:srgbClr val="000000"/>
                </a:solidFill>
                <a:uFill>
                  <a:solidFill>
                    <a:srgbClr val="80808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思考讨论</a:t>
            </a:r>
            <a:r>
              <a:rPr lang="zh-CN" altLang="zh-CN" sz="2200" u="heavy">
                <a:solidFill>
                  <a:srgbClr val="000000"/>
                </a:solidFill>
                <a:uFill>
                  <a:solidFill>
                    <a:srgbClr val="80808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气流一定由高气压区流向低气压区吗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en-US" altLang="zh-CN" sz="2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不一定。在同一水平面上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空气总是由高气压区流向低气压区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但在垂直方向上空气是对流运动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根据近地面的冷热情况来判断。近地面气温高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空气上升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近地面气温低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空气下沉。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5" name="R186.eps" descr="id:2147498171;FounderCES"/>
          <p:cNvPicPr/>
          <p:nvPr/>
        </p:nvPicPr>
        <p:blipFill>
          <a:blip r:embed="rId4"/>
          <a:stretch>
            <a:fillRect/>
          </a:stretch>
        </p:blipFill>
        <p:spPr>
          <a:xfrm>
            <a:off x="2339752" y="2060848"/>
            <a:ext cx="5278110" cy="1152128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4094233" y="2182286"/>
            <a:ext cx="242468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340821" y="2792217"/>
            <a:ext cx="723946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67544" y="3746082"/>
            <a:ext cx="8168456" cy="15551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60429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467544" y="908720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043608" y="908720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625070"/>
            <a:ext cx="8128000" cy="167853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二、大气水平运动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风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形成风的原因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直接原因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水平气压梯度力。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主要作用力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62848390"/>
              </p:ext>
            </p:extLst>
          </p:nvPr>
        </p:nvGraphicFramePr>
        <p:xfrm>
          <a:off x="508000" y="3284984"/>
          <a:ext cx="8128000" cy="248135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3" name="文档" r:id="rId6" imgW="3904697" imgH="1192533" progId="Word.Document.12">
                  <p:embed/>
                </p:oleObj>
              </mc:Choice>
              <mc:Fallback>
                <p:oleObj name="文档" r:id="rId6" imgW="3904697" imgH="1192533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08000" y="3284984"/>
                        <a:ext cx="8128000" cy="248135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矩形 6"/>
          <p:cNvSpPr/>
          <p:nvPr/>
        </p:nvSpPr>
        <p:spPr>
          <a:xfrm>
            <a:off x="744286" y="3933056"/>
            <a:ext cx="2171529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872419" y="3746947"/>
            <a:ext cx="571790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024546" y="3746947"/>
            <a:ext cx="571790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44286" y="4491794"/>
            <a:ext cx="2171529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645603" y="4491794"/>
            <a:ext cx="571790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744286" y="4882267"/>
            <a:ext cx="2171529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635790" y="4893555"/>
            <a:ext cx="571790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82132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467544" y="908720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043608" y="908720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340768"/>
            <a:ext cx="5158463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风的受力状况与风向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以北半球为例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97502970"/>
              </p:ext>
            </p:extLst>
          </p:nvPr>
        </p:nvGraphicFramePr>
        <p:xfrm>
          <a:off x="508000" y="1839366"/>
          <a:ext cx="8128000" cy="483715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7" name="文档" r:id="rId6" imgW="3905057" imgH="2324215" progId="Word.Document.12">
                  <p:embed/>
                </p:oleObj>
              </mc:Choice>
              <mc:Fallback>
                <p:oleObj name="文档" r:id="rId6" imgW="3905057" imgH="2324215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08000" y="1839366"/>
                        <a:ext cx="8128000" cy="483715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矩形 6"/>
          <p:cNvSpPr/>
          <p:nvPr/>
        </p:nvSpPr>
        <p:spPr>
          <a:xfrm>
            <a:off x="3025965" y="5755834"/>
            <a:ext cx="576064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848743" y="5755834"/>
            <a:ext cx="576064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236296" y="5755834"/>
            <a:ext cx="576064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34115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908720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043608" y="908720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919864"/>
            <a:ext cx="8128000" cy="127227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u="heavy">
                <a:solidFill>
                  <a:srgbClr val="000000"/>
                </a:solidFill>
                <a:uFill>
                  <a:solidFill>
                    <a:srgbClr val="80808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思考讨论</a:t>
            </a:r>
            <a:r>
              <a:rPr lang="zh-CN" altLang="zh-CN" sz="2200" u="heavy">
                <a:solidFill>
                  <a:srgbClr val="000000"/>
                </a:solidFill>
                <a:uFill>
                  <a:solidFill>
                    <a:srgbClr val="80808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假设北半球不同高度水平气压梯度力相同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高空和近地面风速有何差异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en-US" altLang="zh-CN" sz="2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由于高空没有摩擦力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所以高空的风速大于近地面。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67544" y="3784260"/>
            <a:ext cx="8168456" cy="4362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00722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探究二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701069"/>
            <a:ext cx="8128000" cy="370986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探究一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</a:t>
            </a:r>
            <a:r>
              <a:rPr lang="zh-CN" altLang="zh-CN" sz="2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热力环流的形成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问题导引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歌曲《军港之夜》中唱道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军港的夜啊静悄悄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海风你轻轻地吹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结合材料探究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你认为歌词描述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海风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的部分妥当吗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仅从小范围的大气运动来分析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其描述是不妥当的。在滨海地区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夜晚陆地降温快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气温低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形成高压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而海洋降温慢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气温高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形成低压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近地面风应该从陆地吹向海洋。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 flipV="1">
            <a:off x="467544" y="4149080"/>
            <a:ext cx="8168456" cy="15841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77557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heme/theme1.xml><?xml version="1.0" encoding="utf-8"?>
<a:theme xmlns:a="http://schemas.openxmlformats.org/drawingml/2006/main" name="测控设计模板14新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测控设计模板14新</Template>
  <TotalTime>297</TotalTime>
  <Words>1641</Words>
  <Application>Microsoft Office PowerPoint</Application>
  <PresentationFormat>全屏显示(4:3)</PresentationFormat>
  <Paragraphs>206</Paragraphs>
  <Slides>32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44" baseType="lpstr">
      <vt:lpstr>NEU-BZ-S92</vt:lpstr>
      <vt:lpstr>方正书宋_GBK</vt:lpstr>
      <vt:lpstr>仿宋</vt:lpstr>
      <vt:lpstr>黑体</vt:lpstr>
      <vt:lpstr>楷体</vt:lpstr>
      <vt:lpstr>宋体</vt:lpstr>
      <vt:lpstr>微软雅黑</vt:lpstr>
      <vt:lpstr>Arial</vt:lpstr>
      <vt:lpstr>Calibri</vt:lpstr>
      <vt:lpstr>Times New Roman</vt:lpstr>
      <vt:lpstr>测控设计模板14新</vt:lpstr>
      <vt:lpstr>文档</vt:lpstr>
      <vt:lpstr>第2课时　大气的运动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地理备课大师【全免费】</dc:title>
  <dc:creator>地理备课大师【全免费】</dc:creator>
  <dc:description>地理备课大师【全免费】</dc:description>
  <cp:lastModifiedBy>dbc</cp:lastModifiedBy>
  <cp:revision>地理备课大师【全免费】</cp:revision>
  <dcterms:created xsi:type="dcterms:W3CDTF">2014-04-23T05:53:17Z</dcterms:created>
  <dcterms:modified xsi:type="dcterms:W3CDTF">2016-04-29T05:20:40Z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64440492-4C8B-11D1-8B70-080036B11A03}" pid="4">
    <vt:lpwstr>地理备课大师【全免费】</vt:lpwstr>
  </property>
</Properties>
</file>