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358" r:id="rId2"/>
    <p:sldId id="264" r:id="rId3"/>
    <p:sldId id="265" r:id="rId4"/>
    <p:sldId id="367" r:id="rId5"/>
    <p:sldId id="366" r:id="rId6"/>
    <p:sldId id="370" r:id="rId7"/>
    <p:sldId id="371" r:id="rId8"/>
    <p:sldId id="275" r:id="rId9"/>
    <p:sldId id="372" r:id="rId10"/>
    <p:sldId id="373" r:id="rId11"/>
    <p:sldId id="374" r:id="rId12"/>
    <p:sldId id="381" r:id="rId13"/>
    <p:sldId id="375" r:id="rId14"/>
    <p:sldId id="376" r:id="rId15"/>
    <p:sldId id="377" r:id="rId16"/>
    <p:sldId id="361" r:id="rId17"/>
    <p:sldId id="382" r:id="rId18"/>
    <p:sldId id="383" r:id="rId19"/>
    <p:sldId id="384" r:id="rId20"/>
    <p:sldId id="385" r:id="rId21"/>
    <p:sldId id="386" r:id="rId22"/>
    <p:sldId id="387" r:id="rId23"/>
    <p:sldId id="388" r:id="rId24"/>
    <p:sldId id="270" r:id="rId25"/>
    <p:sldId id="389" r:id="rId26"/>
    <p:sldId id="277" r:id="rId27"/>
    <p:sldId id="390" r:id="rId28"/>
    <p:sldId id="391" r:id="rId29"/>
    <p:sldId id="310" r:id="rId30"/>
    <p:sldId id="392" r:id="rId31"/>
    <p:sldId id="311" r:id="rId32"/>
    <p:sldId id="393" r:id="rId33"/>
    <p:sldId id="394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85" d="100"/>
          <a:sy n="85" d="100"/>
        </p:scale>
        <p:origin x="78" y="180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2016-04-29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7" Type="http://schemas.openxmlformats.org/officeDocument/2006/relationships/image" Target="../media/image6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8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8.xml"/><Relationship Id="rId4" Type="http://schemas.openxmlformats.org/officeDocument/2006/relationships/slide" Target="../slides/slide2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8.xml"/><Relationship Id="rId4" Type="http://schemas.openxmlformats.org/officeDocument/2006/relationships/slide" Target="../slides/slide2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9559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400" smtClean="0"/>
              <a:t>第</a:t>
            </a:r>
            <a:r>
              <a:rPr lang="en-US" altLang="zh-CN" sz="1400" smtClean="0"/>
              <a:t>3</a:t>
            </a:r>
            <a:r>
              <a:rPr lang="zh-CN" altLang="en-US" sz="1400" smtClean="0"/>
              <a:t>课时　全球的气压带与风带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20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4" Type="http://schemas.openxmlformats.org/officeDocument/2006/relationships/slide" Target="slide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slide" Target="slide31.xml"/><Relationship Id="rId4" Type="http://schemas.openxmlformats.org/officeDocument/2006/relationships/slide" Target="slide2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slide" Target="slide31.xml"/><Relationship Id="rId4" Type="http://schemas.openxmlformats.org/officeDocument/2006/relationships/slide" Target="slide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slide" Target="slide31.xml"/><Relationship Id="rId4" Type="http://schemas.openxmlformats.org/officeDocument/2006/relationships/slide" Target="slide2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1.xml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1.xml"/><Relationship Id="rId4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slide" Target="slide31.xml"/><Relationship Id="rId4" Type="http://schemas.openxmlformats.org/officeDocument/2006/relationships/slide" Target="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1.xml"/><Relationship Id="rId4" Type="http://schemas.openxmlformats.org/officeDocument/2006/relationships/slide" Target="slide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slide" Target="slide31.xml"/><Relationship Id="rId4" Type="http://schemas.openxmlformats.org/officeDocument/2006/relationships/slide" Target="slide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1.xml"/><Relationship Id="rId4" Type="http://schemas.openxmlformats.org/officeDocument/2006/relationships/slide" Target="slide2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1.xml"/><Relationship Id="rId4" Type="http://schemas.openxmlformats.org/officeDocument/2006/relationships/slide" Target="slide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zh-CN" altLang="zh-CN" sz="3200"/>
              <a:t>第</a:t>
            </a:r>
            <a:r>
              <a:rPr lang="en-US" altLang="zh-CN" sz="3200" b="1"/>
              <a:t>3</a:t>
            </a:r>
            <a:r>
              <a:rPr lang="zh-CN" altLang="zh-CN" sz="3200"/>
              <a:t>课时　全球的气压带与风带</a:t>
            </a:r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3509"/>
            <a:ext cx="409887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抓自转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突破风带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风向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163.eps" descr="id:214749855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331640" y="1678773"/>
            <a:ext cx="5495584" cy="372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852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在假设地表性质均一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地球自转的情况下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形成三圈环流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如上图。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在气压带、风带分布图中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先依据高、低气压带的分布确定风带的原始风向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再根据所在半球确定偏转方向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从而判定风带的具体风向。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635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抓移动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突破季节变化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地球公转使太阳直射点随季节南北移动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在假设地表性质均一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太阳直射点南北移动的情况下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气压带、风带随季节有规律地移动。就北半球而言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气压带、风带的位置大致是夏季偏北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冬季偏南。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R164.eps" descr="id:2147498559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195736" y="3019304"/>
            <a:ext cx="4137063" cy="3216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888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读北半球气压带、风带分布示意图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写出图中字母代表的气压带名称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:A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。图中气压带中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属于热力因素形成的高气压带是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填字母代号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属于动力因素形成的高气压带是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填字母代号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填风带名称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填风带名称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在图中画出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之间的风向。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165.eps" descr="id:214749857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680178" y="1650316"/>
            <a:ext cx="2951161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483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3808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读图析图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根据教材知识可知图中气压带和风带的名称。极地高气压带是由冷空气冷却下沉形成的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而副热带高气压带是由来自赤道上空的气流在北纬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附近下沉形成的。第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根据各气压带和风带在图中的位置可直接判断。第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根据图中气压带位置可以画出风向。风从高压吹向低压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北半球向右偏。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思路展示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根据图中所示的纬度数值及各气压带的位置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准确判断各气压带的名称。其次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结合近地面大气冷热状况及大气运动状况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理解各气压带的成因。然后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依据水平方向上空气从高气压区流向低气压区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以及所处的南北半球位置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确定气压带之间的风向。最后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依据风向及风带的位置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进一步推知风带名称。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技巧归纳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副热带高气压带和副极地低气压带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是动力原因形成的。赤道低气压带和极地高气压带是热力原因形成的。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确定风带时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要先确定该风带两侧的气压带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再确定风向及风带名称。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8576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极地高气压带　副极地低气压带　副热带高气压带　赤道低气压带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西风带　东北信风带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之间为东北风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9350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2239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探究二</a:t>
            </a:r>
            <a:r>
              <a:rPr lang="zh-CN" altLang="zh-CN" sz="2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海陆分布对气压带的影响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问题导引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夏季陆地升温快于海洋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往往形成低气压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冬季陆地降温快于海洋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往往形成高气压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从而产生海陆热力性质差异。下图为某时刻亚欧大陆气压状况示意图。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166.eps" descr="id:214749859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267744" y="3573016"/>
            <a:ext cx="3960440" cy="2312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图中所示高气压名称是什么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亚洲高压。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图中所示高气压形成的原因是什么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冬季北半球陆地气温低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气流冷却收缩下沉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形成高气压。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3337850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5536" y="4173390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88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名师精讲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一、北半球冬、夏季气压中心的形成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海陆冬、夏季增温和冷却速度明显不同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使呈带状分布的全球性的气压带被分割成一个个高、低气压中心。利用图示理解海陆气压中心的形成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以北半球为例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168.eps" descr="id:2147498615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5004048" y="3298394"/>
            <a:ext cx="2828593" cy="2465605"/>
          </a:xfrm>
          <a:prstGeom prst="rect">
            <a:avLst/>
          </a:prstGeom>
        </p:spPr>
      </p:pic>
      <p:pic>
        <p:nvPicPr>
          <p:cNvPr id="6" name="R167.eps" descr="id:2147498608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115616" y="3281553"/>
            <a:ext cx="2828593" cy="2465605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2049652" y="5763999"/>
            <a:ext cx="96051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月份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938084" y="5763999"/>
            <a:ext cx="96051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月份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1392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12776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月份北半球气压中心分布与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冬季风</a:t>
            </a: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东亚季风区表现为西北季风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南亚季风区表现为东北季风。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R169.eps" descr="id:214749862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854835" y="2060848"/>
            <a:ext cx="5558581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61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5391371"/>
              </p:ext>
            </p:extLst>
          </p:nvPr>
        </p:nvGraphicFramePr>
        <p:xfrm>
          <a:off x="508000" y="908878"/>
          <a:ext cx="8128000" cy="55444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4" imgW="4001207" imgH="2728207" progId="Word.Document.12">
                  <p:embed/>
                </p:oleObj>
              </mc:Choice>
              <mc:Fallback>
                <p:oleObj name="文档" r:id="rId4" imgW="4001207" imgH="272820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908878"/>
                        <a:ext cx="8128000" cy="55444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月份北半球气压中心分布与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夏季风</a:t>
            </a: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东亚季风区表现为东南季风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南亚季风区表现为西南季风。其中西南季风是由南半球的东南信风北移越过赤道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在地转偏向力的影响下右偏形成的。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170.eps" descr="id:2147498629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763688" y="1916832"/>
            <a:ext cx="5205006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01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504657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四、东亚季风与南亚季风的主要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区别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2615639"/>
              </p:ext>
            </p:extLst>
          </p:nvPr>
        </p:nvGraphicFramePr>
        <p:xfrm>
          <a:off x="508000" y="1839366"/>
          <a:ext cx="8128000" cy="48642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文档" r:id="rId6" imgW="3910459" imgH="2340418" progId="Word.Document.12">
                  <p:embed/>
                </p:oleObj>
              </mc:Choice>
              <mc:Fallback>
                <p:oleObj name="文档" r:id="rId6" imgW="3910459" imgH="23404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839366"/>
                        <a:ext cx="8128000" cy="48642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0944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89721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典例剖析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读北半球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月份部分地区海平面等压线分布图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写出图中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气压中心的名称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:A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气压中心形成的原因是什么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被切断的气压带是什么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气压中心的影响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点盛行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点盛行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我国的气候以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为主要特征。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171.eps" descr="id:214749865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483768" y="2204864"/>
            <a:ext cx="5100977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392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由题目图示可以获取以下主要信息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月份海平面等压线图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位于亚欧大陆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位于太平洋。第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月份亚欧大陆上由于气温比同纬度海洋低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形成高气压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为亚洲高压。北太平洋上的气压中心为低压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即阿留申低压。第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月份为北半球冬季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亚欧大陆迅速降温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蒙古、西伯利亚一带成为寒冷中心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气流冷却收缩下沉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形成强冷高压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将该纬度的副极地低气压带切断。第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点位于东亚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盛行西北风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点位于南亚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此时受东北风控制。我国在寒冷的冬季风影响下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气候以寒冷干燥为主。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亚洲高压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蒙古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西伯利亚高压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阿留申低压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冬季大陆降温快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大气冷却收缩下沉。副极地低气压带。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西北　东北　寒冷干燥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4569838"/>
            <a:ext cx="8168456" cy="15234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555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4" y="869763"/>
            <a:ext cx="501698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461285" y="882685"/>
            <a:ext cx="51595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129129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61785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读三圈环流图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空气上升或流向较高纬度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水汽易遇冷凝结产生降水。图中降水较多的气压带和风带有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	B.b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	D.c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R172.eps" descr="id:2147498665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267744" y="1700808"/>
            <a:ext cx="3289822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4" y="869763"/>
            <a:ext cx="501698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461285" y="882685"/>
            <a:ext cx="51595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129129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61785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52017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正确表示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气压带两侧大气运动的是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据题意读图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空气上升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空气流向高纬度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水汽易遇冷凝结产生降水。第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为北半球副热带高气压带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其南北两侧分别为东北信风带和西风带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风向为东北风和西南风。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2.D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R173.eps" descr="id:2147498672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747432" y="1772816"/>
            <a:ext cx="5870420" cy="172819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67544" y="3645024"/>
            <a:ext cx="8168456" cy="1284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7544" y="4929858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88264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50169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61285" y="882685"/>
            <a:ext cx="515955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29129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1785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13094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山东聊城高一检测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读下图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图中圆柱为空气柱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空气柱形成的气压中心将所在的气压带切断。据此完成第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3~4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R174.eps" descr="id:2147498679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880332" y="2996952"/>
            <a:ext cx="4871203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50169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61285" y="882685"/>
            <a:ext cx="515955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29129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1785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47850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两图的说法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表示冬季、高气压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表示冬季、低气压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表示夏季、低气压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表示夏季、高气压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中空气柱切断的气压带是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极地高气压带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副极地低气压带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赤道低气压带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副热带高气压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95042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50169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61285" y="882685"/>
            <a:ext cx="515955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29129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1785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2494171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中的气压中心位于北纬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附近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将位于该纬度带附近的副极地低气压带切断。图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中的气压中心位于北纬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附近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将位于该纬度带附近的副热带高气压带切断。当亚欧大陆上形成高气压时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季节为冬季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反之为夏季。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4170242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30450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50169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61285" y="882685"/>
            <a:ext cx="51595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29129" y="882949"/>
            <a:ext cx="290277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1785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25881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导学号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11690026(2015·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广东汕头高一检测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读某假想区域示意图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图中箭头表示某季节的盛行风向。关于图中信息的叙述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该季节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两地的风向及其成因都不同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该季节为北半球的冬季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地全年都能受到西风带影响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两地所在位置为赤道低气压带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R175.eps" descr="id:2147498686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3059831" y="2050090"/>
            <a:ext cx="2428357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一、气压带、风带的形成与分布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大气环流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地球上大范围、有规律的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高低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纬度之间、海陆之间的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热量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水汽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并影响各地的天气和气候。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44008" y="3413437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23728" y="381589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74237" y="381589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11481" y="381589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50169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61285" y="882685"/>
            <a:ext cx="51595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29129" y="882949"/>
            <a:ext cx="290277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17852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由图中大陆东岸的风向可知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此时陆地上形成高压中心。根据纬度变化规律可知该图为北半球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此时北半球为冬季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在高压中心影响下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两地均形成冬季风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地位于中纬度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全年受西风带影响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地位于北纬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~40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夏季时气压带、风带北移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该地受副热带高气压带控制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冬季时气压带、风带南移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该地受西风带控制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两地位于北半球低纬度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受信风带控制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4775810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361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50169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61285" y="882685"/>
            <a:ext cx="51595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29129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17852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52017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四川成都高一检测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读下图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该图表示北半球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季时的大气环流状况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判断的理由是什么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一般情况下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地降水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气流来自哪个气压带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气流与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气流相遇后向上爬升的原因是什么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气流相对上升的纬度是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那里一般是什么气压带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天气特点是什么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气流相对下沉的纬度是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那里一般是什么气压带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天气特点是什么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R176.eps" descr="id:2147498693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051720" y="1772816"/>
            <a:ext cx="4751036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50169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61285" y="882685"/>
            <a:ext cx="51595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29129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17852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210682"/>
            <a:ext cx="8128000" cy="51706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从图示看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气压带和风带的位置都在平均位置以南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尤其是赤道低气压带已越过赤道到达南半球。根据气压带、风带随太阳直射点季节移动的规律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可以判断此时为北半球冬季。第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两地的气流状况来看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从低纬流向高纬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是由温度高处流向温度低处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水汽因降温容易凝结。一般情况下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地降水丰富。第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气流来自暖热的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属于副热带高气压带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附近与来自极地的寒冷气流相遇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因暖轻而爬升。第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从图示看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盛行上升气流的地区主要有赤道地区和南北纬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附近地区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两者上升的原因不同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赤道地区因气温高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气流对流旺盛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南北纬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因不同性质的气流相遇形成极锋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暖空气被迫抬升。气流上升是成云致雨的必要条件之一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所以两地多阴雨天气。盛行下沉气流的地区主要是极地和南北纬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附近地区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两地气流下沉的原因不同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极地地区因气温低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空气冷却收缩下沉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南北纬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则因空气在高空聚集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密度增大而下沉。气流下沉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气温升高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水汽不易凝结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天气晴朗。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103544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50169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61285" y="882685"/>
            <a:ext cx="515955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29129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17852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898271"/>
            <a:ext cx="8128000" cy="33154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　气压带、风带的位置南移。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丰富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西风带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气流由低纬度流向高纬度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流动过程中空气冷却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有利于水汽的凝结、降水的产生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信风带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气流流向低纬度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不利于水汽的凝结和降水的产生。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副热带高气压带。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气流暖而轻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遇到来自高纬度冷而重的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被迫抬升。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南北纬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赤道地区　低气压带。多阴雨天气。南北纬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极地　高气压带。多晴朗天气。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819180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836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气压带、风带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高低纬度间受热不均和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地转偏向力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的影响。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分布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161.eps" descr="id:214749850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4887682" y="2276872"/>
            <a:ext cx="3428733" cy="3909747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2704011"/>
            <a:ext cx="4352032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赤道低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副热带高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副极地低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极地高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气压带。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信风带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,I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西风带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,J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极地东风带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33929" y="1840550"/>
            <a:ext cx="145091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7049" y="3186124"/>
            <a:ext cx="89205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92559" y="3186124"/>
            <a:ext cx="113008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62548" y="3595594"/>
            <a:ext cx="113008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2434" y="3994222"/>
            <a:ext cx="92508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61816" y="4802320"/>
            <a:ext cx="88898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14200" y="4802320"/>
            <a:ext cx="88898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66194" y="4802320"/>
            <a:ext cx="37384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74133" y="5195333"/>
            <a:ext cx="12556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371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二、海陆分布对气压带的影响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海陆相间分布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海陆热力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差异显著。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分布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陆地升温快于海洋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大陆上形成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低气压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海洋上形成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高气压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陆地降温快于海洋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大陆上形成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高气压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海洋上形成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低气压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76563" y="2992678"/>
            <a:ext cx="112393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59556" y="3811618"/>
            <a:ext cx="83590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58195" y="3811618"/>
            <a:ext cx="83590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59556" y="4205525"/>
            <a:ext cx="83590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58195" y="4205525"/>
            <a:ext cx="83590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624497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呈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状分布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南半球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呈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状分布。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南半球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海洋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面积占绝对优势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9675505"/>
              </p:ext>
            </p:extLst>
          </p:nvPr>
        </p:nvGraphicFramePr>
        <p:xfrm>
          <a:off x="508000" y="2632609"/>
          <a:ext cx="8128000" cy="2219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6" imgW="3896414" imgH="1063630" progId="Word.Document.12">
                  <p:embed/>
                </p:oleObj>
              </mc:Choice>
              <mc:Fallback>
                <p:oleObj name="文档" r:id="rId6" imgW="3896414" imgH="10636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632609"/>
                        <a:ext cx="8128000" cy="22191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587046" y="2110278"/>
            <a:ext cx="29322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82742" y="3495817"/>
            <a:ext cx="110064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72619" y="3507106"/>
            <a:ext cx="71580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82742" y="3926133"/>
            <a:ext cx="110064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72619" y="3934435"/>
            <a:ext cx="71580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98335" y="4520409"/>
            <a:ext cx="28193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068906" y="4930739"/>
            <a:ext cx="57296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10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季风环流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季风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大范围地区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盛行风向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随季节作有规律变化的风。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东亚季风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海陆热力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差异。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南亚季风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东北季风成因为海陆热力差异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西南季风成因为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气压带和风带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的季节移动。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为什么北美洲的季风现象不如亚洲明显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北美洲和大西洋面积相对较小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海陆热力性质差异不如东亚明显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因此季风不明显。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60323" y="2178012"/>
            <a:ext cx="11017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74298" y="2988143"/>
            <a:ext cx="11017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40352" y="3378117"/>
            <a:ext cx="11017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4489" y="3796055"/>
            <a:ext cx="11351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7544" y="4569839"/>
            <a:ext cx="81684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289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探究一</a:t>
            </a:r>
            <a:r>
              <a:rPr lang="zh-CN" altLang="zh-CN" sz="2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气压带对气候的影响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问题导引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每年梅雨期过后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我国长江流域往往出现严重的旱灾。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我国长江流域的旱灾多发生在什么季节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属于哪种类型的干旱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夏季。伏旱。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此种旱灾是什么原因造成的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受副热带高气压带控制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气流下沉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炎热干燥。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4149080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544" y="4985922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34217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名师精讲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气压带、风带的分布及其移动规律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抓受热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突破热力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环流</a:t>
            </a: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假设地球不自转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地表性质均一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由于赤道与极地地区冷热不均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在极地与赤道间形成单圈闭合环流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如上图。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162.eps" descr="id:2147498545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647905" y="2924944"/>
            <a:ext cx="3216761" cy="1733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118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283</TotalTime>
  <Words>1955</Words>
  <Application>Microsoft Office PowerPoint</Application>
  <PresentationFormat>全屏显示(4:3)</PresentationFormat>
  <Paragraphs>230</Paragraphs>
  <Slides>33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5" baseType="lpstr">
      <vt:lpstr>NEU-BZ-S92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第3课时　全球的气压带与风带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2016-04-29T05:25:03Z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