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58" r:id="rId2"/>
    <p:sldId id="368" r:id="rId3"/>
    <p:sldId id="264" r:id="rId4"/>
    <p:sldId id="265" r:id="rId5"/>
    <p:sldId id="369" r:id="rId6"/>
    <p:sldId id="366" r:id="rId7"/>
    <p:sldId id="370" r:id="rId8"/>
    <p:sldId id="371" r:id="rId9"/>
    <p:sldId id="275" r:id="rId10"/>
    <p:sldId id="372" r:id="rId11"/>
    <p:sldId id="373" r:id="rId12"/>
    <p:sldId id="374" r:id="rId13"/>
    <p:sldId id="383" r:id="rId14"/>
    <p:sldId id="384" r:id="rId15"/>
    <p:sldId id="385" r:id="rId16"/>
    <p:sldId id="386" r:id="rId17"/>
    <p:sldId id="361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7" r:id="rId26"/>
    <p:sldId id="388" r:id="rId27"/>
    <p:sldId id="382" r:id="rId28"/>
    <p:sldId id="389" r:id="rId29"/>
    <p:sldId id="270" r:id="rId30"/>
    <p:sldId id="277" r:id="rId31"/>
    <p:sldId id="390" r:id="rId32"/>
    <p:sldId id="391" r:id="rId33"/>
    <p:sldId id="310" r:id="rId34"/>
    <p:sldId id="392" r:id="rId35"/>
    <p:sldId id="393" r:id="rId36"/>
    <p:sldId id="311" r:id="rId37"/>
    <p:sldId id="394" r:id="rId38"/>
    <p:sldId id="395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1</a:t>
            </a:r>
            <a:r>
              <a:rPr lang="zh-CN" altLang="en-US" sz="1400" smtClean="0"/>
              <a:t>课时　水圈的组成　水循环及其地理意义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第三节</a:t>
            </a:r>
            <a:r>
              <a:rPr lang="zh-CN" altLang="zh-CN" sz="3200"/>
              <a:t>　</a:t>
            </a:r>
            <a:r>
              <a:rPr lang="zh-CN" altLang="zh-CN" sz="3200" b="1"/>
              <a:t>水圈和水循环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9650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一、水循环的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水循环按其发生的空间范围不同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分为海陆间循环、陆上内循环、海上内循环三种类型。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54.eps" descr="id:214749927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02313" y="2576453"/>
            <a:ext cx="4341895" cy="192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67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198186"/>
              </p:ext>
            </p:extLst>
          </p:nvPr>
        </p:nvGraphicFramePr>
        <p:xfrm>
          <a:off x="508000" y="1556792"/>
          <a:ext cx="8128000" cy="429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6" imgW="3896414" imgH="2057407" progId="Word.Document.12">
                  <p:embed/>
                </p:oleObj>
              </mc:Choice>
              <mc:Fallback>
                <p:oleObj name="文档" r:id="rId6" imgW="3896414" imgH="2057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292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509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295919"/>
            <a:ext cx="8128000" cy="452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4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二、人类活动对水循环的影响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从时间尺度看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主要是改变水资源的季节分配和年际变化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如修建水库。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从空间尺度看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主要是改变水资源的空间分布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如跨流域调水。但人类活动对水资源的利用应充分了解水循环的规律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如果开发利用的速度超过水资源的循环周期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则会出现水资源短缺现象。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围湖造田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破坏森林、草原等植被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会使河流径流变化幅度增大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造成洪涝灾害。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96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865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安徽合肥高一检测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下图为水循环过程示意图。读图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55.eps" descr="id:214749929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14213" y="2780928"/>
            <a:ext cx="551557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8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表示水循环的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径流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水汽输送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下列措施可有效缓解乙地区洪涝灾害的是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甲地区兴修水库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乙地区植树造林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丙地区加固海堤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乙地区围湖造田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67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8972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代表不同地区的水汽进行交换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为水汽输送。第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乙位于河流的中下游地区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在乙地区的上游地区修建水库可以缓解乙地区的洪涝灾害。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明确图中显示的水循环类型是海陆间循环。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弄清图中数码代表的水循环环节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分别表示蒸发、水汽输送、降水、径流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这是正确答题的关键。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根据图示信息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判断甲、乙、丙三地所属的河流上、中、下游河段位置。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从水循环的角度考虑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根据各河段的实际情况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同时兼顾全流域的整体性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综合分析各河段的不同治理措施。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与人类关系最密切的是海陆间循环。人类活动对水循环的影响主要体现在地表径流上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如修建水库、跨流域调水等。此外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对地下径流、降水、蒸发环节也有影响。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605878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68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410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河流的补给类型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河流补给是指河水的来源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一般可分为雨水补给、冰雪融水补给、湖泊水补给、地下水补给等类型。下图示意我国两区域示意图。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56.eps" descr="id:214749931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07704" y="3041958"/>
            <a:ext cx="4837579" cy="29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甲区域中两湖泊对河流的作用分别是什么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河流源头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调节河流水量。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甲、乙两区域中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河流的主要补给水源是什么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甲区域所示河流注入海洋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为外流河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其主要补给水源为大气降水。乙区域所示河流发源于高山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流经沙漠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且为时令河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其主要补给水源为冰雪融水。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9475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3794432"/>
            <a:ext cx="8168456" cy="17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8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一、河流的主要补给类型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河流的补给类型多种多样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不同地区河流的主要补给形式不同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同一河流不同时间的主要补给形式也不一定相同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但往往以某一种补给形式为主。河流的补给形式不同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河流的水文特征也不尽相同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具体对应关系如下表所示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60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/>
              <a:t>第</a:t>
            </a:r>
            <a:r>
              <a:rPr lang="en-US" altLang="zh-CN" sz="3200" b="1"/>
              <a:t>1</a:t>
            </a:r>
            <a:r>
              <a:rPr lang="zh-CN" altLang="zh-CN" sz="3200"/>
              <a:t>课时　水圈的组成　水循环及其地理意义</a:t>
            </a:r>
          </a:p>
        </p:txBody>
      </p:sp>
    </p:spTree>
    <p:extLst>
      <p:ext uri="{BB962C8B-B14F-4D97-AF65-F5344CB8AC3E}">
        <p14:creationId xmlns:p14="http://schemas.microsoft.com/office/powerpoint/2010/main" val="38420115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642639"/>
              </p:ext>
            </p:extLst>
          </p:nvPr>
        </p:nvGraphicFramePr>
        <p:xfrm>
          <a:off x="508000" y="1412776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910459" imgH="2563657" progId="Word.Document.12">
                  <p:embed/>
                </p:oleObj>
              </mc:Choice>
              <mc:Fallback>
                <p:oleObj name="文档" r:id="rId6" imgW="3910459" imgH="25636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05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283520"/>
              </p:ext>
            </p:extLst>
          </p:nvPr>
        </p:nvGraphicFramePr>
        <p:xfrm>
          <a:off x="508000" y="1340768"/>
          <a:ext cx="8128000" cy="5689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6" imgW="3910459" imgH="2736488" progId="Word.Document.12">
                  <p:embed/>
                </p:oleObj>
              </mc:Choice>
              <mc:Fallback>
                <p:oleObj name="文档" r:id="rId6" imgW="3910459" imgH="2736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689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214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179400"/>
              </p:ext>
            </p:extLst>
          </p:nvPr>
        </p:nvGraphicFramePr>
        <p:xfrm>
          <a:off x="508000" y="1747578"/>
          <a:ext cx="8128000" cy="3616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6" imgW="3910459" imgH="1739830" progId="Word.Document.12">
                  <p:embed/>
                </p:oleObj>
              </mc:Choice>
              <mc:Fallback>
                <p:oleObj name="文档" r:id="rId6" imgW="3910459" imgH="17398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47578"/>
                        <a:ext cx="8128000" cy="3616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94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228645"/>
            <a:ext cx="8128000" cy="265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二、等潜水位线图的判读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等潜水位线图就是潜水面等高线图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它是根据潜水面上各点的水位高低绘制而成的。一般绘制在地形图上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绘制方法与绘制等高线图的方法类似。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判断某点潜水的埋藏深度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潜水的埋藏深度就是潜水面与地表的垂直距离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它等于该点地表的海拔减去该点潜水面的海拔。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判断潜水流向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地表水和地下水的流向都是垂直于等高线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由高处向低处流动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地下水从潜水水位高处向低处渗流。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02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6441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判断潜水与河水的补给关系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当河水水位高于潜水水位时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河水补给潜水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当河水水位低于潜水水位时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潜水补给河水。如下图所示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为潜水补给河水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为河水补给潜水。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62.eps" descr="id:214749933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11784" y="3140968"/>
            <a:ext cx="5723608" cy="223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357325"/>
            <a:ext cx="8128000" cy="239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081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11690030(2015·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河南郑州质量预测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下图为我国新疆沙拉依灭勒河某年河流流量过程线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该年洪峰比正常年份高得多。读图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155.eps" descr="id:214749935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4" y="3109680"/>
            <a:ext cx="3725570" cy="24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该年河流汛期最主要的补给水源是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湖泊水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冰川融水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季节性积雪融水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该年洪峰比正常年份高得多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其主要原因可能是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冬季降雪量过大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春夏季气温过低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夏季降水异常偏多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夏季冰川融水量过大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该河流汛期集中在春季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因此该年最主要的补给水源应该为季节性积雪融水。第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该年洪峰比正常年份高得多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其主要原因可能是冬季降雪量过大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造成春季气温回升的时候积雪融水量大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形成洪峰。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603706"/>
            <a:ext cx="81684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6219045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1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地球上淡水的主体是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冰川约占世界淡水总量的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68.72%,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是地球上淡水的主体。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75517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4191471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920865"/>
              </p:ext>
            </p:extLst>
          </p:nvPr>
        </p:nvGraphicFramePr>
        <p:xfrm>
          <a:off x="508000" y="877308"/>
          <a:ext cx="8128000" cy="535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001207" imgH="2636390" progId="Word.Document.12">
                  <p:embed/>
                </p:oleObj>
              </mc:Choice>
              <mc:Fallback>
                <p:oleObj name="文档" r:id="rId4" imgW="4001207" imgH="2636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77308"/>
                        <a:ext cx="8128000" cy="5357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41456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读水循环示意图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64.eps" descr="id:214749936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46233" y="1816032"/>
            <a:ext cx="5666353" cy="358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蒸发、地表径流、水汽输送、下渗、地下径流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下渗、地表径流、蒸发、水汽输送、地下径流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水汽输送、地表径流、下渗、地下径流、蒸发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水汽输送、下渗、地下径流、蒸发、地表径流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有关水循环的说法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促使陆地水资源取之不尽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影响生态和气候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塑造地表形态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水资源分布不平衡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是很多地区缺水的原因之一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维持全球水的动态平衡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促进陆地水体更新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611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结合各字母连接的地理要素知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分别表示水汽输送、地表径流、下渗、地下径流、蒸发。第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四个说法中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与设问不相符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应排除。水循环在为人类供给水资源的同时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对地理环境还有重要影响。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16210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2657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416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河北保定月考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下图示意某一河流的某一测站在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日测得的降水量和径流过程曲线。读图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65.eps" descr="id:214749937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59901" y="2107638"/>
            <a:ext cx="4977099" cy="397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测站附近出现泛滥洪峰的时间约是降雨停止后的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如果未来在相同的降雨情况下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该地河流径流过程线的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点呈现向左移动的情形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这最可能是由于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测站下游开始修筑堤防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测站下游大量引水灌溉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测站上游植被遭受破坏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测站上游兴建大型水库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8440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该地降雨止于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而开始出现泛滥洪峰的时间为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故降雨停止后的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小时左右开始出现泛滥洪峰。第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在相同的降雨情况下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点向左移动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这说明出现洪峰的时间提前了。这与测站上游径流汇集的速度加快有关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最可能是由测站上游的植被遭受破坏、植被涵养水源的能力下降导致的。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57687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6643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558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山西太原调研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下图是我国某条河流流量与气温的关系示意图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该地全年降水量比较均匀。读图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比较该河流甲、丙两个汛期形成原因的异同。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分析乙时段河流流量较小的原因。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归纳该河的主要水文特征。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近几十年来该河水量明显减少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甚至夏季出现断流现象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请分析其原因。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66.eps" descr="id:214749937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726055" y="2191799"/>
            <a:ext cx="358660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该地全年降水量均匀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但图中显示径流量变化较大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图中甲、丙分别位于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且径流量与气温呈正相关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则影响因素是气温。第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河流径流量减少与补给水源减少和人类用水量有关。第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该河流补给水源主要是冰雪融水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则应位于内陆地区。水文特征从水量及季节变化、汛期等角度分析即可。第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以冰川为补给水源的河流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若流量减少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一方面与冰川退缩有关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另一方面与人类过度用水有关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99514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8943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1172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影响因素均为气温。不同点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甲汛期是春季季节性积雪融水所致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丙汛期是夏季冰川融水所致。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随着气温的升高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蒸发量增加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季节性积雪的融化量不断减少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补给河流的水量减少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农业用水量较大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致使河流流量较小。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径流量季节变化大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汛期出现在夏季和春季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冬季断流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径流量年际变化大。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人类活动规模扩大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沿岸过度使用水资源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冰川退缩等。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3782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一、水圈的组成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水圈的概念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地球上各种水体共同组成的一个连续但不规则的圈层。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水圈的特点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面积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约占地球表面的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水圈的质量只占地球质量的万分之四。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多态分布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液态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不规则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的圈层。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116217"/>
              </p:ext>
            </p:extLst>
          </p:nvPr>
        </p:nvGraphicFramePr>
        <p:xfrm>
          <a:off x="683568" y="4433775"/>
          <a:ext cx="8128000" cy="2030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6" imgW="3839157" imgH="958491" progId="Word.Document.12">
                  <p:embed/>
                </p:oleObj>
              </mc:Choice>
              <mc:Fallback>
                <p:oleObj name="文档" r:id="rId6" imgW="3839157" imgH="9584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568" y="4433775"/>
                        <a:ext cx="8128000" cy="20303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11093" y="289370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093" y="328925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84908" y="36836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3848" y="36836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2381" y="369492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41110" y="409965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04495" y="4099650"/>
            <a:ext cx="8160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7695" y="450912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337" y="50349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66575" y="557450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淡水主要由哪几种形式组成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冰川、地下淡水、永冻土底冰、湖泊淡水、土壤水、沼泽水、河水、生物水等。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356992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7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962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二、水循环及其地理意义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水循环是指自然界的水在地球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蒸发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、降水、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地表径流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等环节连续运动的过程。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水循环的类型及主要环节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52.eps" descr="id:21474992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11760" y="3284984"/>
            <a:ext cx="4556992" cy="21602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76056" y="20723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94317" y="20723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4368" y="20723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978" y="24806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932842"/>
              </p:ext>
            </p:extLst>
          </p:nvPr>
        </p:nvGraphicFramePr>
        <p:xfrm>
          <a:off x="508000" y="1957131"/>
          <a:ext cx="8128000" cy="319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6" imgW="3910459" imgH="1538555" progId="Word.Document.12">
                  <p:embed/>
                </p:oleObj>
              </mc:Choice>
              <mc:Fallback>
                <p:oleObj name="文档" r:id="rId6" imgW="3910459" imgH="1538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57131"/>
                        <a:ext cx="8128000" cy="319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491880" y="242088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4128" y="242088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00820" y="2420888"/>
            <a:ext cx="5596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21909" y="278092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30021" y="3344250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28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地理意义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、大气圈、岩石圈和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生物圈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的相互联系。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促进了地球上各种水体的更新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维持了全球水的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调节圈层间的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进行能量的转换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改造地表形态。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使地表物质发生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迁移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水资源是通过水循环不断再生和更新的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是否可以说地球上的水资源就是取之不尽、用之不竭的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不可以。海陆间水循环可使陆地水不断得到补充、更新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但在一定的时间和空间内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水资源仍然是有限的。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218228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7454" y="218228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224" y="258748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3917" y="298566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1949" y="338384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544" y="4610281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9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979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水循环的环节及类型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诗人李白有这样的感叹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君不见黄河之水天上来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奔流到海不复回。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黄河之水奔流到海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体现出水循环的哪个环节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地表径流。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黄河之水主要参与了哪种水循环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海陆间循环。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53.eps" descr="id:214749925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11760" y="2500965"/>
            <a:ext cx="3111788" cy="20532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544" y="493691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5762924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282</TotalTime>
  <Words>1767</Words>
  <Application>Microsoft Office PowerPoint</Application>
  <PresentationFormat>全屏显示(4:3)</PresentationFormat>
  <Paragraphs>188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水圈和水循环</vt:lpstr>
      <vt:lpstr>第1课时　水圈的组成　水循环及其地理意义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2016-04-29T05:39:19Z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