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58" r:id="rId2"/>
    <p:sldId id="368" r:id="rId3"/>
    <p:sldId id="264" r:id="rId4"/>
    <p:sldId id="265" r:id="rId5"/>
    <p:sldId id="369" r:id="rId6"/>
    <p:sldId id="370" r:id="rId7"/>
    <p:sldId id="366" r:id="rId8"/>
    <p:sldId id="371" r:id="rId9"/>
    <p:sldId id="372" r:id="rId10"/>
    <p:sldId id="275" r:id="rId11"/>
    <p:sldId id="373" r:id="rId12"/>
    <p:sldId id="374" r:id="rId13"/>
    <p:sldId id="375" r:id="rId14"/>
    <p:sldId id="376" r:id="rId15"/>
    <p:sldId id="377" r:id="rId16"/>
    <p:sldId id="380" r:id="rId17"/>
    <p:sldId id="378" r:id="rId18"/>
    <p:sldId id="379" r:id="rId19"/>
    <p:sldId id="381" r:id="rId20"/>
    <p:sldId id="382" r:id="rId21"/>
    <p:sldId id="383" r:id="rId22"/>
    <p:sldId id="384" r:id="rId23"/>
    <p:sldId id="385" r:id="rId24"/>
    <p:sldId id="361" r:id="rId25"/>
    <p:sldId id="386" r:id="rId26"/>
    <p:sldId id="387" r:id="rId27"/>
    <p:sldId id="388" r:id="rId28"/>
    <p:sldId id="389" r:id="rId29"/>
    <p:sldId id="390" r:id="rId30"/>
    <p:sldId id="391" r:id="rId31"/>
    <p:sldId id="392" r:id="rId32"/>
    <p:sldId id="393" r:id="rId33"/>
    <p:sldId id="394" r:id="rId34"/>
    <p:sldId id="395" r:id="rId35"/>
    <p:sldId id="396" r:id="rId36"/>
    <p:sldId id="397" r:id="rId37"/>
    <p:sldId id="270" r:id="rId38"/>
    <p:sldId id="398" r:id="rId39"/>
    <p:sldId id="399" r:id="rId40"/>
    <p:sldId id="277" r:id="rId41"/>
    <p:sldId id="400" r:id="rId42"/>
    <p:sldId id="310" r:id="rId43"/>
    <p:sldId id="401" r:id="rId44"/>
    <p:sldId id="311" r:id="rId45"/>
    <p:sldId id="402" r:id="rId46"/>
    <p:sldId id="403" r:id="rId47"/>
    <p:sldId id="404" r:id="rId48"/>
    <p:sldId id="405"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78"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7.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7.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第一节　地理环境的差异性</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44.xml"/><Relationship Id="rId4" Type="http://schemas.openxmlformats.org/officeDocument/2006/relationships/slide" Target="slide42.xml"/></Relationships>
</file>

<file path=ppt/slides/_rels/slide3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slide" Target="slide44.xml"/><Relationship Id="rId4" Type="http://schemas.openxmlformats.org/officeDocument/2006/relationships/slide" Target="slide42.xml"/></Relationships>
</file>

<file path=ppt/slides/_rels/slide4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44.xml"/><Relationship Id="rId4" Type="http://schemas.openxmlformats.org/officeDocument/2006/relationships/slide" Target="slide42.xml"/></Relationships>
</file>

<file path=ppt/slides/_rels/slide43.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4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slide" Target="slide44.xml"/><Relationship Id="rId4" Type="http://schemas.openxmlformats.org/officeDocument/2006/relationships/slide" Target="slide42.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slide" Target="slide44.xml"/><Relationship Id="rId4" Type="http://schemas.openxmlformats.org/officeDocument/2006/relationships/slide" Target="slide42.xml"/></Relationships>
</file>

<file path=ppt/slides/_rels/slide46.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47.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4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7.xml"/><Relationship Id="rId1" Type="http://schemas.openxmlformats.org/officeDocument/2006/relationships/slideLayout" Target="../slideLayouts/slideLayout7.xml"/><Relationship Id="rId5" Type="http://schemas.openxmlformats.org/officeDocument/2006/relationships/slide" Target="slide44.xml"/><Relationship Id="rId4" Type="http://schemas.openxmlformats.org/officeDocument/2006/relationships/slide" Target="slide42.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en-US" sz="3200"/>
              <a:t>第三单元	从圈层作用看地理环境内在规律</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797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探究一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陆地自然带的水平地域分异</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地理环境的地域差异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主要表现在地理环境各组成要素及其组合上的差异。不同地区由于所处纬度位置和海陆位置不同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水热状况及其组合不同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形成了不同的代表性植被和土壤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并且在地球上呈带状分布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构成自然带。下图是理想大陆自然带分布示意图。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366;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3789040"/>
            <a:ext cx="4752528" cy="2808312"/>
          </a:xfrm>
          <a:prstGeom prst="rect">
            <a:avLst/>
          </a:prstGeom>
          <a:noFill/>
          <a:ln>
            <a:noFill/>
          </a:ln>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体现了哪种地域分异规律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这种分异形成的主导因素是什么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从赤道到两极的地域分异规律。形成这种分异的主导因素是热量。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F→G→I</a:t>
            </a:r>
            <a:r>
              <a:rPr lang="zh-CN" altLang="zh-CN" sz="2200">
                <a:solidFill>
                  <a:srgbClr val="000000"/>
                </a:solidFill>
                <a:latin typeface="Times New Roman" panose="02020603050405020304" pitchFamily="18" charset="0"/>
                <a:cs typeface="Times New Roman" panose="02020603050405020304" pitchFamily="18" charset="0"/>
              </a:rPr>
              <a:t>体现了哪种地域分异规律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这种规律形成的主导因素是什么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体现了从沿海到内陆的地域分异规律。形成这种分异的主导因素是水分。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947522"/>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4569839"/>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14273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968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陆地自然带与世界气候类型分布的对应关系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自然带形成与分布受气候的影响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自然带的分布与气候类型的分布有明显对应关系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以北半球为例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它们的关系如下图所示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380;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2565" y="2929136"/>
            <a:ext cx="6451320" cy="3236167"/>
          </a:xfrm>
          <a:prstGeom prst="rect">
            <a:avLst/>
          </a:prstGeom>
          <a:noFill/>
          <a:ln>
            <a:noFill/>
          </a:ln>
        </p:spPr>
      </p:pic>
    </p:spTree>
    <p:extLst>
      <p:ext uri="{BB962C8B-B14F-4D97-AF65-F5344CB8AC3E}">
        <p14:creationId xmlns:p14="http://schemas.microsoft.com/office/powerpoint/2010/main" val="33066984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气候类型与自然带的对应关系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一种气候类型形成一种自然带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热带雨林带、热带草原带、热带荒漠带、亚热带常绿阔叶林带、亚热带常绿硬叶林带、苔原带、冰原带、山地垂直带</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两种气候形成一种自然带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温带海洋性气候和温带季风气候都形成了温带落叶阔叶林带。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一种气候形成多个自然带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温带大陆性气候形成了温带草原带、温带荒漠带和亚寒带针叶林带。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热带沙漠气候对应的自然带不是热带沙漠带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而是热带荒漠带。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51290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地理环境的水平地域分异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陆地自然带在水平方向存在两种地域分异规律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一是从赤道到两极的地域分异规律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二是从沿海到内陆的地域分异规律。两种地域分异规律存在很大差异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内容比较如下表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6219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30723023"/>
              </p:ext>
            </p:extLst>
          </p:nvPr>
        </p:nvGraphicFramePr>
        <p:xfrm>
          <a:off x="508000" y="1628800"/>
          <a:ext cx="8128000" cy="4587481"/>
        </p:xfrm>
        <a:graphic>
          <a:graphicData uri="http://schemas.openxmlformats.org/presentationml/2006/ole">
            <mc:AlternateContent xmlns:mc="http://schemas.openxmlformats.org/markup-compatibility/2006">
              <mc:Choice xmlns:v="urn:schemas-microsoft-com:vml" Requires="v">
                <p:oleObj spid="_x0000_s4100" name="文档" r:id="rId6" imgW="3907578" imgH="2205033" progId="Word.Document.12">
                  <p:embed/>
                </p:oleObj>
              </mc:Choice>
              <mc:Fallback>
                <p:oleObj name="文档" r:id="rId6" imgW="3907578" imgH="2205033" progId="Word.Document.12">
                  <p:embed/>
                  <p:pic>
                    <p:nvPicPr>
                      <p:cNvPr id="0" name=""/>
                      <p:cNvPicPr/>
                      <p:nvPr/>
                    </p:nvPicPr>
                    <p:blipFill>
                      <a:blip r:embed="rId7"/>
                      <a:stretch>
                        <a:fillRect/>
                      </a:stretch>
                    </p:blipFill>
                    <p:spPr>
                      <a:xfrm>
                        <a:off x="508000" y="1628800"/>
                        <a:ext cx="8128000" cy="4587481"/>
                      </a:xfrm>
                      <a:prstGeom prst="rect">
                        <a:avLst/>
                      </a:prstGeom>
                    </p:spPr>
                  </p:pic>
                </p:oleObj>
              </mc:Fallback>
            </mc:AlternateContent>
          </a:graphicData>
        </a:graphic>
      </p:graphicFrame>
    </p:spTree>
    <p:extLst>
      <p:ext uri="{BB962C8B-B14F-4D97-AF65-F5344CB8AC3E}">
        <p14:creationId xmlns:p14="http://schemas.microsoft.com/office/powerpoint/2010/main" val="17486892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48492210"/>
              </p:ext>
            </p:extLst>
          </p:nvPr>
        </p:nvGraphicFramePr>
        <p:xfrm>
          <a:off x="508000" y="1293518"/>
          <a:ext cx="8128000" cy="4524965"/>
        </p:xfrm>
        <a:graphic>
          <a:graphicData uri="http://schemas.openxmlformats.org/presentationml/2006/ole">
            <mc:AlternateContent xmlns:mc="http://schemas.openxmlformats.org/markup-compatibility/2006">
              <mc:Choice xmlns:v="urn:schemas-microsoft-com:vml" Requires="v">
                <p:oleObj spid="_x0000_s5124" name="文档" r:id="rId6" imgW="3961595" imgH="2205033" progId="Word.Document.12">
                  <p:embed/>
                </p:oleObj>
              </mc:Choice>
              <mc:Fallback>
                <p:oleObj name="文档" r:id="rId6" imgW="3961595" imgH="2205033" progId="Word.Document.12">
                  <p:embed/>
                  <p:pic>
                    <p:nvPicPr>
                      <p:cNvPr id="0" name=""/>
                      <p:cNvPicPr/>
                      <p:nvPr/>
                    </p:nvPicPr>
                    <p:blipFill>
                      <a:blip r:embed="rId7"/>
                      <a:stretch>
                        <a:fillRect/>
                      </a:stretch>
                    </p:blipFill>
                    <p:spPr>
                      <a:xfrm>
                        <a:off x="508000" y="1293518"/>
                        <a:ext cx="8128000" cy="4524965"/>
                      </a:xfrm>
                      <a:prstGeom prst="rect">
                        <a:avLst/>
                      </a:prstGeom>
                    </p:spPr>
                  </p:pic>
                </p:oleObj>
              </mc:Fallback>
            </mc:AlternateContent>
          </a:graphicData>
        </a:graphic>
      </p:graphicFrame>
    </p:spTree>
    <p:extLst>
      <p:ext uri="{BB962C8B-B14F-4D97-AF65-F5344CB8AC3E}">
        <p14:creationId xmlns:p14="http://schemas.microsoft.com/office/powerpoint/2010/main" val="28193310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521920"/>
            <a:ext cx="8128000" cy="4068160"/>
          </a:xfrm>
          <a:prstGeom prst="rect">
            <a:avLst/>
          </a:prstGeom>
        </p:spPr>
      </p:pic>
    </p:spTree>
    <p:extLst>
      <p:ext uri="{BB962C8B-B14F-4D97-AF65-F5344CB8AC3E}">
        <p14:creationId xmlns:p14="http://schemas.microsoft.com/office/powerpoint/2010/main" val="364001486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4805"/>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读亚欧大陆自然带分布模式图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402;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2348880"/>
            <a:ext cx="4470384" cy="3555393"/>
          </a:xfrm>
          <a:prstGeom prst="rect">
            <a:avLst/>
          </a:prstGeom>
          <a:noFill/>
          <a:ln>
            <a:noFill/>
          </a:ln>
        </p:spPr>
      </p:pic>
    </p:spTree>
    <p:extLst>
      <p:ext uri="{BB962C8B-B14F-4D97-AF65-F5344CB8AC3E}">
        <p14:creationId xmlns:p14="http://schemas.microsoft.com/office/powerpoint/2010/main" val="28123034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图中字母</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表示的自然带名称分别是什么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E→G→F→G→C</a:t>
            </a:r>
            <a:r>
              <a:rPr lang="zh-CN" altLang="zh-CN" sz="2200">
                <a:solidFill>
                  <a:srgbClr val="000000"/>
                </a:solidFill>
                <a:latin typeface="Times New Roman" panose="02020603050405020304" pitchFamily="18" charset="0"/>
                <a:cs typeface="Times New Roman" panose="02020603050405020304" pitchFamily="18" charset="0"/>
              </a:rPr>
              <a:t>这种分布体现了哪种地域分异规律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在大陆东部向南延伸的主要原因是什么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图中自然带类型中南半球缺失的是什么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缺失的原因是什么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两个自然带类型不同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39564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924944"/>
            <a:ext cx="6203032" cy="576064"/>
          </a:xfrm>
        </p:spPr>
        <p:txBody>
          <a:bodyPr/>
          <a:lstStyle/>
          <a:p>
            <a:r>
              <a:rPr lang="zh-CN" altLang="zh-CN" sz="3200" b="1"/>
              <a:t>第一节</a:t>
            </a:r>
            <a:r>
              <a:rPr lang="zh-CN" altLang="zh-CN" sz="3200"/>
              <a:t>　</a:t>
            </a:r>
            <a:r>
              <a:rPr lang="zh-CN" altLang="zh-CN" sz="3200" b="1"/>
              <a:t>地理环境的差异性</a:t>
            </a:r>
            <a:endParaRPr lang="zh-CN" altLang="zh-CN" sz="3200"/>
          </a:p>
        </p:txBody>
      </p:sp>
    </p:spTree>
    <p:extLst>
      <p:ext uri="{BB962C8B-B14F-4D97-AF65-F5344CB8AC3E}">
        <p14:creationId xmlns:p14="http://schemas.microsoft.com/office/powerpoint/2010/main" val="3618445577"/>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解答此题时要仔细审读图上的纬度位置和海陆位置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并分析因此而导致的热量与水分组合及其地域差异。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为亚热带常绿硬叶林带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为亚热带常绿阔叶林带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为温带落叶阔叶林带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为亚寒带针叶林带</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为温带草原带</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为温带荒漠带。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E→G→F→G→C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体现了从沿海到内陆的地域分异规律。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74654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是亚寒带针叶林带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受千岛寒流影响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在亚欧大陆东部向南延伸。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由于海陆分布的影响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南半球缺失</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自然带。受海陆分布因素的影响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南半球对应</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自然带所处的纬度位置为海洋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陆地缺失。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两地由于大气环流不同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导致气候不同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进而出现自然带的差异。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明确字母所代表的自然带名称</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明确陆地自然带的地域分异规律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自然带的更替方向和延伸方向等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E→C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A→D;(3)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分析水平地域分异规律的成因。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68475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亚热带常绿硬叶林带、亚热带常绿阔叶林带、温带落叶阔叶林带、亚寒带针叶林带。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从沿海到内陆的地域分异规律。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受千岛寒流的影响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亚洲东部比欧洲西部同纬度地区气温明显偏低。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(4)D</a:t>
            </a:r>
            <a:r>
              <a:rPr lang="zh-CN" altLang="zh-CN" sz="2200">
                <a:solidFill>
                  <a:srgbClr val="000000"/>
                </a:solidFill>
                <a:latin typeface="Times New Roman" panose="02020603050405020304" pitchFamily="18" charset="0"/>
                <a:cs typeface="Times New Roman" panose="02020603050405020304" pitchFamily="18" charset="0"/>
              </a:rPr>
              <a:t>。南半球该纬度是海洋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缺少大面积的陆地。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区域位于大陆西部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由于受到西风带与副热带高气压带的交替控制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形成夏季炎热干燥、冬季温和湿润的地中海气候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所以形成了亚热带常绿硬叶林带。图中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区域由于受到亚热带季风气候的影响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形成了亚热带常绿阔叶林带。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55765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508000" y="2381771"/>
            <a:ext cx="8128000" cy="2348459"/>
          </a:xfrm>
          <a:prstGeom prst="rect">
            <a:avLst/>
          </a:prstGeom>
        </p:spPr>
      </p:pic>
    </p:spTree>
    <p:extLst>
      <p:ext uri="{BB962C8B-B14F-4D97-AF65-F5344CB8AC3E}">
        <p14:creationId xmlns:p14="http://schemas.microsoft.com/office/powerpoint/2010/main" val="24819271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探究二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山地的垂直地域分异规律</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珠穆朗玛峰山顶终年冰雪覆盖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冰川面积达</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a:solidFill>
                  <a:srgbClr val="000000"/>
                </a:solidFill>
                <a:latin typeface="Times New Roman" panose="02020603050405020304" pitchFamily="18" charset="0"/>
                <a:cs typeface="Times New Roman" panose="02020603050405020304" pitchFamily="18" charset="0"/>
              </a:rPr>
              <a:t>km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雪线南低北高。南坡降水丰富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米以下为热带季雨林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北坡主要是高山草甸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米以下河谷有森林及灌木。下图是珠穆朗玛峰地区的垂直自然带分布示意图。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图片 3" descr="id:2147491423;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3688" y="1340768"/>
            <a:ext cx="5832648" cy="5128708"/>
          </a:xfrm>
          <a:prstGeom prst="rect">
            <a:avLst/>
          </a:prstGeom>
          <a:noFill/>
          <a:ln>
            <a:noFill/>
          </a:ln>
        </p:spPr>
      </p:pic>
    </p:spTree>
    <p:extLst>
      <p:ext uri="{BB962C8B-B14F-4D97-AF65-F5344CB8AC3E}">
        <p14:creationId xmlns:p14="http://schemas.microsoft.com/office/powerpoint/2010/main" val="14108648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如何确定珠穆朗玛峰南坡山麓地带的热量带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山麓的自然带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反映山地所处的热量带。南坡山麓基带为常绿阔叶林带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说明处于亚热带。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珠穆朗玛峰北坡为何缺少森林带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自然带的形成应从水热状况及其组合方面分析。北坡海拔高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不具备森林所需的水热条件。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珠穆朗玛峰南北两坡相比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自然带较丰富的是哪坡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南坡丰富。南坡比北坡纬度低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热量条件好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南坡为迎风坡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水分条件好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加之南坡山麓海拔低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与山顶相对高度大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自山麓至山顶水热条件差异大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自然带复杂。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155434"/>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3376939"/>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4941167"/>
            <a:ext cx="8168456" cy="17255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29518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垂直地域分异规律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在高山地区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从山麓到山顶随海拔的增加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水热条件从山麓到山顶发生相应的变化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从而形成山地垂直气候带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使自然景观也相应地呈现出垂直分异的规律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故垂直自然带的形成因素为水热条件差异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且以热量条件为主导。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317108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山麓自然带的确定。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山地垂直自然带是在水平自然带的基础上发展起来的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山麓自然带与该山所在纬度水平自然带一致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可以根据山麓的自然带确定纬度带和气候带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反之亦成立。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影响山地垂直自然带谱发育程度的因素。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山地垂直自然带谱发育程度往往与山体所在纬度、山体相对高度及山体海拔有关。具体如下图所示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5841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图片 3" descr="id:2147491437;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3" y="2060848"/>
            <a:ext cx="5101337" cy="2376264"/>
          </a:xfrm>
          <a:prstGeom prst="rect">
            <a:avLst/>
          </a:prstGeom>
          <a:noFill/>
          <a:ln>
            <a:noFill/>
          </a:ln>
        </p:spPr>
      </p:pic>
    </p:spTree>
    <p:extLst>
      <p:ext uri="{BB962C8B-B14F-4D97-AF65-F5344CB8AC3E}">
        <p14:creationId xmlns:p14="http://schemas.microsoft.com/office/powerpoint/2010/main" val="36526563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06318115"/>
              </p:ext>
            </p:extLst>
          </p:nvPr>
        </p:nvGraphicFramePr>
        <p:xfrm>
          <a:off x="508000" y="1022894"/>
          <a:ext cx="8128000" cy="5286426"/>
        </p:xfrm>
        <a:graphic>
          <a:graphicData uri="http://schemas.openxmlformats.org/presentationml/2006/ole">
            <mc:AlternateContent xmlns:mc="http://schemas.openxmlformats.org/markup-compatibility/2006">
              <mc:Choice xmlns:v="urn:schemas-microsoft-com:vml" Requires="v">
                <p:oleObj spid="_x0000_s2052" name="文档" r:id="rId4" imgW="4001207" imgH="2602184" progId="Word.Document.12">
                  <p:embed/>
                </p:oleObj>
              </mc:Choice>
              <mc:Fallback>
                <p:oleObj name="文档" r:id="rId4" imgW="4001207" imgH="2602184" progId="Word.Document.12">
                  <p:embed/>
                  <p:pic>
                    <p:nvPicPr>
                      <p:cNvPr id="0" name=""/>
                      <p:cNvPicPr/>
                      <p:nvPr/>
                    </p:nvPicPr>
                    <p:blipFill>
                      <a:blip r:embed="rId5"/>
                      <a:stretch>
                        <a:fillRect/>
                      </a:stretch>
                    </p:blipFill>
                    <p:spPr>
                      <a:xfrm>
                        <a:off x="508000" y="1022894"/>
                        <a:ext cx="8128000" cy="5286426"/>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460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垂直分异规律与从赤道到两极的地域分异规律具有相似性。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山地垂直分异规律是从山麓到山顶热量和水分状况的变化共同作用的结果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其山地自然带的变化与从该山地所在的纬度向高纬度的水平自然带变化相似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但并不完全相同。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444;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5898" y="3429000"/>
            <a:ext cx="6351106" cy="2016224"/>
          </a:xfrm>
          <a:prstGeom prst="rect">
            <a:avLst/>
          </a:prstGeom>
          <a:noFill/>
          <a:ln>
            <a:noFill/>
          </a:ln>
        </p:spPr>
      </p:pic>
    </p:spTree>
    <p:extLst>
      <p:ext uri="{BB962C8B-B14F-4D97-AF65-F5344CB8AC3E}">
        <p14:creationId xmlns:p14="http://schemas.microsoft.com/office/powerpoint/2010/main" val="26168863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7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同一自然带不同坡向的分布高度。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阳坡高于阴坡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这与阳坡热量条件高于同一高度的阴坡有关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迎风坡高于背风坡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这与迎风坡降水量多于同一高度的背风坡有关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具体如下图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以北半球中纬度地区为例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451;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8790" y="3501008"/>
            <a:ext cx="5714837" cy="1787460"/>
          </a:xfrm>
          <a:prstGeom prst="rect">
            <a:avLst/>
          </a:prstGeom>
          <a:noFill/>
          <a:ln>
            <a:noFill/>
          </a:ln>
        </p:spPr>
      </p:pic>
    </p:spTree>
    <p:extLst>
      <p:ext uri="{BB962C8B-B14F-4D97-AF65-F5344CB8AC3E}">
        <p14:creationId xmlns:p14="http://schemas.microsoft.com/office/powerpoint/2010/main" val="31414212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6464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影响雪线的因素。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雪线是山上积雪冰川带下界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影响其分布高度的因素主要有纬度、坡向、降水量等。具体分析如下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图片 6" descr="id:2147491458;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4" y="2636912"/>
            <a:ext cx="4592587" cy="3773369"/>
          </a:xfrm>
          <a:prstGeom prst="rect">
            <a:avLst/>
          </a:prstGeom>
          <a:noFill/>
          <a:ln>
            <a:noFill/>
          </a:ln>
        </p:spPr>
      </p:pic>
    </p:spTree>
    <p:extLst>
      <p:ext uri="{BB962C8B-B14F-4D97-AF65-F5344CB8AC3E}">
        <p14:creationId xmlns:p14="http://schemas.microsoft.com/office/powerpoint/2010/main" val="17989295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39552" y="119675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11690038</a:t>
            </a:r>
            <a:r>
              <a:rPr lang="zh-CN" altLang="zh-CN" sz="2200">
                <a:solidFill>
                  <a:srgbClr val="000000"/>
                </a:solidFill>
                <a:latin typeface="Times New Roman" panose="02020603050405020304" pitchFamily="18" charset="0"/>
                <a:cs typeface="Times New Roman" panose="02020603050405020304" pitchFamily="18" charset="0"/>
              </a:rPr>
              <a:t>读四川省某山地垂直自然带分布示意图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甲表示的植被类型最可能是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针阔叶混交林</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常绿阔叶林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热带雨林</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造成该山地东西两坡植被类型差异的主导因素是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水分</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热量</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海拔</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土壤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472;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7023" y="2055131"/>
            <a:ext cx="4181161" cy="2353034"/>
          </a:xfrm>
          <a:prstGeom prst="rect">
            <a:avLst/>
          </a:prstGeom>
          <a:noFill/>
          <a:ln>
            <a:noFill/>
          </a:ln>
        </p:spPr>
      </p:pic>
    </p:spTree>
    <p:extLst>
      <p:ext uri="{BB962C8B-B14F-4D97-AF65-F5344CB8AC3E}">
        <p14:creationId xmlns:p14="http://schemas.microsoft.com/office/powerpoint/2010/main" val="17833320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四川省位于亚热带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山地基带的植被类型应与该纬度地区对应的水平自然带的植被类型一致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即为常绿阔叶林。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从图中可以直观看出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该山地东坡受夏季风影响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而西坡处于背风坡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所以造成该山地东西两坡植被类型差异的主导因素是水分。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76623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提取有效信息如下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该山位于四川省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山脉东、西两坡自然带丰富程度不同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从坡向看出山地为南北走向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东坡为迎风坡。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通过以下两种方法判断甲地的自然带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按照从赤道到两极的地域分异规律判断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比落叶阔叶林纬度较低的自然带应是常绿阔叶林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按照山地基带植被类型与该地区水平自然带的植被类型一致的规律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判断出该山地基带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甲位于基带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的植被为常绿阔叶林。</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造成该山地东西两侧植被类型差异的因素是水热条件及其组合的差异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其主导因素是水分。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4963380"/>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995782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404807"/>
            <a:ext cx="8128000" cy="2302387"/>
          </a:xfrm>
          <a:prstGeom prst="rect">
            <a:avLst/>
          </a:prstGeom>
        </p:spPr>
      </p:pic>
    </p:spTree>
    <p:extLst>
      <p:ext uri="{BB962C8B-B14F-4D97-AF65-F5344CB8AC3E}">
        <p14:creationId xmlns:p14="http://schemas.microsoft.com/office/powerpoint/2010/main" val="245654381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45538"/>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云南昆明高一检测</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号科学考察船驶离澳大利亚珀斯弗里曼特尔港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参与马来西亚失联航班</a:t>
            </a:r>
            <a:r>
              <a:rPr lang="en-US" altLang="zh-CN" sz="2200">
                <a:solidFill>
                  <a:srgbClr val="000000"/>
                </a:solidFill>
                <a:latin typeface="Times New Roman" panose="02020603050405020304" pitchFamily="18" charset="0"/>
                <a:cs typeface="Times New Roman" panose="02020603050405020304" pitchFamily="18" charset="0"/>
              </a:rPr>
              <a:t>MH370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的搜救。结合下面的澳大利亚西部陆地自然带分布图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descr="id:2147491486;FounderCE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31840" y="2492896"/>
            <a:ext cx="3443406" cy="3384376"/>
          </a:xfrm>
          <a:prstGeom prst="rect">
            <a:avLst/>
          </a:prstGeom>
          <a:noFill/>
          <a:ln>
            <a:noFill/>
          </a:ln>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图中自然景观从</a:t>
            </a:r>
            <a:r>
              <a:rPr lang="en-US" altLang="zh-CN" sz="2200">
                <a:solidFill>
                  <a:srgbClr val="000000"/>
                </a:solidFill>
                <a:latin typeface="Times New Roman" panose="02020603050405020304" pitchFamily="18" charset="0"/>
                <a:cs typeface="Times New Roman" panose="02020603050405020304" pitchFamily="18" charset="0"/>
              </a:rPr>
              <a:t>Z→Y→X</a:t>
            </a:r>
            <a:r>
              <a:rPr lang="zh-CN" altLang="zh-CN" sz="2200">
                <a:solidFill>
                  <a:srgbClr val="000000"/>
                </a:solidFill>
                <a:latin typeface="Times New Roman" panose="02020603050405020304" pitchFamily="18" charset="0"/>
                <a:cs typeface="Times New Roman" panose="02020603050405020304" pitchFamily="18" charset="0"/>
              </a:rPr>
              <a:t>的变化体现了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从赤道到两极的地域分异规律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从沿海到内陆的地域分异规律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垂直地域分异规律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全球性分异规律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号搜救起航地珀斯所属的陆地自然带类型是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温带落叶阔叶林带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亚热带常绿阔叶林带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亚热带常绿硬叶林带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热带雨林</a:t>
            </a:r>
            <a:r>
              <a:rPr lang="zh-CN" altLang="zh-CN" sz="2200" smtClean="0">
                <a:solidFill>
                  <a:srgbClr val="000000"/>
                </a:solidFill>
                <a:latin typeface="Times New Roman" panose="02020603050405020304" pitchFamily="18" charset="0"/>
                <a:cs typeface="Times New Roman" panose="02020603050405020304" pitchFamily="18" charset="0"/>
              </a:rPr>
              <a:t>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4098169"/>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是热带荒漠带</a:t>
            </a:r>
            <a:r>
              <a:rPr lang="en-US" altLang="zh-CN" sz="2200">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是热带疏林草原带</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是亚热带常绿硬叶林带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水分的差异是造成景观差异的主要原因。第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珀斯属于地中海气候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自然带是亚热带常绿硬叶林带。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162102"/>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633331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72816"/>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一、地理环境的地域差异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地理环境各组成</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要素</a:t>
            </a:r>
            <a:r>
              <a:rPr lang="zh-CN" altLang="zh-CN" sz="2200">
                <a:solidFill>
                  <a:srgbClr val="000000"/>
                </a:solidFill>
                <a:latin typeface="Times New Roman" panose="02020603050405020304" pitchFamily="18" charset="0"/>
                <a:cs typeface="Times New Roman" panose="02020603050405020304" pitchFamily="18" charset="0"/>
              </a:rPr>
              <a:t>及其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组合</a:t>
            </a:r>
            <a:r>
              <a:rPr lang="zh-CN" altLang="zh-CN" sz="2200">
                <a:solidFill>
                  <a:srgbClr val="000000"/>
                </a:solidFill>
                <a:latin typeface="Times New Roman" panose="02020603050405020304" pitchFamily="18" charset="0"/>
                <a:cs typeface="Times New Roman" panose="02020603050405020304" pitchFamily="18" charset="0"/>
              </a:rPr>
              <a:t>上的差异。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不同地域物质、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能量</a:t>
            </a:r>
            <a:r>
              <a:rPr lang="zh-CN" altLang="zh-CN" sz="2200">
                <a:solidFill>
                  <a:srgbClr val="000000"/>
                </a:solidFill>
                <a:latin typeface="Times New Roman" panose="02020603050405020304" pitchFamily="18" charset="0"/>
                <a:cs typeface="Times New Roman" panose="02020603050405020304" pitchFamily="18" charset="0"/>
              </a:rPr>
              <a:t>分布的不同状况。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成因</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命名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自然带往往以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植被</a:t>
            </a:r>
            <a:r>
              <a:rPr lang="zh-CN" altLang="zh-CN" sz="2200">
                <a:solidFill>
                  <a:srgbClr val="000000"/>
                </a:solidFill>
                <a:latin typeface="Times New Roman" panose="02020603050405020304" pitchFamily="18" charset="0"/>
                <a:cs typeface="Times New Roman" panose="02020603050405020304" pitchFamily="18" charset="0"/>
              </a:rPr>
              <a:t>类型命名。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descr="id:2147491322;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0" y="3827453"/>
            <a:ext cx="5616624" cy="1025087"/>
          </a:xfrm>
          <a:prstGeom prst="rect">
            <a:avLst/>
          </a:prstGeom>
          <a:noFill/>
          <a:ln>
            <a:noFill/>
          </a:ln>
        </p:spPr>
      </p:pic>
      <p:sp>
        <p:nvSpPr>
          <p:cNvPr id="7" name="矩形 6"/>
          <p:cNvSpPr/>
          <p:nvPr/>
        </p:nvSpPr>
        <p:spPr>
          <a:xfrm>
            <a:off x="3397294" y="226130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99992" y="225429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97294" y="266740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43066" y="3863672"/>
            <a:ext cx="506166" cy="260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50289" y="4502406"/>
            <a:ext cx="506166" cy="260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24985" y="4043540"/>
            <a:ext cx="506166" cy="260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20390" y="4054829"/>
            <a:ext cx="265136" cy="242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45466" y="4366102"/>
            <a:ext cx="265136" cy="242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13227" y="4347502"/>
            <a:ext cx="506166" cy="260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34398" y="5077988"/>
            <a:ext cx="559122" cy="2795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556792"/>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读某山体自然带垂直变化示意图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descr="id:2147491493;FounderCE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0011" y="2132856"/>
            <a:ext cx="6783978" cy="2852627"/>
          </a:xfrm>
          <a:prstGeom prst="rect">
            <a:avLst/>
          </a:prstGeom>
          <a:noFill/>
          <a:ln>
            <a:noFill/>
          </a:ln>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关于该山体的叙述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南坡为阴坡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位于北半球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位于南半球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北坡为阳坡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该山体所处的温度带可能是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热带</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亚热带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温带</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亚寒带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该山体同一自然带在南坡的分布高于北坡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故南坡为阳坡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该山体位于北半球。第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该山体海拔</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米以上的自然带中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海拔最低的为落叶阔叶林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对应温带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米以下的自然带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对应亚热带。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3728320"/>
            <a:ext cx="8168456" cy="1644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7544" y="5373216"/>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997556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1775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下图是珠穆朗玛峰地区南、北坡垂直自然带谱示意图。读图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与北坡相比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南坡自然带丰富的原因是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相对高度大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纬度低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坡向朝南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坡度大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纬度低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海拔高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降水多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descr="id:2147491500;FounderCE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0804" y="2132856"/>
            <a:ext cx="6148300" cy="1656184"/>
          </a:xfrm>
          <a:prstGeom prst="rect">
            <a:avLst/>
          </a:prstGeom>
          <a:noFill/>
          <a:ln>
            <a:noFill/>
          </a:ln>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42088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珠穆朗玛峰南坡相对高度大、基带的纬度低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水热条件在垂直方向上变化幅度大于北坡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北半球南坡为阳坡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相同海拔比北坡温度高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主要影响相同自然带分布高度的差异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坡度大小与自然带复杂程度无关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山的南坡、北坡海拔大致相同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482292"/>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73828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508000" y="121985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江苏淮安高中期中考试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读下列材料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下图为非洲自然带分布图。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图片 12" descr="id:2147491507;FounderCE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39752" y="2118742"/>
            <a:ext cx="4411978" cy="3511574"/>
          </a:xfrm>
          <a:prstGeom prst="rect">
            <a:avLst/>
          </a:prstGeom>
          <a:noFill/>
          <a:ln>
            <a:noFill/>
          </a:ln>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75549"/>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下图为乞力马扎罗山自然带垂直分布图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descr="id:2147491514;FounderCES"/>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63688" y="1885066"/>
            <a:ext cx="5583730" cy="4496262"/>
          </a:xfrm>
          <a:prstGeom prst="rect">
            <a:avLst/>
          </a:prstGeom>
          <a:noFill/>
          <a:ln>
            <a:noFill/>
          </a:ln>
        </p:spPr>
      </p:pic>
    </p:spTree>
    <p:extLst>
      <p:ext uri="{BB962C8B-B14F-4D97-AF65-F5344CB8AC3E}">
        <p14:creationId xmlns:p14="http://schemas.microsoft.com/office/powerpoint/2010/main" val="3180415252"/>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结合材料一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简述非洲自然带的分布特点。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两地纬度位置相差很大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但同属于热带雨林气候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乞力马扎罗山垂直自然带的分布非常完整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结合所学知识分析其原因。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乞力马扎罗山森林带和草原带南坡高于北坡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而雪线高度却是南坡低于北坡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请分析原因。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6290681"/>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根据图中气候带的分布可以得出非洲自然带以赤道为对称轴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呈南北对称分布。第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地为地带性热带雨林气候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终年受赤道低气压带控制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地为非地带性热带雨林气候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是在地形、盛行风和洋流的综合作用下形成的。第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山地基带所处纬度越低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海拔越高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相对高度越大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垂直自然带谱就越完整。第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由于乞力马扎罗山南坡位于迎风坡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水分条件要优于北坡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因此乞力马扎罗山的森林带和草原带分布的海拔上限南坡高于北坡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降水量和气温是影响雪线的重要因素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在同一山地的南北两坡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降水量的影响更大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南坡位于迎风坡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降水量较大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因此雪线高度低于北坡。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2274027"/>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4847" y="882685"/>
            <a:ext cx="441901"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大致以赤道为轴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南北对称分布。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a:t>
            </a:r>
            <a:r>
              <a:rPr lang="zh-CN" altLang="zh-CN" sz="2200">
                <a:solidFill>
                  <a:srgbClr val="000000"/>
                </a:solidFill>
                <a:latin typeface="Times New Roman" panose="02020603050405020304" pitchFamily="18" charset="0"/>
                <a:cs typeface="Times New Roman" panose="02020603050405020304" pitchFamily="18" charset="0"/>
              </a:rPr>
              <a:t>地受赤道低气压带影响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终年高温多雨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地位于东南信风的迎风坡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多地形雨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沿岸有暖流经过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增温、增湿。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所处的纬度低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赤道附近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相对高度大。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南坡是东南信风的迎风坡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降水量较大。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2770593"/>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类型及分布</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热带疏林草原</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亚热带常绿硬叶林</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山地垂直</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寒带冰原</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亚寒带针叶林</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热带雨林</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亚热带常绿阔叶林</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a:solidFill>
                  <a:srgbClr val="000000"/>
                </a:solidFill>
                <a:latin typeface="Times New Roman" panose="02020603050405020304" pitchFamily="18" charset="0"/>
                <a:cs typeface="Times New Roman" panose="02020603050405020304" pitchFamily="18" charset="0"/>
              </a:rPr>
              <a:t>热带荒漠带。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descr="id:2147491329;FounderCE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1700808"/>
            <a:ext cx="6857529" cy="3168352"/>
          </a:xfrm>
          <a:prstGeom prst="rect">
            <a:avLst/>
          </a:prstGeom>
          <a:noFill/>
          <a:ln>
            <a:noFill/>
          </a:ln>
        </p:spPr>
      </p:pic>
      <p:sp>
        <p:nvSpPr>
          <p:cNvPr id="6" name="矩形 5"/>
          <p:cNvSpPr/>
          <p:nvPr/>
        </p:nvSpPr>
        <p:spPr>
          <a:xfrm>
            <a:off x="778684" y="4975035"/>
            <a:ext cx="170508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02259" y="4975035"/>
            <a:ext cx="228982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10572" y="4975035"/>
            <a:ext cx="11376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441031" y="4975035"/>
            <a:ext cx="11376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4812" y="5380231"/>
            <a:ext cx="3834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77327" y="5383526"/>
            <a:ext cx="170508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64419" y="5383526"/>
            <a:ext cx="115159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31618" y="5383526"/>
            <a:ext cx="226560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37373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自然植被类型相同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对应的气候类型一定相同吗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不一定。在中纬度地区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大陆的东西两岸可能都是典型的温带落叶阔叶林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但是大陆西岸对应的气候类型是温带海洋性气候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大陆东岸对应的气候类型是温带季风气候。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3140968"/>
            <a:ext cx="8168456"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93977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51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二、地理环境地域分异规律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水平地域分异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80566247"/>
              </p:ext>
            </p:extLst>
          </p:nvPr>
        </p:nvGraphicFramePr>
        <p:xfrm>
          <a:off x="508000" y="2420888"/>
          <a:ext cx="8128000" cy="3171338"/>
        </p:xfrm>
        <a:graphic>
          <a:graphicData uri="http://schemas.openxmlformats.org/presentationml/2006/ole">
            <mc:AlternateContent xmlns:mc="http://schemas.openxmlformats.org/markup-compatibility/2006">
              <mc:Choice xmlns:v="urn:schemas-microsoft-com:vml" Requires="v">
                <p:oleObj spid="_x0000_s3076" name="文档" r:id="rId6" imgW="3910459" imgH="1525592" progId="Word.Document.12">
                  <p:embed/>
                </p:oleObj>
              </mc:Choice>
              <mc:Fallback>
                <p:oleObj name="文档" r:id="rId6" imgW="3910459" imgH="1525592" progId="Word.Document.12">
                  <p:embed/>
                  <p:pic>
                    <p:nvPicPr>
                      <p:cNvPr id="0" name=""/>
                      <p:cNvPicPr/>
                      <p:nvPr/>
                    </p:nvPicPr>
                    <p:blipFill>
                      <a:blip r:embed="rId7"/>
                      <a:stretch>
                        <a:fillRect/>
                      </a:stretch>
                    </p:blipFill>
                    <p:spPr>
                      <a:xfrm>
                        <a:off x="508000" y="2420888"/>
                        <a:ext cx="8128000" cy="3171338"/>
                      </a:xfrm>
                      <a:prstGeom prst="rect">
                        <a:avLst/>
                      </a:prstGeom>
                    </p:spPr>
                  </p:pic>
                </p:oleObj>
              </mc:Fallback>
            </mc:AlternateContent>
          </a:graphicData>
        </a:graphic>
      </p:graphicFrame>
      <p:sp>
        <p:nvSpPr>
          <p:cNvPr id="7" name="矩形 6"/>
          <p:cNvSpPr/>
          <p:nvPr/>
        </p:nvSpPr>
        <p:spPr>
          <a:xfrm>
            <a:off x="2771800" y="326390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3241325"/>
            <a:ext cx="43204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0580" y="3595911"/>
            <a:ext cx="33318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23632" y="325261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54877" y="325261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18053" y="398397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18053" y="433974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32918" y="4528917"/>
            <a:ext cx="145144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垂直地域分异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地表景观随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高度</a:t>
            </a:r>
            <a:r>
              <a:rPr lang="zh-CN" altLang="zh-CN" sz="2200">
                <a:solidFill>
                  <a:srgbClr val="000000"/>
                </a:solidFill>
                <a:latin typeface="Times New Roman" panose="02020603050405020304" pitchFamily="18" charset="0"/>
                <a:cs typeface="Times New Roman" panose="02020603050405020304" pitchFamily="18" charset="0"/>
              </a:rPr>
              <a:t>发生有规律的更替现象。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成因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气温和降水随着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海拔</a:t>
            </a:r>
            <a:r>
              <a:rPr lang="zh-CN" altLang="zh-CN" sz="2200">
                <a:solidFill>
                  <a:srgbClr val="000000"/>
                </a:solidFill>
                <a:latin typeface="Times New Roman" panose="02020603050405020304" pitchFamily="18" charset="0"/>
                <a:cs typeface="Times New Roman" panose="02020603050405020304" pitchFamily="18" charset="0"/>
              </a:rPr>
              <a:t>的增加而发生变化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从而形成了不同的植被、</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土壤</a:t>
            </a:r>
            <a:r>
              <a:rPr lang="zh-CN" altLang="zh-CN" sz="2200">
                <a:solidFill>
                  <a:srgbClr val="000000"/>
                </a:solidFill>
                <a:latin typeface="Times New Roman" panose="02020603050405020304" pitchFamily="18" charset="0"/>
                <a:cs typeface="Times New Roman" panose="02020603050405020304" pitchFamily="18" charset="0"/>
              </a:rPr>
              <a:t>和动物类型组合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造成分异的主要原因是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水分</a:t>
            </a:r>
            <a:r>
              <a:rPr lang="zh-CN" altLang="zh-CN" sz="2200">
                <a:solidFill>
                  <a:srgbClr val="000000"/>
                </a:solidFill>
                <a:latin typeface="Times New Roman" panose="02020603050405020304" pitchFamily="18" charset="0"/>
                <a:cs typeface="Times New Roman" panose="02020603050405020304" pitchFamily="18" charset="0"/>
              </a:rPr>
              <a:t>条件、</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a:solidFill>
                  <a:srgbClr val="000000"/>
                </a:solidFill>
                <a:latin typeface="Times New Roman" panose="02020603050405020304" pitchFamily="18" charset="0"/>
                <a:cs typeface="Times New Roman" panose="02020603050405020304" pitchFamily="18" charset="0"/>
              </a:rPr>
              <a:t>状况及其组合的垂直变化。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分异规律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山麓</a:t>
            </a:r>
            <a:r>
              <a:rPr lang="zh-CN" altLang="zh-CN" sz="2200">
                <a:solidFill>
                  <a:srgbClr val="000000"/>
                </a:solidFill>
                <a:latin typeface="Times New Roman" panose="02020603050405020304" pitchFamily="18" charset="0"/>
                <a:cs typeface="Times New Roman" panose="02020603050405020304" pitchFamily="18" charset="0"/>
              </a:rPr>
              <a:t>自然带与所处纬度水平自然带一致。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从山麓到山顶的自然带分异与从</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赤道到两极</a:t>
            </a:r>
            <a:r>
              <a:rPr lang="zh-CN" altLang="zh-CN" sz="2200">
                <a:solidFill>
                  <a:srgbClr val="000000"/>
                </a:solidFill>
                <a:latin typeface="Times New Roman" panose="02020603050405020304" pitchFamily="18" charset="0"/>
                <a:cs typeface="Times New Roman" panose="02020603050405020304" pitchFamily="18" charset="0"/>
              </a:rPr>
              <a:t>的自然带分异相似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但并不完全相同。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纬度越低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山体越高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自然带越</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丰富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953957" y="196626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16535" y="237145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91680" y="277043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101134" y="277665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1966" y="317483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69998" y="397119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67124" y="4376393"/>
            <a:ext cx="142123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55976" y="517977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67225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同一自然带不同坡向的自然带高度相同。对不对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不对。一般来说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阳坡高于阴坡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这与阳坡热量条件高于同一高度的阴坡有关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迎风坡高于背风坡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这与迎风坡降水量高于同一高度的背风坡有关。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非地带性地域分异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影响因素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海陆分布</a:t>
            </a:r>
            <a:r>
              <a:rPr lang="zh-CN" altLang="zh-CN" sz="2200">
                <a:solidFill>
                  <a:srgbClr val="000000"/>
                </a:solidFill>
                <a:latin typeface="Times New Roman" panose="02020603050405020304" pitchFamily="18" charset="0"/>
                <a:cs typeface="Times New Roman" panose="02020603050405020304" pitchFamily="18" charset="0"/>
              </a:rPr>
              <a:t>、地形起伏、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洋流</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与水平地域分异规律和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垂直</a:t>
            </a:r>
            <a:r>
              <a:rPr lang="zh-CN" altLang="zh-CN" sz="2200">
                <a:solidFill>
                  <a:srgbClr val="000000"/>
                </a:solidFill>
                <a:latin typeface="Times New Roman" panose="02020603050405020304" pitchFamily="18" charset="0"/>
                <a:cs typeface="Times New Roman" panose="02020603050405020304" pitchFamily="18" charset="0"/>
              </a:rPr>
              <a:t>地域分异规律不相吻合。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67544" y="2523411"/>
            <a:ext cx="8168456" cy="1268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12438" y="4208469"/>
            <a:ext cx="116341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96069" y="420846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1294" y="460656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79915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285</TotalTime>
  <Words>2681</Words>
  <Application>Microsoft Office PowerPoint</Application>
  <PresentationFormat>全屏显示(4:3)</PresentationFormat>
  <Paragraphs>249</Paragraphs>
  <Slides>48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0"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第三单元 从圈层作用看地理环境内在规律</vt:lpstr>
      <vt:lpstr>第一节　地理环境的差异性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2016-04-29T05:47:16Z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