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58" r:id="rId2"/>
    <p:sldId id="264" r:id="rId3"/>
    <p:sldId id="265" r:id="rId4"/>
    <p:sldId id="368" r:id="rId5"/>
    <p:sldId id="366" r:id="rId6"/>
    <p:sldId id="369" r:id="rId7"/>
    <p:sldId id="275" r:id="rId8"/>
    <p:sldId id="370" r:id="rId9"/>
    <p:sldId id="371" r:id="rId10"/>
    <p:sldId id="372" r:id="rId11"/>
    <p:sldId id="373" r:id="rId12"/>
    <p:sldId id="374" r:id="rId13"/>
    <p:sldId id="375" r:id="rId14"/>
    <p:sldId id="376" r:id="rId15"/>
    <p:sldId id="361" r:id="rId16"/>
    <p:sldId id="377" r:id="rId17"/>
    <p:sldId id="378" r:id="rId18"/>
    <p:sldId id="379" r:id="rId19"/>
    <p:sldId id="380" r:id="rId20"/>
    <p:sldId id="381" r:id="rId21"/>
    <p:sldId id="382" r:id="rId22"/>
    <p:sldId id="270" r:id="rId23"/>
    <p:sldId id="383" r:id="rId24"/>
    <p:sldId id="277" r:id="rId25"/>
    <p:sldId id="388" r:id="rId26"/>
    <p:sldId id="310" r:id="rId27"/>
    <p:sldId id="311" r:id="rId28"/>
    <p:sldId id="389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5" d="100"/>
          <a:sy n="85" d="100"/>
        </p:scale>
        <p:origin x="78" y="180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7.xml"/><Relationship Id="rId4" Type="http://schemas.openxmlformats.org/officeDocument/2006/relationships/slide" Target="../slides/slide2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7.xml"/><Relationship Id="rId4" Type="http://schemas.openxmlformats.org/officeDocument/2006/relationships/slide" Target="../slides/slide2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076577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第三节　圈层相互作用案例分析</a:t>
            </a:r>
            <a:r>
              <a:rPr lang="en-US" altLang="zh-CN" sz="1400" smtClean="0"/>
              <a:t>——</a:t>
            </a:r>
            <a:r>
              <a:rPr lang="zh-CN" altLang="en-US" sz="1400" smtClean="0"/>
              <a:t>剖析桂林“山水”的成因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3" Type="http://schemas.openxmlformats.org/officeDocument/2006/relationships/slide" Target="slide22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4.xml"/><Relationship Id="rId9" Type="http://schemas.openxmlformats.org/officeDocument/2006/relationships/image" Target="../media/image2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03648" y="2636912"/>
            <a:ext cx="6485892" cy="576064"/>
          </a:xfrm>
        </p:spPr>
        <p:txBody>
          <a:bodyPr/>
          <a:lstStyle/>
          <a:p>
            <a:r>
              <a:rPr lang="zh-CN" altLang="zh-CN" sz="3200" b="1"/>
              <a:t>第三节</a:t>
            </a:r>
            <a:r>
              <a:rPr lang="zh-CN" altLang="zh-CN" sz="3200"/>
              <a:t>　</a:t>
            </a:r>
            <a:r>
              <a:rPr lang="zh-CN" altLang="zh-CN" sz="3200" b="1"/>
              <a:t>圈层相互作用案例</a:t>
            </a:r>
            <a:r>
              <a:rPr lang="zh-CN" altLang="zh-CN" sz="3200" b="1" smtClean="0"/>
              <a:t>分析</a:t>
            </a:r>
            <a:r>
              <a:rPr lang="en-US" altLang="zh-CN" sz="3200" b="1" smtClean="0"/>
              <a:t/>
            </a:r>
            <a:br>
              <a:rPr lang="en-US" altLang="zh-CN" sz="3200" b="1" smtClean="0"/>
            </a:br>
            <a:r>
              <a:rPr lang="en-US" altLang="zh-CN" sz="3200" b="1" smtClean="0"/>
              <a:t>——</a:t>
            </a:r>
            <a:r>
              <a:rPr lang="zh-CN" altLang="zh-CN" sz="3200" b="1"/>
              <a:t>剖析桂林</a:t>
            </a:r>
            <a:r>
              <a:rPr lang="en-US" altLang="zh-CN" sz="3200" b="1"/>
              <a:t>“</a:t>
            </a:r>
            <a:r>
              <a:rPr lang="zh-CN" altLang="zh-CN" sz="3200" b="1"/>
              <a:t>山水</a:t>
            </a:r>
            <a:r>
              <a:rPr lang="en-US" altLang="zh-CN" sz="3200" b="1"/>
              <a:t>”</a:t>
            </a:r>
            <a:r>
              <a:rPr lang="zh-CN" altLang="zh-CN" sz="3200" b="1"/>
              <a:t>的成因</a:t>
            </a:r>
            <a:endParaRPr lang="zh-CN" altLang="zh-CN" sz="3200"/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6754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喀斯特地貌类型及成因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喀斯特地貌在地表、地下的景观各有洞天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形态和成因不同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具体分析如下表。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8174765"/>
              </p:ext>
            </p:extLst>
          </p:nvPr>
        </p:nvGraphicFramePr>
        <p:xfrm>
          <a:off x="508000" y="2780928"/>
          <a:ext cx="8128000" cy="32763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6" imgW="4004808" imgH="1614888" progId="Word.Document.12">
                  <p:embed/>
                </p:oleObj>
              </mc:Choice>
              <mc:Fallback>
                <p:oleObj name="文档" r:id="rId6" imgW="4004808" imgH="16148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780928"/>
                        <a:ext cx="8128000" cy="32763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9638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77499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桂林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山水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的成因分析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桂林山水是十分典型的喀斯特地貌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是独特自然环境的产物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也是岩石圈、水圈、大气圈、生物圈相互作用的结果。具体成因如下表所示。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2822130"/>
              </p:ext>
            </p:extLst>
          </p:nvPr>
        </p:nvGraphicFramePr>
        <p:xfrm>
          <a:off x="508000" y="3140968"/>
          <a:ext cx="8128000" cy="3159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6" imgW="3964836" imgH="1541435" progId="Word.Document.12">
                  <p:embed/>
                </p:oleObj>
              </mc:Choice>
              <mc:Fallback>
                <p:oleObj name="文档" r:id="rId6" imgW="3964836" imgH="15414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3140968"/>
                        <a:ext cx="8128000" cy="31594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6498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9404119"/>
              </p:ext>
            </p:extLst>
          </p:nvPr>
        </p:nvGraphicFramePr>
        <p:xfrm>
          <a:off x="508000" y="1414998"/>
          <a:ext cx="8128000" cy="4282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6" imgW="3964836" imgH="2089093" progId="Word.Document.12">
                  <p:embed/>
                </p:oleObj>
              </mc:Choice>
              <mc:Fallback>
                <p:oleObj name="文档" r:id="rId6" imgW="3964836" imgH="2089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414998"/>
                        <a:ext cx="8128000" cy="42820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116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1192539"/>
            <a:ext cx="8128000" cy="4726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9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1333241"/>
            <a:ext cx="8128000" cy="4445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09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1661381"/>
            <a:ext cx="8128000" cy="3789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1842664"/>
            <a:ext cx="8128000" cy="342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20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id:2147492057;FounderCES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605" y="2564904"/>
            <a:ext cx="4838938" cy="27363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1189721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浙江杭州高一检测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读某洞穴剖面景观示意图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54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图中所示的地形景观主要分布在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石灰岩分布区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花岗岩分布区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玄武岩分布区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砂岩分布区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该地形景观在我国四大高原中有广泛分布的是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青藏高原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内蒙古高原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云贵高原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黄土高原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CaCO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+CO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+H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		Ca(HCO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化学方程式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简要说明石笋、石钟乳、石柱的形成原因。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用人地关系协调发展的观点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简述人类应如何趋利避害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开发利用这种地貌景观资源。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3123" y="4005064"/>
            <a:ext cx="551111" cy="3086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7082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读图析图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从图中某洞穴景观的石笋、石柱、石钟乳就可得出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这种地貌为喀斯特地貌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多在石灰岩分布的地区形成。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溶洞、地下河景观属于地下喀斯特地貌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该地形景观广泛分布于云贵高原。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该化学反应是可逆反应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随着外界条件的变化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二氧化碳的溶解和逸出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产生溶蚀和淀积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形成各种喀斯特地貌景观。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人类充分利用自然环境条件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遵循自然发展规律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则能达到趋利避害的目的。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367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7248094"/>
              </p:ext>
            </p:extLst>
          </p:nvPr>
        </p:nvGraphicFramePr>
        <p:xfrm>
          <a:off x="508000" y="1124744"/>
          <a:ext cx="8128000" cy="5360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4001207" imgH="2638551" progId="Word.Document.12">
                  <p:embed/>
                </p:oleObj>
              </mc:Choice>
              <mc:Fallback>
                <p:oleObj name="文档" r:id="rId4" imgW="4001207" imgH="26385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124744"/>
                        <a:ext cx="8128000" cy="5360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思路展示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本题以某洞穴剖面景观示意图为切入点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考查喀斯特地貌的形成及形态、分布与利用等相关知识。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读图明确该景观图为地下喀斯特地貌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图中显示了喀斯特地貌的三种地貌形态。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理解地下喀斯特地貌的成因。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在人类趋利避害开发利用喀斯特景观前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先要明确该地貌开发的有利条件和不利条件。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学会知识的迁移应用和拓展延伸。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57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(2)C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可溶性的石灰岩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(CaCO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遇到含有二氧化碳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石灰岩溶解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形成可溶于水的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Ca(HCO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。含有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Ca(HCO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的水由溶洞洞顶渗出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由于压力减小或温度升高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逸出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,CaCO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淀积出来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形成石钟乳、石笋、石柱。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充分合理利用其在旅游、仓储、疗养、生物培育等方面的资源价值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注意避免地面塌陷、环境污染、破坏性开发等超越环境承载力的不良现象发生。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16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1787049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图中岩石和地貌形态形成的先后顺序是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③①④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④②①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④①③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该类地貌发育典型的山区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风蚀现象严重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岩石类型是花岗岩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土层较薄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土壤贫瘠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地表水丰富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地下水贫乏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484847" y="882685"/>
            <a:ext cx="44190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142772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631495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66676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下图为某地地质构造的示意图。读图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 descr="id:2147492071;FounderCES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132" y="2273929"/>
            <a:ext cx="3339430" cy="23298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484847" y="882685"/>
            <a:ext cx="44190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142772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631495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地表发育着峰林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地下发育着溶洞、石笋和石钟乳等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该地为典型的喀斯特地貌类型。这种地貌主要在可溶性岩石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如石灰岩、白云岩等碳酸盐岩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分布地区形成的。第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图中所示的岩石和地貌形态形成的先后顺序是先有岩石的形成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然后含有二氧化碳的水对可溶性岩石的溶蚀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形成溶洞和地下河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再后就是岩溶水滴落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逐渐淀积形成石钟乳和石笋等地下地貌景观。第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因该地是喀斯特地貌地区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可溶性岩石遭受流水的溶蚀作用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地表水流入地下河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土壤贫瘠。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4971929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2673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84847" y="882685"/>
            <a:ext cx="441901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42772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31495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7023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云桂铁路东起广西南宁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西至云南昆明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是一条客货兼顾的区际干线铁路。云桂铁路预计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年底建成通车。据此完成第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云桂铁路所经过的地区中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最常见的景观可能是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 descr="id:2147492078;FounderCES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641249"/>
            <a:ext cx="4680520" cy="36386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84847" y="882685"/>
            <a:ext cx="441901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42772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31495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该铁路在建设过程中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可能遇到的问题是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地面崎岖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地基不牢固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冻土广布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流沙掩埋铁路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土质疏松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地基不牢固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云桂铁路主要经过云贵高原地区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所经过地区的景观主要是喀斯特地貌。第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喀斯特地貌区多地下暗河、溶洞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易塌陷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给大型工程的建设带来不利影响。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3717031"/>
            <a:ext cx="8168456" cy="1257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7544" y="4974633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17343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84847" y="882685"/>
            <a:ext cx="44190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42772" y="882949"/>
            <a:ext cx="290277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31495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4076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导学号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11690042(2015·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江苏如皋一中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滇、黔、桂三省区是世界著名的喀斯特地貌区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喀斯特地貌是由可溶性岩石在湿热的气候条件下发育形成的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三省区地势起伏和缓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岩石的可溶性、透水性差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三省区地质灾害多发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与石灰岩广布关系密切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广西境内地表破碎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喀斯特地貌均分布在地下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喀斯特地貌是由可溶性岩石在湿热的气候条件下发育形成的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三省区石灰岩广布且其石灰岩可溶性、透水性好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三省区地质灾害多发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与不稳定的地壳关系密切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与石灰岩广布关系不大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广西境内的喀斯特地貌既有地面喀斯特地貌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如峰林、峰丛等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也有地下喀斯特地貌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如石钟乳、石笋等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3789040"/>
            <a:ext cx="8168456" cy="2026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7544" y="5816022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84847" y="882685"/>
            <a:ext cx="44190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42772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631495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5864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图中的溶洞是石灰岩受到含有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的流水的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作用而形成的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其化学反应方程式为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。它们是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作用而形成的。其形成过程中的化学反应方程式为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 descr="id:2147492085;FounderCES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700808"/>
            <a:ext cx="3058558" cy="18722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</a:t>
            </a:r>
            <a:r>
              <a:rPr lang="en-US" altLang="zh-CN" dirty="0" smtClean="0"/>
              <a:t>5       6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484847" y="882685"/>
            <a:ext cx="441901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42772" y="882949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31495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657037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图中地貌形态在我国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分布非常普遍。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溶洞是流水的侵蚀作用形成的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而溶洞内的石钟乳、石笋和石柱则是流水的淀积作用形成的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其与溶洞的形成是两个相反的化学过程。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8497423"/>
              </p:ext>
            </p:extLst>
          </p:nvPr>
        </p:nvGraphicFramePr>
        <p:xfrm>
          <a:off x="620464" y="3717032"/>
          <a:ext cx="8128000" cy="14218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文档" r:id="rId8" imgW="3839157" imgH="672240" progId="Word.Document.12">
                  <p:embed/>
                </p:oleObj>
              </mc:Choice>
              <mc:Fallback>
                <p:oleObj name="文档" r:id="rId8" imgW="3839157" imgH="6722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0464" y="3717032"/>
                        <a:ext cx="8128000" cy="14218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467544" y="2492895"/>
            <a:ext cx="8168456" cy="1233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7544" y="3717032"/>
            <a:ext cx="8168456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69332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3528" y="1202057"/>
            <a:ext cx="8456488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一、认识喀斯特地貌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喀斯特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石灰岩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地区的地貌、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水文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现象和景观。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喀斯特作用的本质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含有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二氧化碳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的水对可溶性岩石的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溶蚀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淀积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发育条件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可溶性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是喀斯特地貌发育的最基本条件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最主要的可溶性岩石是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碳酸盐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类岩石。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透水性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空隙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和裂隙越多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透水性越好。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溶蚀力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取决于水中所含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二氧化碳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、有机酸和无机酸的数量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以及水的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流动性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的强弱。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流动性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取决于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大气降水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、地面坡度以及岩石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裂隙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的类型与连通性。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22821" y="1688079"/>
            <a:ext cx="852237" cy="290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57686" y="1688079"/>
            <a:ext cx="636213" cy="290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91880" y="2087700"/>
            <a:ext cx="1152128" cy="290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31370" y="2087700"/>
            <a:ext cx="559172" cy="290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61979" y="2087700"/>
            <a:ext cx="559172" cy="290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65846" y="3698334"/>
            <a:ext cx="559172" cy="290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6119" y="4092635"/>
            <a:ext cx="559172" cy="290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51230" y="4497831"/>
            <a:ext cx="559172" cy="290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70102" y="5312497"/>
            <a:ext cx="1112848" cy="290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94079" y="5707798"/>
            <a:ext cx="853585" cy="290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445965" y="6115720"/>
            <a:ext cx="1112848" cy="290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084168" y="6113564"/>
            <a:ext cx="559172" cy="290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喀斯特地貌为什么在我国的亚热带地区最典型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我国亚热带地区降水较多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水对可溶性岩石的化学反应速度随着温度的升高而加速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所以我国南方的亚热带地区的溶蚀速度比北方快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再加上南方的热带、亚热带地区的生物化学作用较强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土壤中二氧化碳的含量比温带要高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经土壤进入水中的二氧化碳多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所以喀斯特地貌最典型。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地面喀斯特地貌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峰林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、峰丛、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孤峰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、溶蚀洼地、落水洞等。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地下喀斯特地貌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溶洞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、地下河、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石钟乳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、石笋、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石柱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2204864"/>
            <a:ext cx="8168456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53957" y="4592417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17156" y="4603706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53957" y="500167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06722" y="5001674"/>
            <a:ext cx="88941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73515" y="500167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6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二、剖析桂林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山水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的成因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是岩石圈、水圈、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大气圈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和生物圈相互作用的结果。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桂林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山水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的成因分析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可溶性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透水性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亚热带湿润区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气候温暖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降水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水文条件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东部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西部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北部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地势较高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部地势较低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有利于区域内地表水和地下水的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和富集。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生物生长旺盛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使土壤和流水中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有机酸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的含量高。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43808" y="2587482"/>
            <a:ext cx="80284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77326" y="3389917"/>
            <a:ext cx="81087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4060" y="3389917"/>
            <a:ext cx="84379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49204" y="3796055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23728" y="4198510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61975" y="4198510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77644" y="4198510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78884" y="4198510"/>
            <a:ext cx="28926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382261" y="4198510"/>
            <a:ext cx="28926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19216" y="4592970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809177" y="4997084"/>
            <a:ext cx="86234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暖湿的气候对桂林地区喀斯特地貌的形成会产生怎样的影响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桂林高温多雨的气候条件十分有利于生物生长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土壤中积累了大量的有机质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导致土壤和流水中有机酸的含量较高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为喀斯特地貌的形成创造了条件。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544" y="3356992"/>
            <a:ext cx="816845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65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413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探究一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桂林</a:t>
            </a:r>
            <a:r>
              <a:rPr lang="en-US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山水</a:t>
            </a:r>
            <a:r>
              <a:rPr lang="en-US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的成因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中国地理权威杂志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《中国国家地理》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期发布了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中国喀斯特景观之最榜单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。桂林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成为该杂志向广大读者推荐的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最美喀斯特景观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。下图是我国第五套人民币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元票样展示的桂林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景观。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 descr="id:2147492005;FounderCES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545" y="4005064"/>
            <a:ext cx="4106410" cy="20268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桂林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为什么被评为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中国最美喀斯特景观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桂林素以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山青、水秀、洞奇、石美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著称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桂林的喀斯特地貌发育最典型、最精彩、最具观赏性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造就了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桂林山水甲天下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的胜景。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该地区周边的地形、岩石、气候、水文条件如何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地形条件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东部、北部和西部都是山地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中部和南部地势低平。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岩石条件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石灰岩广布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并且石灰岩厚度大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岩性纯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空隙和裂隙发育广泛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所以岩石的可溶性、透水性都很好。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气候条件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位于我国的亚热带湿润区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气候温暖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全年降水丰沛。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水文条件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该地降水丰富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三面环山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区域内地表水和地下水丰富。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2132856"/>
            <a:ext cx="816845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544" y="3777750"/>
            <a:ext cx="8168456" cy="2387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81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喀斯特作用的影响因素及其强弱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 descr="id:2147492019;FounderCES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278782"/>
            <a:ext cx="6438254" cy="36292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098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281</TotalTime>
  <Words>1268</Words>
  <Application>Microsoft Office PowerPoint</Application>
  <PresentationFormat>全屏显示(4:3)</PresentationFormat>
  <Paragraphs>145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第三节　圈层相互作用案例分析 ——剖析桂林“山水”的成因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2016-04-29T05:53:12Z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