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58" r:id="rId2"/>
    <p:sldId id="264" r:id="rId3"/>
    <p:sldId id="265" r:id="rId4"/>
    <p:sldId id="366" r:id="rId5"/>
    <p:sldId id="367" r:id="rId6"/>
    <p:sldId id="369" r:id="rId7"/>
    <p:sldId id="368" r:id="rId8"/>
    <p:sldId id="370" r:id="rId9"/>
    <p:sldId id="275" r:id="rId10"/>
    <p:sldId id="371" r:id="rId11"/>
    <p:sldId id="372" r:id="rId12"/>
    <p:sldId id="373" r:id="rId13"/>
    <p:sldId id="382" r:id="rId14"/>
    <p:sldId id="380" r:id="rId15"/>
    <p:sldId id="381" r:id="rId16"/>
    <p:sldId id="374" r:id="rId17"/>
    <p:sldId id="375" r:id="rId18"/>
    <p:sldId id="383" r:id="rId19"/>
    <p:sldId id="384" r:id="rId20"/>
    <p:sldId id="385" r:id="rId21"/>
    <p:sldId id="386" r:id="rId22"/>
    <p:sldId id="376" r:id="rId23"/>
    <p:sldId id="377" r:id="rId24"/>
    <p:sldId id="378" r:id="rId25"/>
    <p:sldId id="270" r:id="rId26"/>
    <p:sldId id="277" r:id="rId27"/>
    <p:sldId id="390" r:id="rId28"/>
    <p:sldId id="310" r:id="rId29"/>
    <p:sldId id="391" r:id="rId30"/>
    <p:sldId id="311" r:id="rId31"/>
    <p:sldId id="392" r:id="rId32"/>
    <p:sldId id="393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5" d="100"/>
          <a:sy n="85" d="100"/>
        </p:scale>
        <p:origin x="78" y="180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5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9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slide" Target="../slides/slide2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5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9.xml"/><Relationship Id="rId4" Type="http://schemas.openxmlformats.org/officeDocument/2006/relationships/slide" Target="../slides/slide2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64452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第二节　自然灾害与人类</a:t>
            </a:r>
            <a:endParaRPr lang="en-US" altLang="zh-CN" sz="1400" smtClean="0"/>
          </a:p>
          <a:p>
            <a:pPr algn="l"/>
            <a:r>
              <a:rPr lang="en-US" altLang="zh-CN" sz="1400" smtClean="0"/>
              <a:t>——</a:t>
            </a:r>
            <a:r>
              <a:rPr lang="zh-CN" altLang="en-US" sz="1400" smtClean="0"/>
              <a:t>以洪灾为例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oleObject" Target="../embeddings/oleObject3.bin"/><Relationship Id="rId4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0.xml"/><Relationship Id="rId4" Type="http://schemas.openxmlformats.org/officeDocument/2006/relationships/slide" Target="slide2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0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0.xml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slide" Target="slide30.xml"/><Relationship Id="rId4" Type="http://schemas.openxmlformats.org/officeDocument/2006/relationships/slide" Target="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0.xml"/><Relationship Id="rId4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0.xml"/><Relationship Id="rId4" Type="http://schemas.openxmlformats.org/officeDocument/2006/relationships/slide" Target="slide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slide" Target="slide30.xml"/><Relationship Id="rId4" Type="http://schemas.openxmlformats.org/officeDocument/2006/relationships/slide" Target="slide2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0.xml"/><Relationship Id="rId4" Type="http://schemas.openxmlformats.org/officeDocument/2006/relationships/slide" Target="slide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jpeg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708920"/>
            <a:ext cx="6203032" cy="576064"/>
          </a:xfrm>
        </p:spPr>
        <p:txBody>
          <a:bodyPr/>
          <a:lstStyle/>
          <a:p>
            <a:r>
              <a:rPr lang="zh-CN" altLang="zh-CN" sz="3200" b="1"/>
              <a:t>第二节</a:t>
            </a:r>
            <a:r>
              <a:rPr lang="zh-CN" altLang="zh-CN" sz="3200"/>
              <a:t>　</a:t>
            </a:r>
            <a:r>
              <a:rPr lang="zh-CN" altLang="zh-CN" sz="3200" b="1"/>
              <a:t>自然灾害与</a:t>
            </a:r>
            <a:r>
              <a:rPr lang="zh-CN" altLang="zh-CN" sz="3200" b="1" smtClean="0"/>
              <a:t>人类</a:t>
            </a:r>
            <a:r>
              <a:rPr lang="en-US" altLang="zh-CN" sz="3200" b="1" smtClean="0"/>
              <a:t/>
            </a:r>
            <a:br>
              <a:rPr lang="en-US" altLang="zh-CN" sz="3200" b="1" smtClean="0"/>
            </a:br>
            <a:r>
              <a:rPr lang="en-US" altLang="zh-CN" sz="3200" b="1" smtClean="0"/>
              <a:t>——</a:t>
            </a:r>
            <a:r>
              <a:rPr lang="zh-CN" altLang="zh-CN" sz="3200" b="1"/>
              <a:t>以洪灾为例</a:t>
            </a:r>
            <a:endParaRPr lang="zh-CN" altLang="zh-CN" sz="3200"/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81917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一、自然灾害的主要特征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678624"/>
              </p:ext>
            </p:extLst>
          </p:nvPr>
        </p:nvGraphicFramePr>
        <p:xfrm>
          <a:off x="508000" y="2131531"/>
          <a:ext cx="8128000" cy="47157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6" imgW="3910459" imgH="2268405" progId="Word.Document.12">
                  <p:embed/>
                </p:oleObj>
              </mc:Choice>
              <mc:Fallback>
                <p:oleObj name="文档" r:id="rId6" imgW="3910459" imgH="22684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131531"/>
                        <a:ext cx="8128000" cy="47157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817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043814"/>
            <a:ext cx="8128000" cy="3024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62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二、洪灾的形成原因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洪水的发生往往是以自然原因为主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但人类不合理的活动也可能诱发或加剧洪水灾害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具体分析如下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75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>
            <a:grpSpLocks noChangeAspect="1"/>
          </p:cNvGrpSpPr>
          <p:nvPr/>
        </p:nvGrpSpPr>
        <p:grpSpPr>
          <a:xfrm>
            <a:off x="1331640" y="1564252"/>
            <a:ext cx="6676179" cy="5051807"/>
            <a:chOff x="1476375" y="3162300"/>
            <a:chExt cx="6191250" cy="468486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76375" y="3646639"/>
              <a:ext cx="6191250" cy="4200525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76375" y="3162300"/>
              <a:ext cx="6191250" cy="533400"/>
            </a:xfrm>
            <a:prstGeom prst="rect">
              <a:avLst/>
            </a:prstGeom>
          </p:spPr>
        </p:pic>
      </p:grp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36486"/>
            <a:ext cx="187391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自然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因素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84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60772"/>
            <a:ext cx="187391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人为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因素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80056"/>
              </p:ext>
            </p:extLst>
          </p:nvPr>
        </p:nvGraphicFramePr>
        <p:xfrm>
          <a:off x="508000" y="2204864"/>
          <a:ext cx="8128000" cy="364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6" imgW="3950791" imgH="1771876" progId="Word.Document.12">
                  <p:embed/>
                </p:oleObj>
              </mc:Choice>
              <mc:Fallback>
                <p:oleObj name="文档" r:id="rId6" imgW="3950791" imgH="17718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204864"/>
                        <a:ext cx="8128000" cy="364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819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1384078"/>
            <a:ext cx="8128000" cy="4343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61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2427341"/>
            <a:ext cx="8128000" cy="2257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2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三、我国洪灾频发的原因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降水集中程度高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集中于夏秋季节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全国大部分地区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5—9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月降水量占全年降水量的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80%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季风气候的不稳定性使降水年际变化大。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乱砍滥伐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植被破坏严重。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水利设施年久失修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河道淤塞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行洪能力差。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大量河道、湖泊被淤、被填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缺乏蓄洪、滞洪场所。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788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391806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四、长江防洪综合整治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措施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 descr="id:2147493311;FounderCES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32856"/>
            <a:ext cx="5879453" cy="3312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1435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导学号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11690051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阅读图文材料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淮河是我国南、北方重要的地理分界线。它发源于河南省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在江苏省北部注入洪泽湖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大部分经高邮湖流入长江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少部分经苏北灌溉总渠流入黄海。淮河全长约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流域面积为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26.9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万平方千米。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淮河水灾非常频繁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历史上曾多次发生洪灾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中国最难治理的河流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14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9776807"/>
              </p:ext>
            </p:extLst>
          </p:nvPr>
        </p:nvGraphicFramePr>
        <p:xfrm>
          <a:off x="508000" y="810467"/>
          <a:ext cx="8128000" cy="60637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4001207" imgH="2984573" progId="Word.Document.12">
                  <p:embed/>
                </p:oleObj>
              </mc:Choice>
              <mc:Fallback>
                <p:oleObj name="文档" r:id="rId4" imgW="4001207" imgH="29845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810467"/>
                        <a:ext cx="8128000" cy="60637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89721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淮河流域图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在图中补画淮河流域的北部界线。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试从淮河流域的位置、水系特点、流域状况、人类活动等方面分析淮河流域涝灾频发的原因。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试提出治理淮河水患的措施。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 descr="id:2147493325;FounderCES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1" y="1628800"/>
            <a:ext cx="4496061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894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读图析图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沿北侧支流源头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紧靠黄河下游干流的南侧画出界线。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在位置上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淮河流域具有明显的过渡性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降水季节分配不均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年际变化大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在水系上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支流多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下游无天然入海口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流域内地势低平、排水不畅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农业活动对植被的破坏及围湖造田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使流域的调蓄能力下降。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治理措施一方面兴建蓄洪、分洪工程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另一方面要加固堤防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开挖入海新河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同时还要退耕还湖。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94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思路展示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本题考查淮河流域涝灾频发的原因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综合思考该地区的地形地势、气候、水文和人类活动等特点。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流域界线就是指流域之间的分水岭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看图中河流流向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从北侧支流的河源处画出即可。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分析原因时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应从自然和人为两方面切入。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应该特别指出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在归纳河流的治理措施时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针对上、中、下游不同河段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应分别提出不同的措施。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技巧归纳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分析河流治理措施时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主要从以下角度进行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根据成因制定措施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根据河段制定措施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根据措施制定措施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借鉴其他河流的治理经验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94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画图略。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沿北侧支流源头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紧靠黄河下游干流南侧画出界线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地处南北气候过渡带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降水季节分配不均、年际变化大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降水时间长、强度大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淮河流域支流众多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中游河道弯曲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且下游无天然入海口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流域内地势低平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排水不畅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流域内农业等活动对植被破坏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加之围湖造田使流域调蓄能力下降。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修建水库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利用中下游洼地修建蓄洪、分洪工程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加固堤防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开挖入海新河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退耕还湖等。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4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1772008"/>
            <a:ext cx="8128000" cy="356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287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959022" y="882949"/>
            <a:ext cx="45142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下列现象或事件中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属于自然灾害的是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A.2014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重庆砚石台煤矿发生瓦斯爆炸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人死亡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人受伤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B.2015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贵州省毕节市境内发生特大交通事故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人死亡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人受伤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C.2015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超强台风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在台湾、福建登陆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最强风力达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15~16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造成台湾地区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人死亡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,3~4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人受伤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D.1986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切尔诺贝利核电站发生爆炸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受害人数达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三项属于生产、交通事故而非自然异变引起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不属于自然灾害。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4569839"/>
            <a:ext cx="81684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7544" y="5390383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959022" y="882949"/>
            <a:ext cx="45142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据权威人士披露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中国山洪灾害防治区内水土流失面积达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169.8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万平方千米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占全国水土流失面积的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46.52%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。据此完成第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2~3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中国是世界上山洪灾害最严重的国家之一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这是由于中国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地处东亚季风区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地形地质条件复杂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人口与水土资源矛盾突出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干旱区面积广大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中国山洪灾害尤以暴雨型山洪灾害的发生最为频繁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危害也最为严重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暴雨型山洪灾害主要分布区为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西北内陆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青藏高原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华北平原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长江流域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959022" y="882949"/>
            <a:ext cx="45142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山洪灾害严重与气候、地形及人类活动有关。我国山区面积广、植被破坏严重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加上夏季多暴雨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容易发生山洪灾害。第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长江流域降水量大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多暴雨。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7544" y="3939167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91080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959022" y="882949"/>
            <a:ext cx="451427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08000" y="166709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龙吸水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是一种偶尔出现在温暖水面上空的龙卷风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它可将湖或海里的水卷入空中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形成高高的水柱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如同被吸入空中一样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俗称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龙吸水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龙卷水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如下图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其风力可达到台风的几倍。据此完成第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4~5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 descr="id:2147493339;FounderCES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356992"/>
            <a:ext cx="3747861" cy="20467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41293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龙吸水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风力强劲的主要原因是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温差较大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摩擦力较大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地转偏向力大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气压差大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龙吸水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易发生的灾害性天气是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暴雨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沙尘暴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龙吸水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即龙卷风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是一种气旋天气系统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由于中心气压很低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空气十分稀薄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与外围空气的气压差很大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因此风力强劲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选项正确。第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龙吸水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是一种强烈的空气对流现象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过后容易发生暴雨、洪涝灾害。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959022" y="882949"/>
            <a:ext cx="451427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7544" y="4293096"/>
            <a:ext cx="8168456" cy="1579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7544" y="5873022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89523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95736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一、自然灾害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自然灾害是指在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自然界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对人类生命和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财产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构成危害的事件。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按成因可分为地质灾害、气象灾害、生物灾害等。对人类影响较大的自然灾害包括台风、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洪水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、干旱、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地震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、火山、滑坡、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泥石流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自然灾害严重影响人类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生产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、生活的正常秩序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威胁人类的生存与发展。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42450" y="2394036"/>
            <a:ext cx="80284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04248" y="239789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15555" y="3601155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178754" y="3601155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0119" y="4016353"/>
            <a:ext cx="89739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45296" y="440437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959022" y="882949"/>
            <a:ext cx="45142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阅读图文材料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据中央气象台网消息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17—18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江汉南部、江淮西北部、江南北部及重庆东南部、贵州东部等地有大雨或暴雨。其中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湖北东部、安徽西南部、江苏东南部、上海、浙江西北部、江西东北部和湖南北部等地的部分地区有大暴雨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(100~180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毫米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局地有强对流天气。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959022" y="882949"/>
            <a:ext cx="45142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6393"/>
            <a:ext cx="541205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中国暴雨日数和暴雨洪水分区图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 descr="id:2147493346;FounderCES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692" y="1745340"/>
            <a:ext cx="4984861" cy="40001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162615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/>
          <p:nvPr/>
        </p:nvSpPr>
        <p:spPr>
          <a:xfrm>
            <a:off x="5794190" y="836712"/>
            <a:ext cx="213872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       2-3       4-5       </a:t>
            </a:r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5798494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277940" y="882685"/>
            <a:ext cx="454299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959022" y="882949"/>
            <a:ext cx="45142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7596336" y="884374"/>
            <a:ext cx="28803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我国洪涝灾害产生的气候原因是什么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针对我国暴雨洪涝灾害所发生的原因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应采取的相应措施是什么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我国是典型的季风区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冷暖空气频繁交汇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形成一场场暴雨。第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防治洪涝灾害应从工程措施和非工程措施两方面分析。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季风气候显著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夏季受锋面雨带和热带气旋的影响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夏秋季节降水较多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易发生洪涝灾害。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加强气象监测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提高预报的准确率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加强防洪工程措施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加强防洪非工程措施等。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7544" y="2564904"/>
            <a:ext cx="8168456" cy="12015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7544" y="3766462"/>
            <a:ext cx="8168456" cy="19667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60346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195736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二、认识洪水和洪灾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洪水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是河流水位超过河滩地面出现的溢流现象的统称。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洪水溢出或者冲垮河岸、湖岸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对人类生产和生活带来损害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就形成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洪灾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发生在无人区的自然界异常变化是自然灾害吗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不是。只有对人类的生产和生活带来损失的自然事件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才能称为自然灾害。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6226" y="2598771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26226" y="341198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7544" y="4165013"/>
            <a:ext cx="81684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95736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三、洪灾的形成原因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基本环节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洪水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二是对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人类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造成损害。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洪水的成因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强降雨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或大量冰雪快速融化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冰凌堵塞河道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滑坡、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泥石流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堵塞河道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自然因素导致的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堤坝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溃决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流域的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汇水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速度和河道的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排水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49483" y="2571919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65028" y="2571919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2375" y="3784096"/>
            <a:ext cx="8431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19288" y="4175932"/>
            <a:ext cx="8431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32519" y="4581128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07999" y="4995333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23928" y="4984044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49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95736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494171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人为原因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对流域内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植被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的破坏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大规模的围湖造田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占据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河道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人为因素导致的堤坝溃决。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79712" y="297010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4937" y="378904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99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195736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1086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四、洪灾的防治措施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工程措施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 descr="id:2147493251;FounderCES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519789"/>
            <a:ext cx="5329938" cy="259228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矩形 8"/>
          <p:cNvSpPr/>
          <p:nvPr/>
        </p:nvSpPr>
        <p:spPr>
          <a:xfrm>
            <a:off x="3097973" y="342900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93037" y="3948660"/>
            <a:ext cx="57606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28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195736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非工程措施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防灾减灾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滥砍乱伐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提高森林覆盖率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建立统一的减灾防灾管理体制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建立统一的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抗洪抢险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指挥管理系统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设置防洪保险基金和加强洪泛区土地管理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加强灾前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水利建设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投入与减灾科研投入。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流域内的植被对洪水有什么影响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流域内的植被可有效地防洪减灾。植被及其土壤吸水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减少洪水的水量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植被可保护岸坡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减少水土流失和下游淤积。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70276" y="2394036"/>
            <a:ext cx="115750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94796" y="2394036"/>
            <a:ext cx="117470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59353" y="2791611"/>
            <a:ext cx="117470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64288" y="3197413"/>
            <a:ext cx="117470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7544" y="4404671"/>
            <a:ext cx="81684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86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探究一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长江流域洪灾的成因及防治措施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中新网报道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湖南省岳阳市的临湘市遭遇强降水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万多人受灾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,41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个村发生山体滑坡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该次灾害损失达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长江流域洪灾的形成原因有哪些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长江流域洪灾的形成既有自然原因也有人为原因。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针对长江流域的洪灾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应该采取哪些治理措施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修建水利工程、退田还湖、疏浚河道、建设长江上中游防护林体系等。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3955634"/>
            <a:ext cx="8168456" cy="4362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544" y="4791864"/>
            <a:ext cx="81684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283</TotalTime>
  <Words>1576</Words>
  <Application>Microsoft Office PowerPoint</Application>
  <PresentationFormat>全屏显示(4:3)</PresentationFormat>
  <Paragraphs>177</Paragraphs>
  <Slides>32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第二节　自然灾害与人类 ——以洪灾为例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2016-04-29T05:59:15Z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