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Default Extension="rels" ContentType="application/vnd.openxmlformats-package.relationship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Default Extension="docx" ContentType="application/vnd.openxmlformats-officedocument.wordprocessingml.document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Default Extension="jpg" ContentType="image/jpe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Default Extension="png" ContentType="image/png"/>
  <Default Extension="bin" ContentType="application/vnd.openxmlformats-officedocument.oleObject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Default Extension="emf" ContentType="image/x-emf"/>
  <Default Extension="jpeg" ContentType="image/jpeg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sldIdLst>
    <p:sldId id="358" r:id="rId2"/>
    <p:sldId id="264" r:id="rId3"/>
    <p:sldId id="265" r:id="rId4"/>
    <p:sldId id="366" r:id="rId5"/>
    <p:sldId id="367" r:id="rId6"/>
    <p:sldId id="275" r:id="rId7"/>
    <p:sldId id="368" r:id="rId8"/>
    <p:sldId id="369" r:id="rId9"/>
    <p:sldId id="370" r:id="rId10"/>
    <p:sldId id="371" r:id="rId11"/>
    <p:sldId id="372" r:id="rId12"/>
    <p:sldId id="373" r:id="rId13"/>
    <p:sldId id="361" r:id="rId14"/>
    <p:sldId id="374" r:id="rId15"/>
    <p:sldId id="375" r:id="rId16"/>
    <p:sldId id="376" r:id="rId17"/>
    <p:sldId id="377" r:id="rId18"/>
    <p:sldId id="378" r:id="rId19"/>
    <p:sldId id="379" r:id="rId20"/>
    <p:sldId id="380" r:id="rId21"/>
    <p:sldId id="381" r:id="rId22"/>
    <p:sldId id="382" r:id="rId23"/>
    <p:sldId id="383" r:id="rId24"/>
    <p:sldId id="384" r:id="rId25"/>
    <p:sldId id="385" r:id="rId26"/>
    <p:sldId id="386" r:id="rId27"/>
    <p:sldId id="387" r:id="rId28"/>
    <p:sldId id="388" r:id="rId29"/>
    <p:sldId id="270" r:id="rId30"/>
    <p:sldId id="389" r:id="rId31"/>
    <p:sldId id="277" r:id="rId32"/>
    <p:sldId id="390" r:id="rId33"/>
    <p:sldId id="391" r:id="rId34"/>
    <p:sldId id="310" r:id="rId35"/>
    <p:sldId id="392" r:id="rId36"/>
    <p:sldId id="393" r:id="rId37"/>
    <p:sldId id="311" r:id="rId38"/>
    <p:sldId id="394" r:id="rId39"/>
    <p:sldId id="395" r:id="rId4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54" userDrawn="1">
          <p15:clr>
            <a:srgbClr val="A4A3A4"/>
          </p15:clr>
        </p15:guide>
        <p15:guide id="2" pos="23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76" autoAdjust="0"/>
    <p:restoredTop sz="95488" autoAdjust="0"/>
  </p:normalViewPr>
  <p:slideViewPr>
    <p:cSldViewPr showGuides="1">
      <p:cViewPr varScale="1">
        <p:scale>
          <a:sx n="85" d="100"/>
          <a:sy n="85" d="100"/>
        </p:scale>
        <p:origin x="78" y="180"/>
      </p:cViewPr>
      <p:guideLst>
        <p:guide orient="horz" pos="754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2016-04-29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9.xml"/><Relationship Id="rId7" Type="http://schemas.openxmlformats.org/officeDocument/2006/relationships/image" Target="../media/image6.png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.xml"/><Relationship Id="rId5" Type="http://schemas.openxmlformats.org/officeDocument/2006/relationships/image" Target="../media/image5.png"/><Relationship Id="rId4" Type="http://schemas.openxmlformats.org/officeDocument/2006/relationships/slide" Target="../slides/slide6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6.xml"/><Relationship Id="rId4" Type="http://schemas.openxmlformats.org/officeDocument/2006/relationships/slide" Target="../slides/slide29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9.xml"/><Relationship Id="rId7" Type="http://schemas.openxmlformats.org/officeDocument/2006/relationships/slide" Target="../slides/slide2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slide" Target="../slides/slide2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6.xml"/><Relationship Id="rId4" Type="http://schemas.openxmlformats.org/officeDocument/2006/relationships/slide" Target="../slides/slide2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2276803"/>
              <a:ext cx="12141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smtClean="0">
                  <a:solidFill>
                    <a:srgbClr val="333333"/>
                  </a:solidFill>
                  <a:latin typeface="+mn-lt"/>
                  <a:ea typeface="+mn-ea"/>
                </a:rPr>
                <a:t>INZHI DAOXUE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7" name="组合 36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4" cy="487312"/>
          </a:xfrm>
        </p:grpSpPr>
        <p:sp>
          <p:nvSpPr>
            <p:cNvPr id="38" name="TextBox 37"/>
            <p:cNvSpPr txBox="1"/>
            <p:nvPr userDrawn="1"/>
          </p:nvSpPr>
          <p:spPr>
            <a:xfrm>
              <a:off x="29482" y="2927145"/>
              <a:ext cx="16242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9" name="TextBox 38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1" name="TextBox 40"/>
            <p:cNvSpPr txBox="1"/>
            <p:nvPr userDrawn="1"/>
          </p:nvSpPr>
          <p:spPr>
            <a:xfrm>
              <a:off x="29482" y="2927145"/>
              <a:ext cx="1195591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2" name="TextBox 41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191706" y="-1"/>
            <a:ext cx="1319428" cy="841477"/>
            <a:chOff x="4191706" y="-1"/>
            <a:chExt cx="1319428" cy="841477"/>
          </a:xfrm>
        </p:grpSpPr>
        <p:pic>
          <p:nvPicPr>
            <p:cNvPr id="53" name="图片 52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1706" y="-1"/>
              <a:ext cx="1319428" cy="841477"/>
            </a:xfrm>
            <a:prstGeom prst="rect">
              <a:avLst/>
            </a:prstGeom>
          </p:spPr>
        </p:pic>
        <p:sp>
          <p:nvSpPr>
            <p:cNvPr id="18" name="TextBox 17">
              <a:hlinkClick r:id="rId6" action="ppaction://hlinksldjump"/>
            </p:cNvPr>
            <p:cNvSpPr txBox="1"/>
            <p:nvPr userDrawn="1"/>
          </p:nvSpPr>
          <p:spPr>
            <a:xfrm>
              <a:off x="4532317" y="285517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6526" y="120086"/>
              <a:ext cx="142874" cy="1600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7002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5378897" y="1"/>
            <a:ext cx="1220385" cy="836712"/>
            <a:chOff x="5378897" y="1"/>
            <a:chExt cx="1220385" cy="836712"/>
          </a:xfrm>
        </p:grpSpPr>
        <p:pic>
          <p:nvPicPr>
            <p:cNvPr id="45" name="图片 44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356" y="1"/>
              <a:ext cx="1170926" cy="836712"/>
            </a:xfrm>
            <a:prstGeom prst="rect">
              <a:avLst/>
            </a:prstGeom>
          </p:spPr>
        </p:pic>
        <p:grpSp>
          <p:nvGrpSpPr>
            <p:cNvPr id="36" name="组合 35"/>
            <p:cNvGrpSpPr/>
            <p:nvPr userDrawn="1"/>
          </p:nvGrpSpPr>
          <p:grpSpPr>
            <a:xfrm>
              <a:off x="5378897" y="29755"/>
              <a:ext cx="1137319" cy="584775"/>
              <a:chOff x="29482" y="2276803"/>
              <a:chExt cx="1281560" cy="487312"/>
            </a:xfrm>
          </p:grpSpPr>
          <p:sp>
            <p:nvSpPr>
              <p:cNvPr id="37" name="TextBox 36"/>
              <p:cNvSpPr txBox="1"/>
              <p:nvPr userDrawn="1"/>
            </p:nvSpPr>
            <p:spPr>
              <a:xfrm>
                <a:off x="29482" y="2276803"/>
                <a:ext cx="1185298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X</a:t>
                </a:r>
                <a:r>
                  <a:rPr lang="en-US" altLang="zh-CN" sz="9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INZHIDAOXUE</a:t>
                </a:r>
                <a:endParaRPr lang="zh-CN" altLang="en-US" sz="9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TextBox 37">
                <a:hlinkClick r:id="rId3" action="ppaction://hlinksldjump"/>
              </p:cNvPr>
              <p:cNvSpPr txBox="1"/>
              <p:nvPr userDrawn="1"/>
            </p:nvSpPr>
            <p:spPr>
              <a:xfrm>
                <a:off x="275416" y="2378183"/>
                <a:ext cx="103562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新知导学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39" name="组合 38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4" cy="487312"/>
          </a:xfrm>
        </p:grpSpPr>
        <p:sp>
          <p:nvSpPr>
            <p:cNvPr id="40" name="TextBox 39"/>
            <p:cNvSpPr txBox="1"/>
            <p:nvPr userDrawn="1"/>
          </p:nvSpPr>
          <p:spPr>
            <a:xfrm>
              <a:off x="29482" y="2927145"/>
              <a:ext cx="16242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1" name="TextBox 40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2" name="组合 41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3" name="TextBox 42"/>
            <p:cNvSpPr txBox="1"/>
            <p:nvPr userDrawn="1"/>
          </p:nvSpPr>
          <p:spPr>
            <a:xfrm>
              <a:off x="29482" y="2927145"/>
              <a:ext cx="116003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4" name="TextBox 43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601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1852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dirty="0" smtClean="0">
                  <a:solidFill>
                    <a:schemeClr val="tx1"/>
                  </a:solidFill>
                  <a:latin typeface="+mn-lt"/>
                  <a:ea typeface="+mn-ea"/>
                </a:rPr>
                <a:t>INZHIDAOXUE</a:t>
              </a:r>
              <a:endParaRPr lang="zh-CN" alt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4" cy="487312"/>
          </a:xfrm>
        </p:grpSpPr>
        <p:sp>
          <p:nvSpPr>
            <p:cNvPr id="39" name="TextBox 38"/>
            <p:cNvSpPr txBox="1"/>
            <p:nvPr userDrawn="1"/>
          </p:nvSpPr>
          <p:spPr>
            <a:xfrm>
              <a:off x="29482" y="2927145"/>
              <a:ext cx="16242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0" name="TextBox 39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 userDrawn="1"/>
        </p:nvGrpSpPr>
        <p:grpSpPr>
          <a:xfrm>
            <a:off x="6525292" y="-4216"/>
            <a:ext cx="1431084" cy="851494"/>
            <a:chOff x="6525292" y="-4216"/>
            <a:chExt cx="1431084" cy="851494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25292" y="-4216"/>
              <a:ext cx="1431084" cy="851494"/>
            </a:xfrm>
            <a:prstGeom prst="rect">
              <a:avLst/>
            </a:prstGeom>
          </p:spPr>
        </p:pic>
        <p:grpSp>
          <p:nvGrpSpPr>
            <p:cNvPr id="41" name="组合 40"/>
            <p:cNvGrpSpPr/>
            <p:nvPr userDrawn="1"/>
          </p:nvGrpSpPr>
          <p:grpSpPr>
            <a:xfrm>
              <a:off x="6536094" y="39693"/>
              <a:ext cx="1102368" cy="584775"/>
              <a:chOff x="29482" y="2927145"/>
              <a:chExt cx="1358552" cy="487312"/>
            </a:xfrm>
          </p:grpSpPr>
          <p:sp>
            <p:nvSpPr>
              <p:cNvPr id="42" name="TextBox 41"/>
              <p:cNvSpPr txBox="1"/>
              <p:nvPr userDrawn="1"/>
            </p:nvSpPr>
            <p:spPr>
              <a:xfrm>
                <a:off x="29482" y="2927145"/>
                <a:ext cx="1160032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aseline="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 baseline="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AYIJIEHUO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TextBox 42">
                <a:hlinkClick r:id="rId5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112618" cy="2564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答疑解惑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276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1852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INZHIDAOXUE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 userDrawn="1"/>
        </p:nvGrpSpPr>
        <p:grpSpPr>
          <a:xfrm>
            <a:off x="7860679" y="-8427"/>
            <a:ext cx="1323144" cy="855375"/>
            <a:chOff x="7956376" y="-8427"/>
            <a:chExt cx="1323144" cy="855375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85986" y="-8427"/>
              <a:ext cx="1293534" cy="855375"/>
            </a:xfrm>
            <a:prstGeom prst="rect">
              <a:avLst/>
            </a:prstGeom>
          </p:spPr>
        </p:pic>
        <p:grpSp>
          <p:nvGrpSpPr>
            <p:cNvPr id="38" name="组合 37"/>
            <p:cNvGrpSpPr/>
            <p:nvPr userDrawn="1"/>
          </p:nvGrpSpPr>
          <p:grpSpPr>
            <a:xfrm>
              <a:off x="7956376" y="39693"/>
              <a:ext cx="1317990" cy="584775"/>
              <a:chOff x="29482" y="2927145"/>
              <a:chExt cx="1624284" cy="487312"/>
            </a:xfrm>
          </p:grpSpPr>
          <p:sp>
            <p:nvSpPr>
              <p:cNvPr id="39" name="TextBox 38"/>
              <p:cNvSpPr txBox="1"/>
              <p:nvPr userDrawn="1"/>
            </p:nvSpPr>
            <p:spPr>
              <a:xfrm>
                <a:off x="29482" y="2927145"/>
                <a:ext cx="1624284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 smtClean="0">
                    <a:solidFill>
                      <a:schemeClr val="bg1"/>
                    </a:solidFill>
                    <a:latin typeface="+mn-lt"/>
                    <a:ea typeface="+mn-ea"/>
                  </a:rPr>
                  <a:t>ANGTANG JIANCE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TextBox 39">
                <a:hlinkClick r:id="rId4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21768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当堂检测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41" name="组合 40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2" name="TextBox 41"/>
            <p:cNvSpPr txBox="1"/>
            <p:nvPr userDrawn="1"/>
          </p:nvSpPr>
          <p:spPr>
            <a:xfrm>
              <a:off x="29482" y="2927145"/>
              <a:ext cx="116003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3" name="TextBox 42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7461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360"/>
            <a:ext cx="9143998" cy="777601"/>
            <a:chOff x="2" y="-300"/>
            <a:chExt cx="9143998" cy="648001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107027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620459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7530892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775344" y="169738"/>
            <a:ext cx="2231820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1400" smtClean="0"/>
              <a:t>第三节　全球气候变化</a:t>
            </a:r>
            <a:endParaRPr lang="en-US" altLang="zh-CN" sz="1400" smtClean="0"/>
          </a:p>
          <a:p>
            <a:pPr algn="l"/>
            <a:r>
              <a:rPr lang="zh-CN" altLang="en-US" sz="1400" smtClean="0"/>
              <a:t>及其对人类的影响</a:t>
            </a:r>
            <a:endParaRPr lang="zh-CN" altLang="zh-CN" sz="14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62" r:id="rId4"/>
    <p:sldLayoutId id="2147483668" r:id="rId5"/>
    <p:sldLayoutId id="2147483670" r:id="rId6"/>
    <p:sldLayoutId id="2147483669" r:id="rId7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__1.docx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slide" Target="slide37.xml"/><Relationship Id="rId4" Type="http://schemas.openxmlformats.org/officeDocument/2006/relationships/slide" Target="slide3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slide" Target="slide3.xml"/><Relationship Id="rId7" Type="http://schemas.openxmlformats.org/officeDocument/2006/relationships/package" Target="../embeddings/Microsoft_Word___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7.xml"/><Relationship Id="rId4" Type="http://schemas.openxmlformats.org/officeDocument/2006/relationships/slide" Target="slide3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slide" Target="slide37.xml"/><Relationship Id="rId4" Type="http://schemas.openxmlformats.org/officeDocument/2006/relationships/slide" Target="slide3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7.xml"/><Relationship Id="rId4" Type="http://schemas.openxmlformats.org/officeDocument/2006/relationships/slide" Target="slide3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7.xml"/><Relationship Id="rId4" Type="http://schemas.openxmlformats.org/officeDocument/2006/relationships/slide" Target="slide3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7.xml"/><Relationship Id="rId4" Type="http://schemas.openxmlformats.org/officeDocument/2006/relationships/slide" Target="slide3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7.xml"/><Relationship Id="rId4" Type="http://schemas.openxmlformats.org/officeDocument/2006/relationships/slide" Target="slide3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7.xml"/><Relationship Id="rId4" Type="http://schemas.openxmlformats.org/officeDocument/2006/relationships/slide" Target="slide3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slide" Target="slide37.xml"/><Relationship Id="rId4" Type="http://schemas.openxmlformats.org/officeDocument/2006/relationships/slide" Target="slide3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7.xml"/><Relationship Id="rId4" Type="http://schemas.openxmlformats.org/officeDocument/2006/relationships/slide" Target="slide3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7.xml"/><Relationship Id="rId4" Type="http://schemas.openxmlformats.org/officeDocument/2006/relationships/slide" Target="slide3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70484" y="2708920"/>
            <a:ext cx="6203032" cy="576064"/>
          </a:xfrm>
        </p:spPr>
        <p:txBody>
          <a:bodyPr/>
          <a:lstStyle/>
          <a:p>
            <a:r>
              <a:rPr lang="zh-CN" altLang="zh-CN" sz="3200" b="1"/>
              <a:t>第三节</a:t>
            </a:r>
            <a:r>
              <a:rPr lang="zh-CN" altLang="zh-CN" sz="3200"/>
              <a:t>　</a:t>
            </a:r>
            <a:r>
              <a:rPr lang="zh-CN" altLang="zh-CN" sz="3200" b="1"/>
              <a:t>全球气候变化及其对人类的影响</a:t>
            </a:r>
            <a:endParaRPr lang="zh-CN" altLang="zh-CN" sz="3200"/>
          </a:p>
        </p:txBody>
      </p:sp>
    </p:spTree>
    <p:extLst>
      <p:ext uri="{BB962C8B-B14F-4D97-AF65-F5344CB8AC3E}">
        <p14:creationId xmlns:p14="http://schemas.microsoft.com/office/powerpoint/2010/main" val="322055521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000" y="2438805"/>
            <a:ext cx="8128000" cy="2234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020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典例剖析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年代以来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地球气候已经进入最近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1 000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年以来最为温暖的时期。据此完成下列各题。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影响全球气候变化的因素有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太阳辐射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海陆分布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地形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人类活动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①②③④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下列关于目前全球气候变暖的说法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正确的有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人类生产、生活向大气中排放了大量的温室气体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植被的破坏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目前地球正处在温暖的间冰期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新能源的大量使用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①③④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2983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全球气候变化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既有自然原因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如太阳辐射的变化、海陆变迁、地形的变化等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也有人类活动的影响。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↓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全球气候变暖既有自然原因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也有人为原因。自然原因主要是目前地球正处在温暖的间冰期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人为原因主要是人类在生产、生活中大量使用矿物燃料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向大气中排放了大量的温室气体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同时植被破坏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对二氧化碳的吸收减少。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(2)A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7544" y="4985922"/>
            <a:ext cx="8168456" cy="4362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3712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8000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探究二</a:t>
            </a:r>
            <a:r>
              <a:rPr lang="zh-CN" altLang="zh-CN" sz="2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全球气候变暖的影响及应对措施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问题导引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日中新网消息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随着全球气候变暖现象的加剧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促使热带水果扎根韩国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芒果、番石榴、无花果等水果栽培数量大幅增加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韩国种植水果的地区也逐渐向北扩展。下图是全球气候变暖影响示意图。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1012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 descr="id:2147493594;FounderCES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412776"/>
            <a:ext cx="5123959" cy="39604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48359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结合材料探究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全球气候变暖带来的影响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可以从哪几个方面分析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结合图文材料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可以从海平面上升、对农业生产和工业生产的影响、水循环、气候变化异常、危及人类健康、生态系统调整等方面分析。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从图中可以看出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全球气候变暖对自然环境和社会经济的影响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是局部的还是全球性的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全球气候变暖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可影响到全球大范围的区域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因而是全球性问题。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针对全球气候变暖问题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可采取哪些措施加以缓解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减少温室气体的排放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提高植被覆盖率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加强国际合作等。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7544" y="2193575"/>
            <a:ext cx="8168456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7544" y="4149080"/>
            <a:ext cx="816845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7544" y="5373216"/>
            <a:ext cx="816845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3150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90705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名师精讲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一、全球气候变暖带来的影响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生态系统调整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 descr="id:2147493608;FounderCES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476953"/>
            <a:ext cx="4070668" cy="301117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05372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92557"/>
            <a:ext cx="2156039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海平面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上升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 descr="id:2147493615;FounderCES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492896"/>
            <a:ext cx="6888362" cy="209328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07084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23238"/>
            <a:ext cx="187391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影响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农业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 descr="id:2147493622;FounderCES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420888"/>
            <a:ext cx="5339014" cy="33123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09773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000" y="2230332"/>
            <a:ext cx="8128000" cy="2651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69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0663531"/>
              </p:ext>
            </p:extLst>
          </p:nvPr>
        </p:nvGraphicFramePr>
        <p:xfrm>
          <a:off x="508000" y="917626"/>
          <a:ext cx="8128000" cy="52767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文档" r:id="rId4" imgW="4001207" imgH="2597503" progId="Word.Document.12">
                  <p:embed/>
                </p:oleObj>
              </mc:Choice>
              <mc:Fallback>
                <p:oleObj name="文档" r:id="rId4" imgW="4001207" imgH="259750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917626"/>
                        <a:ext cx="8128000" cy="527674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56792"/>
            <a:ext cx="187391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影响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工业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 descr="id:2147493629;FounderCES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880" y="2055390"/>
            <a:ext cx="6347620" cy="31738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32760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000" y="2142435"/>
            <a:ext cx="8128000" cy="2827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6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000" y="1683774"/>
            <a:ext cx="8128000" cy="3744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3038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84784"/>
            <a:ext cx="8128000" cy="49859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二、运用图示法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呈现全球气候变暖的治理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措施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 descr="id:2147493636;FounderCES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5898" y="2009481"/>
            <a:ext cx="5991435" cy="424847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86487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典例剖析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阅读图文材料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完成下列各题。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:2015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《联合国气候变化框架公约》第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次缔约方会议在巴黎举行。会议通过的《巴黎协定》规定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年之后将全球平均气温升幅控制在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并争取把气温升幅限定在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以大幅减少气候变化的风险和影响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;2020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年后每年提供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亿美元帮助发展中国家应对气候变化。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4917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89721"/>
            <a:ext cx="483497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自然界碳元素循环示意图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 descr="id:2147493650;FounderCES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0117" y="1688319"/>
            <a:ext cx="6314997" cy="332485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58328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碳元素是生态环境中的重要物质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它不但参与地球上的物质循环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而且参与能量流动。上图中各序号所表示的作用或结果分别是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据图说出大气中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增多的主要人为原因。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应对全球气候变暖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发展低碳经济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人类可以采取哪些有效措施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7073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读图析图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结合图示中各要素之间的相互关系判断各序号所表示的作用或结果。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↓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,CO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的增多一方面是由于大量使用煤炭和石油等矿物燃料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释放大量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另一方面是由于乱砍滥伐造成森林吸收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的能力减弱。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↓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为应对全球气候变暖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可从减少矿物燃料的使用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提高新能源利用比例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加强国际合作和提高人们保护大气的意识等方面采取措施。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1786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思路展示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此关联图明确地表现出碳元素的循环过程。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从碳循环看出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,CO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增多导致人类社会经济、生产生活、自然环境发生变化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同时各地理要素间的相互作用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体现出地理环境的整体性特征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读懂该图的含义是答题的关键。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增多的人为原因。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提出应对措施是此类试题命题的归宿。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光合作用　沉积作用　全球生态系统调整　气象灾害频发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大量燃烧矿物燃料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大面积破坏森林植被。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减少矿物燃料的使用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开发利用新能源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提高能源利用率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加快经济结构转型和调整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加强全球合作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提高人类保护环境的意识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倡导低碳生活方式等。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7544" y="3356992"/>
            <a:ext cx="8168456" cy="273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8686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794190" y="836712"/>
            <a:ext cx="213872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       2-3       4-5       </a:t>
            </a:r>
            <a:r>
              <a:rPr lang="en-US" altLang="zh-CN" dirty="0" smtClean="0"/>
              <a:t>6</a:t>
            </a:r>
            <a:endParaRPr lang="zh-CN" altLang="en-US" dirty="0"/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6277940" y="882685"/>
            <a:ext cx="454299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6969780" y="882949"/>
            <a:ext cx="45142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7636070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52017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万年来地球的气候变化图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处为末次间冰期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处为现代间冰期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处为末次间冰期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处表示未来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万年左右地球将会出现一个新的间冰期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0" name="图片 9" descr="id:2147493664;FounderCES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751300"/>
            <a:ext cx="4808652" cy="27363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2848182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1619672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36893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一、全球气候变化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影响因素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太阳辐射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的变化、海陆分布的变化、地形的变化以及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人类活动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不同时期的变化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1082277"/>
              </p:ext>
            </p:extLst>
          </p:nvPr>
        </p:nvGraphicFramePr>
        <p:xfrm>
          <a:off x="508000" y="3068960"/>
          <a:ext cx="8128000" cy="24874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文档" r:id="rId7" imgW="3896414" imgH="1192533" progId="Word.Document.12">
                  <p:embed/>
                </p:oleObj>
              </mc:Choice>
              <mc:Fallback>
                <p:oleObj name="文档" r:id="rId7" imgW="3896414" imgH="119253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3068960"/>
                        <a:ext cx="8128000" cy="24874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5085184"/>
            <a:ext cx="8128000" cy="125720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思考讨论</a:t>
            </a:r>
            <a:r>
              <a:rPr lang="zh-CN" altLang="zh-CN" sz="2200" u="heavy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全球气候变化就是全球气候变暖吗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不是。全球气候在不停地变化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始终处于冷暖、干湿交替变化中。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36309" y="2316820"/>
            <a:ext cx="1216089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997694" y="2316820"/>
            <a:ext cx="116341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965247" y="3888556"/>
            <a:ext cx="52663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779912" y="3888556"/>
            <a:ext cx="86409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965246" y="4281559"/>
            <a:ext cx="814665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799313" y="4281559"/>
            <a:ext cx="814665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440371" y="4672413"/>
            <a:ext cx="571789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67544" y="5577951"/>
            <a:ext cx="816845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794190" y="836712"/>
            <a:ext cx="213872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       2-3       4-5       </a:t>
            </a:r>
            <a:r>
              <a:rPr lang="en-US" altLang="zh-CN" dirty="0" smtClean="0"/>
              <a:t>6</a:t>
            </a:r>
            <a:endParaRPr lang="zh-CN" altLang="en-US" dirty="0"/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6277940" y="882685"/>
            <a:ext cx="454299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6969780" y="882949"/>
            <a:ext cx="45142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7636070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冰期时气候寒冷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间冰期时气候相对温暖。从图中曲线的波状变化可看出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处气温高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应为末次间冰期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处气温较低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应为末次冰期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处气温最高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为现代间冰期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处气温较低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为下一次冰期。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7544" y="3971830"/>
            <a:ext cx="8168456" cy="4362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073742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13872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       2-3       4-5       </a:t>
            </a:r>
            <a:r>
              <a:rPr lang="en-US" altLang="zh-CN" dirty="0" smtClean="0"/>
              <a:t>6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277940" y="882685"/>
            <a:ext cx="454299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6969780" y="882949"/>
            <a:ext cx="45142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636070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220625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吉林长春十一中高三期中考试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开展对北极地区的科学考察对促进中国可持续发展具有重要意义。下图为北极地区冰雪覆盖范围及变化预测示意图。读图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2~3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 descr="id:2147493671;FounderCES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3575" y="2548890"/>
            <a:ext cx="4900384" cy="318436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9696495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13872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       2-3       4-5       </a:t>
            </a:r>
            <a:r>
              <a:rPr lang="en-US" altLang="zh-CN" dirty="0" smtClean="0"/>
              <a:t>6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277940" y="882685"/>
            <a:ext cx="454299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6969780" y="882949"/>
            <a:ext cx="45142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636070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影响北极地区冰雪覆盖范围变化的主要原因是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沿岸暖流加强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全球气候变暖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极昼天数较多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太阳辐射增强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北极地区冰雪覆盖范围的变化会给中国带来的直接影响是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森林生态系统得以改善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极端天气事件明显减少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通往欧洲的北部航线开通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人口大量向北极地区迁移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5153300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13872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       2-3       4-5       </a:t>
            </a:r>
            <a:r>
              <a:rPr lang="en-US" altLang="zh-CN" dirty="0" smtClean="0"/>
              <a:t>6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277940" y="882685"/>
            <a:ext cx="454299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6969780" y="882949"/>
            <a:ext cx="45142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636070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从图中可知从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2070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年北极地区冰雪覆盖范围变小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主要是当前全球气候变暖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冰雪融化的结果。第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从图中可以看出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伴随着全球气候变暖、极地冰雪的融化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北部航线将开通。全球气候变暖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我国森林生态系统遭到破坏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极端天气事件会增多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我国人口不会大量向北极地区迁移。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3.C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7544" y="4365236"/>
            <a:ext cx="8168456" cy="4362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3576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13872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       2-3       4-5       </a:t>
            </a:r>
            <a:r>
              <a:rPr lang="en-US" altLang="zh-CN" dirty="0" smtClean="0"/>
              <a:t>6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277940" y="882685"/>
            <a:ext cx="454299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6969780" y="882949"/>
            <a:ext cx="451427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636070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导学号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11690053(2015·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江西赣州模拟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近年来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随着全球气候变暖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我国部分地区的自然环境出现了一系列反常现象。据此完成第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4~5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下列现象中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与全球气候变暖有关的是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天山博格达峰雪线下降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东海出现黄海的鱼种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华北地区树枝提前发芽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灾害性天气频发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②④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197827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13872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       2-3       4-5       </a:t>
            </a:r>
            <a:r>
              <a:rPr lang="en-US" altLang="zh-CN" dirty="0" smtClean="0"/>
              <a:t>6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277940" y="882685"/>
            <a:ext cx="454299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6969780" y="882949"/>
            <a:ext cx="451427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636070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自然界中某种因素的变化会引起其他一系列因素的变化。例如青藏高原积雪面积减小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会引起该区域自然环境的连锁变化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这种变化包括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地表温度年变化增大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风化加速导致岩崩现象加剧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青藏高原滑坡、泥石流增多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山地针叶林带海拔降低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8714891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13872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       2-3       4-5       </a:t>
            </a:r>
            <a:r>
              <a:rPr lang="en-US" altLang="zh-CN" dirty="0" smtClean="0"/>
              <a:t>6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277940" y="882685"/>
            <a:ext cx="454299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6969780" y="882949"/>
            <a:ext cx="451427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636070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气温越高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雪线越高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全球气候变暖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使天山博格达峰雪线升高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气候变暖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使得纬度较高的黄海海域水温升高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可能出现东海的鱼种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华北地区气温升高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树枝发芽时间提前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气候变暖使得中纬度地区气温升高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蒸发旺盛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干旱加剧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赤道附近降水更多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灾害性天气出现频繁。第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积雪面积减小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会造成岩石裸露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地表温度年变化增大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受外界环境变化的影响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风化速度加快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程度加剧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可能导致雪崩现象加剧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积雪面积减小也反映了全球气候变暖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山地针叶林带海拔升高。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5.D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7544" y="4974669"/>
            <a:ext cx="8168456" cy="4362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8237727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13872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       2-3       4-5       </a:t>
            </a:r>
            <a:r>
              <a:rPr lang="en-US" altLang="zh-CN" dirty="0" smtClean="0"/>
              <a:t>6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277940" y="882685"/>
            <a:ext cx="454299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6969780" y="882949"/>
            <a:ext cx="45142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636070" y="884374"/>
            <a:ext cx="288032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219776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阅读图文材料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完成下列各题。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全球大气层中的二氧化碳含量变化曲线图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:2015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日中国网消息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根据科学杂志《自然气候变化》称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本年度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排放量已经恢复稳定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甚至呈现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0.6%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的下降趋势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这一好消息的到来主要是源于中国等世界碳排放大国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加快了经济结构的调整和利用可再生资源的能源转型。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 descr="id:2147493678;FounderCES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132856"/>
            <a:ext cx="5232351" cy="23762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4197827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13872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       2-3       4-5       </a:t>
            </a:r>
            <a:r>
              <a:rPr lang="en-US" altLang="zh-CN" dirty="0" smtClean="0"/>
              <a:t>6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277940" y="882685"/>
            <a:ext cx="454299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6969780" y="882949"/>
            <a:ext cx="45142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636070" y="884374"/>
            <a:ext cx="288032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:2015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日中国煤炭新闻网消息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,2015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中国煤炭消费量约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32.3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亿吨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同比下降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4.7%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。这是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年中国煤炭消费量出现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年来首次负增长之后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煤炭消费再次下降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并且实现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年煤炭产量与消费量双降。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曲线图反映了全球大气层中二氧化碳含量变化的趋势是什么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这种趋势加剧会导致什么现象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大气中二氧化碳体积分数增加的原因主要有哪些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为了减少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排放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中国采取了哪些切实可行的措施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1237480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13872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       2-3       4-5       </a:t>
            </a:r>
            <a:r>
              <a:rPr lang="en-US" altLang="zh-CN" dirty="0" smtClean="0"/>
              <a:t>6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277940" y="882685"/>
            <a:ext cx="454299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6969780" y="882949"/>
            <a:ext cx="45142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636070" y="884374"/>
            <a:ext cx="288032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读图可知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二氧化碳含量呈上升趋势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二氧化碳是温室气体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其增加会导致大气增温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全球气候变暖。第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由于人口急剧增加和工业化的发展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人类消耗化石燃料增加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产生大量二氧化碳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另外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毁林造成二氧化碳被消耗的速度降低。第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使用清洁能源、使用公共交通工具等都可以有效减少温室气体的排放。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呈上升趋势。全球气候变暖。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燃烧化石燃料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毁林。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使用清洁能源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使用公共交通工具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提高能源利用率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植树造林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绿色出行等。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言之有理即可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7544" y="3717032"/>
            <a:ext cx="8168456" cy="2016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870858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619672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二、全球气候变暖的原因与未来变化幅度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工业革命以来人类大量排放温室气体导致的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温室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效应。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未来变化幅度预测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预计到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2100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全球平均气温将升高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1.4~5.8 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全球平均海平面将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上升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0.09~0.88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43529" y="3201687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181270" y="4016353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8213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619672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三、全球气候变暖的影响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导致全球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海平面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的上升。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可能导致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干旱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、暴雨、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洪涝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等灾害事件增加。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导致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生态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系统的调整。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对人类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健康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的威胁会增加。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思考讨论</a:t>
            </a:r>
            <a:r>
              <a:rPr lang="zh-CN" altLang="zh-CN" sz="2200" u="heavy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为了减缓全球气候变暖趋势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应该禁止燃烧化石燃料。这种说法对吗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为什么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不对。因为目前人类使用的能源中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最主要的还是煤、石油等化石燃料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如果禁止使用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将导致十分严重的能源紧缺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影响社会经济发展和人们的日常生活。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37092" y="1988840"/>
            <a:ext cx="835445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07704" y="2387021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95440" y="2398310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57772" y="2803506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635601" y="3208702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67544" y="4378284"/>
            <a:ext cx="8168456" cy="14269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5498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66546" y="1268760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探究一</a:t>
            </a:r>
            <a:r>
              <a:rPr lang="zh-CN" altLang="zh-CN" sz="2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全球气候变暖的原因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问题导引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根据国际能源署的初步数据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,2014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年因使用能源产生的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排放量约为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亿吨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与前一年持平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出现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排放量停止增长的状况。下图是百余年来全球气候变化趋势图。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 descr="id:2147493545;FounderCES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284984"/>
            <a:ext cx="6597811" cy="29523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17755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结合材料探究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如何分析百余年来全球平均气温变化趋势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气温有些时段上升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有些时段下降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总体呈波动上升的趋势。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该种气温变化趋势是怎样形成的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百余年来气温明显上升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主要是由于工业生产向大气中排放过多的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以及与人类乱砍滥伐等不合理的生产活动关系密切。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(3)CO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是如何使大气增温的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属于温室气体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工业生产排放的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增多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使大气的保温作用增强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导致全球气温升高。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7544" y="2542326"/>
            <a:ext cx="8168456" cy="4362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7544" y="3356992"/>
            <a:ext cx="816845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7544" y="4610541"/>
            <a:ext cx="816845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755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764704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名师精讲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全球气候变化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全球气候变化的原因和特点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全球气候变化包括冷暖和干湿的变化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其原因包括多方面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其变化具有周期不一、冷暖干湿交替的特点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具体如下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 descr="id:2147493559;FounderCES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849505"/>
            <a:ext cx="4020863" cy="312733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508000" y="5954917"/>
            <a:ext cx="8128000" cy="49859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冰期全球气温降低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间冰期全球气温升高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868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21235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全球气候变暖的原因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气温升高是近百年来全球气候变化的显著特点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导致气温升高的主要原因是温室气体的大量排放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具体分析如下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 descr="id:2147493566;FounderCES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613924"/>
            <a:ext cx="6073460" cy="347937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57047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280</TotalTime>
  <Words>1967</Words>
  <Application>Microsoft Office PowerPoint</Application>
  <PresentationFormat>全屏显示(4:3)</PresentationFormat>
  <Paragraphs>203</Paragraphs>
  <Slides>39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51" baseType="lpstr">
      <vt:lpstr>NEU-BZ-S92</vt:lpstr>
      <vt:lpstr>方正书宋_GBK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第三节　全球气候变化及其对人类的影响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地理备课大师【全免费】</dc:title>
  <dc:creator>地理备课大师【全免费】</dc:creator>
  <dc:description>地理备课大师【全免费】</dc:description>
  <cp:lastModifiedBy>dbc</cp:lastModifiedBy>
  <cp:revision>地理备课大师【全免费】</cp:revision>
  <dcterms:created xsi:type="dcterms:W3CDTF">2014-04-23T05:53:17Z</dcterms:created>
  <dcterms:modified xsi:type="dcterms:W3CDTF">2016-04-29T06:03:45Z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地理备课大师【全免费】</vt:lpwstr>
  </property>
</Properties>
</file>