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68" r:id="rId2"/>
    <p:sldId id="358" r:id="rId3"/>
    <p:sldId id="264" r:id="rId4"/>
    <p:sldId id="265" r:id="rId5"/>
    <p:sldId id="369" r:id="rId6"/>
    <p:sldId id="370" r:id="rId7"/>
    <p:sldId id="375" r:id="rId8"/>
    <p:sldId id="366" r:id="rId9"/>
    <p:sldId id="371" r:id="rId10"/>
    <p:sldId id="372" r:id="rId11"/>
    <p:sldId id="367" r:id="rId12"/>
    <p:sldId id="373" r:id="rId13"/>
    <p:sldId id="275" r:id="rId14"/>
    <p:sldId id="376" r:id="rId15"/>
    <p:sldId id="377" r:id="rId16"/>
    <p:sldId id="378" r:id="rId17"/>
    <p:sldId id="379" r:id="rId18"/>
    <p:sldId id="380" r:id="rId19"/>
    <p:sldId id="381" r:id="rId20"/>
    <p:sldId id="382" r:id="rId21"/>
    <p:sldId id="383" r:id="rId22"/>
    <p:sldId id="384" r:id="rId23"/>
    <p:sldId id="361" r:id="rId24"/>
    <p:sldId id="389" r:id="rId25"/>
    <p:sldId id="390" r:id="rId26"/>
    <p:sldId id="391" r:id="rId27"/>
    <p:sldId id="392" r:id="rId28"/>
    <p:sldId id="393" r:id="rId29"/>
    <p:sldId id="394" r:id="rId30"/>
    <p:sldId id="395" r:id="rId31"/>
    <p:sldId id="270" r:id="rId32"/>
    <p:sldId id="399" r:id="rId33"/>
    <p:sldId id="396" r:id="rId34"/>
    <p:sldId id="402" r:id="rId35"/>
    <p:sldId id="403" r:id="rId36"/>
    <p:sldId id="397" r:id="rId37"/>
    <p:sldId id="406" r:id="rId38"/>
    <p:sldId id="398" r:id="rId39"/>
    <p:sldId id="409" r:id="rId40"/>
    <p:sldId id="410"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30" autoAdjust="0"/>
    <p:restoredTop sz="95488" autoAdjust="0"/>
  </p:normalViewPr>
  <p:slideViewPr>
    <p:cSldViewPr showGuides="1">
      <p:cViewPr varScale="1">
        <p:scale>
          <a:sx n="84" d="100"/>
          <a:sy n="84" d="100"/>
        </p:scale>
        <p:origin x="72" y="15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12</a:t>
            </a:fld>
            <a:endParaRPr lang="zh-CN" altLang="en-US"/>
          </a:p>
        </p:txBody>
      </p:sp>
    </p:spTree>
    <p:extLst>
      <p:ext uri="{BB962C8B-B14F-4D97-AF65-F5344CB8AC3E}">
        <p14:creationId xmlns:p14="http://schemas.microsoft.com/office/powerpoint/2010/main" val="2401559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40</a:t>
            </a:fld>
            <a:endParaRPr lang="zh-CN" altLang="en-US"/>
          </a:p>
        </p:txBody>
      </p:sp>
    </p:spTree>
    <p:extLst>
      <p:ext uri="{BB962C8B-B14F-4D97-AF65-F5344CB8AC3E}">
        <p14:creationId xmlns:p14="http://schemas.microsoft.com/office/powerpoint/2010/main" val="42624863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宇宙中的地球</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4.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1.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slide" Target="slide11.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slide" Target="slide38.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slide" Target="slide38.xml"/><Relationship Id="rId4" Type="http://schemas.openxmlformats.org/officeDocument/2006/relationships/slide" Target="slide36.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6.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4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6.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11.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4.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11.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smtClean="0"/>
              <a:t>第一</a:t>
            </a:r>
            <a:r>
              <a:rPr lang="zh-CN" altLang="en-US" sz="3200" dirty="0" smtClean="0"/>
              <a:t>单元</a:t>
            </a:r>
            <a:r>
              <a:rPr lang="zh-CN" altLang="zh-CN" sz="3200" dirty="0"/>
              <a:t>　行星地球</a:t>
            </a:r>
          </a:p>
        </p:txBody>
      </p:sp>
    </p:spTree>
    <p:extLst>
      <p:ext uri="{BB962C8B-B14F-4D97-AF65-F5344CB8AC3E}">
        <p14:creationId xmlns:p14="http://schemas.microsoft.com/office/powerpoint/2010/main" val="888221069"/>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地球普通性的表现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八颗行星的运动具有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同向</a:t>
            </a:r>
            <a:r>
              <a:rPr lang="zh-CN" altLang="zh-CN" sz="2200" dirty="0">
                <a:solidFill>
                  <a:srgbClr val="000000"/>
                </a:solidFill>
                <a:latin typeface="Times New Roman" panose="02020603050405020304" pitchFamily="18" charset="0"/>
                <a:cs typeface="Times New Roman" panose="02020603050405020304" pitchFamily="18" charset="0"/>
              </a:rPr>
              <a:t>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共面</a:t>
            </a:r>
            <a:r>
              <a:rPr lang="zh-CN" altLang="zh-CN" sz="2200" dirty="0">
                <a:solidFill>
                  <a:srgbClr val="000000"/>
                </a:solidFill>
                <a:latin typeface="Times New Roman" panose="02020603050405020304" pitchFamily="18" charset="0"/>
                <a:cs typeface="Times New Roman" panose="02020603050405020304" pitchFamily="18" charset="0"/>
              </a:rPr>
              <a:t>性、近圆性。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质量</a:t>
            </a:r>
            <a:r>
              <a:rPr lang="zh-CN" altLang="zh-CN" sz="2200" dirty="0">
                <a:solidFill>
                  <a:srgbClr val="000000"/>
                </a:solidFill>
                <a:latin typeface="Times New Roman" panose="02020603050405020304" pitchFamily="18" charset="0"/>
                <a:cs typeface="Times New Roman" panose="02020603050405020304" pitchFamily="18" charset="0"/>
              </a:rPr>
              <a:t>、体积、密度等与其他行星特别是类地行星相比并不特殊。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44008" y="3137579"/>
            <a:ext cx="549897"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0295" y="3137579"/>
            <a:ext cx="549897"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91974" y="3499428"/>
            <a:ext cx="499906" cy="3860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13340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23741960"/>
              </p:ext>
            </p:extLst>
          </p:nvPr>
        </p:nvGraphicFramePr>
        <p:xfrm>
          <a:off x="719572" y="2420888"/>
          <a:ext cx="8128000" cy="2465986"/>
        </p:xfrm>
        <a:graphic>
          <a:graphicData uri="http://schemas.openxmlformats.org/presentationml/2006/ole">
            <mc:AlternateContent xmlns:mc="http://schemas.openxmlformats.org/markup-compatibility/2006">
              <mc:Choice xmlns:v="urn:schemas-microsoft-com:vml" Requires="v">
                <p:oleObj spid="_x0000_s4108" name="文档" r:id="rId7" imgW="3836183" imgH="1162932" progId="Word.Document.12">
                  <p:embed/>
                </p:oleObj>
              </mc:Choice>
              <mc:Fallback>
                <p:oleObj name="文档" r:id="rId7" imgW="3836183" imgH="1162932" progId="Word.Document.12">
                  <p:embed/>
                  <p:pic>
                    <p:nvPicPr>
                      <p:cNvPr id="0" name=""/>
                      <p:cNvPicPr/>
                      <p:nvPr/>
                    </p:nvPicPr>
                    <p:blipFill>
                      <a:blip r:embed="rId8"/>
                      <a:stretch>
                        <a:fillRect/>
                      </a:stretch>
                    </p:blipFill>
                    <p:spPr>
                      <a:xfrm>
                        <a:off x="719572" y="2420888"/>
                        <a:ext cx="8128000" cy="2465986"/>
                      </a:xfrm>
                      <a:prstGeom prst="rect">
                        <a:avLst/>
                      </a:prstGeom>
                    </p:spPr>
                  </p:pic>
                </p:oleObj>
              </mc:Fallback>
            </mc:AlternateContent>
          </a:graphicData>
        </a:graphic>
      </p:graphicFrame>
      <p:sp>
        <p:nvSpPr>
          <p:cNvPr id="6" name="矩形 5"/>
          <p:cNvSpPr/>
          <p:nvPr/>
        </p:nvSpPr>
        <p:spPr>
          <a:xfrm>
            <a:off x="3112118" y="3966923"/>
            <a:ext cx="116472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94446"/>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自身的有利条件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日地</a:t>
            </a:r>
            <a:r>
              <a:rPr lang="zh-CN" altLang="zh-CN" sz="2200" dirty="0">
                <a:solidFill>
                  <a:srgbClr val="000000"/>
                </a:solidFill>
                <a:latin typeface="Times New Roman" panose="02020603050405020304" pitchFamily="18" charset="0"/>
                <a:cs typeface="Times New Roman" panose="02020603050405020304" pitchFamily="18" charset="0"/>
              </a:rPr>
              <a:t>距离适中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公转和自转周期适当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温度</a:t>
            </a:r>
            <a:r>
              <a:rPr lang="zh-CN" altLang="zh-CN" sz="2200" dirty="0">
                <a:solidFill>
                  <a:srgbClr val="000000"/>
                </a:solidFill>
                <a:latin typeface="Times New Roman" panose="02020603050405020304" pitchFamily="18" charset="0"/>
                <a:cs typeface="Times New Roman" panose="02020603050405020304" pitchFamily="18" charset="0"/>
              </a:rPr>
              <a:t>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利于生命形成和发展。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体积</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质量</a:t>
            </a:r>
            <a:r>
              <a:rPr lang="zh-CN" altLang="zh-CN" sz="2200" dirty="0">
                <a:solidFill>
                  <a:srgbClr val="000000"/>
                </a:solidFill>
                <a:latin typeface="Times New Roman" panose="02020603050405020304" pitchFamily="18" charset="0"/>
                <a:cs typeface="Times New Roman" panose="02020603050405020304" pitchFamily="18" charset="0"/>
              </a:rPr>
              <a:t>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形成适合生物生存的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大气</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地球上有液态水。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如果地球体积和质量与水星一样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地球上是否会有生命存在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不会有生命存在。因为地球质量和体积太小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引力不足以吸住大气形成大气层。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926465" y="2285714"/>
            <a:ext cx="499906" cy="365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20719" y="2283887"/>
            <a:ext cx="530661" cy="3688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9051" y="3172338"/>
            <a:ext cx="530661" cy="286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5736" y="3065600"/>
            <a:ext cx="619638" cy="3915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08917" y="3063500"/>
            <a:ext cx="546741" cy="3937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802" y="4797152"/>
            <a:ext cx="795262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78418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82234"/>
            <a:ext cx="301877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地球的普通性</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686290"/>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42171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金、木、水、火、土称为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古代的人认为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相生相克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不但影响到人的命运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同时也使宇宙万物循环不已。仰望星空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有五颗肉眼可见的行星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对应。下面是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和地球的数据对比。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94402585"/>
              </p:ext>
            </p:extLst>
          </p:nvPr>
        </p:nvGraphicFramePr>
        <p:xfrm>
          <a:off x="500134" y="2492896"/>
          <a:ext cx="8128000" cy="3277045"/>
        </p:xfrm>
        <a:graphic>
          <a:graphicData uri="http://schemas.openxmlformats.org/presentationml/2006/ole">
            <mc:AlternateContent xmlns:mc="http://schemas.openxmlformats.org/markup-compatibility/2006">
              <mc:Choice xmlns:v="urn:schemas-microsoft-com:vml" Requires="v">
                <p:oleObj spid="_x0000_s5132" name="文档" r:id="rId6" imgW="3893397" imgH="1569275" progId="Word.Document.12">
                  <p:embed/>
                </p:oleObj>
              </mc:Choice>
              <mc:Fallback>
                <p:oleObj name="文档" r:id="rId6" imgW="3893397" imgH="1569275" progId="Word.Document.12">
                  <p:embed/>
                  <p:pic>
                    <p:nvPicPr>
                      <p:cNvPr id="0" name=""/>
                      <p:cNvPicPr/>
                      <p:nvPr/>
                    </p:nvPicPr>
                    <p:blipFill>
                      <a:blip r:embed="rId7"/>
                      <a:stretch>
                        <a:fillRect/>
                      </a:stretch>
                    </p:blipFill>
                    <p:spPr>
                      <a:xfrm>
                        <a:off x="500134" y="2492896"/>
                        <a:ext cx="8128000" cy="3277045"/>
                      </a:xfrm>
                      <a:prstGeom prst="rect">
                        <a:avLst/>
                      </a:prstGeom>
                    </p:spPr>
                  </p:pic>
                </p:oleObj>
              </mc:Fallback>
            </mc:AlternateContent>
          </a:graphicData>
        </a:graphic>
      </p:graphicFrame>
    </p:spTree>
    <p:extLst>
      <p:ext uri="{BB962C8B-B14F-4D97-AF65-F5344CB8AC3E}">
        <p14:creationId xmlns:p14="http://schemas.microsoft.com/office/powerpoint/2010/main" val="122247579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0730"/>
            <a:ext cx="8128000" cy="291054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水星、金星、地球、火星被称为类地行星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和太阳系其他行星比较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它们的结构特征有何相似之处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五行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五颗肉眼可见行星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除同向性外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还有哪些共同的运动特征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用数据说明。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类地行星的共同结构特征是质量、体积小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表面温度高。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轨道倾角均小于或等于</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偏心率大多接近</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560" y="4221088"/>
            <a:ext cx="802444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48289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302559"/>
            <a:ext cx="1454244" cy="470257"/>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884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地球普通性的表现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地球是太阳系中一颗普通的行星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主要原因是它与其他行星具有很大的相似性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具体体现在以下几个方面。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都是本身不发光、不透明的近似球状的天体。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运动特征方面具有同向性、共面性、近圆性等特征。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4.eps" descr="id:2147492929;FounderCES"/>
          <p:cNvPicPr/>
          <p:nvPr/>
        </p:nvPicPr>
        <p:blipFill>
          <a:blip r:embed="rId4"/>
          <a:stretch>
            <a:fillRect/>
          </a:stretch>
        </p:blipFill>
        <p:spPr>
          <a:xfrm>
            <a:off x="3059832" y="4273574"/>
            <a:ext cx="3770658" cy="2320582"/>
          </a:xfrm>
          <a:prstGeom prst="rect">
            <a:avLst/>
          </a:prstGeom>
        </p:spPr>
      </p:pic>
    </p:spTree>
    <p:extLst>
      <p:ext uri="{BB962C8B-B14F-4D97-AF65-F5344CB8AC3E}">
        <p14:creationId xmlns:p14="http://schemas.microsoft.com/office/powerpoint/2010/main" val="23137156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在质量、体积、密度、自转和公转周期等方面与其相邻的行星相似。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05545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205" y="1924852"/>
            <a:ext cx="8127589" cy="3664388"/>
          </a:xfrm>
          <a:prstGeom prst="rect">
            <a:avLst/>
          </a:prstGeom>
        </p:spPr>
      </p:pic>
    </p:spTree>
    <p:extLst>
      <p:ext uri="{BB962C8B-B14F-4D97-AF65-F5344CB8AC3E}">
        <p14:creationId xmlns:p14="http://schemas.microsoft.com/office/powerpoint/2010/main" val="32866874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905" y="1707707"/>
            <a:ext cx="8064191" cy="4108172"/>
          </a:xfrm>
          <a:prstGeom prst="rect">
            <a:avLst/>
          </a:prstGeom>
        </p:spPr>
      </p:pic>
    </p:spTree>
    <p:extLst>
      <p:ext uri="{BB962C8B-B14F-4D97-AF65-F5344CB8AC3E}">
        <p14:creationId xmlns:p14="http://schemas.microsoft.com/office/powerpoint/2010/main" val="478126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第一节　宇宙中的地球</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884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下图是太阳系局部图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黑点表示小行星。据此完成下列问题。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6.eps" descr="id:2147492950;FounderCES"/>
          <p:cNvPicPr/>
          <p:nvPr/>
        </p:nvPicPr>
        <p:blipFill>
          <a:blip r:embed="rId4"/>
          <a:stretch>
            <a:fillRect/>
          </a:stretch>
        </p:blipFill>
        <p:spPr>
          <a:xfrm>
            <a:off x="2091315" y="3212976"/>
            <a:ext cx="5739854" cy="2690971"/>
          </a:xfrm>
          <a:prstGeom prst="rect">
            <a:avLst/>
          </a:prstGeom>
        </p:spPr>
      </p:pic>
    </p:spTree>
    <p:extLst>
      <p:ext uri="{BB962C8B-B14F-4D97-AF65-F5344CB8AC3E}">
        <p14:creationId xmlns:p14="http://schemas.microsoft.com/office/powerpoint/2010/main" val="6126178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信使号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水星探测器考察的星球是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人类深空探测对火星情有独钟的原因是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唯一逆向公转的行星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是距地球最近的行星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有美丽的光环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是自然环境与地球最相近的行星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30654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水星位于八颗行星运行轨道的最内侧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所示为水星。第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太阳系八颗行星公转方向具有同向性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金星是距地球最近的行星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火星没有美丽的光环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火星自然环境与地球相近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这是探测火星的主要原因。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560" y="4149080"/>
            <a:ext cx="2304256"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4496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3431067" cy="498598"/>
          </a:xfrm>
          <a:prstGeom prst="rect">
            <a:avLst/>
          </a:prstGeom>
        </p:spPr>
        <p:txBody>
          <a:bodyPr wrap="none">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地球的特殊性</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6391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美国天文学家通过国家太空总署的开普勒太空望远镜发现两颗类似地球的行星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可居住地带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可能还有水存在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适合人类居住。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上述两颗行星是否位于太阳系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有生命存在的行星位于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可居住地带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与其在恒星系统中的位置有何关系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这两颗行星不位于太阳系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因为地球是目前已知太阳系中唯一有生命存在的行星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行星与恒星距离适中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才会有适宜的表面温度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有液态水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这是生命存在的基本条件。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82720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2778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地球上存在生命的条件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地球是太阳系八颗行星中唯一一颗适合生物生存和繁衍的行星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这与地球所处的安全的宇宙环境和自身的有利条件密切相关。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7.eps" descr="id:2147492978;FounderCES"/>
          <p:cNvPicPr/>
          <p:nvPr/>
        </p:nvPicPr>
        <p:blipFill>
          <a:blip r:embed="rId4"/>
          <a:stretch>
            <a:fillRect/>
          </a:stretch>
        </p:blipFill>
        <p:spPr>
          <a:xfrm>
            <a:off x="2267744" y="3401390"/>
            <a:ext cx="4860323" cy="3093122"/>
          </a:xfrm>
          <a:prstGeom prst="rect">
            <a:avLst/>
          </a:prstGeom>
        </p:spPr>
      </p:pic>
    </p:spTree>
    <p:extLst>
      <p:ext uri="{BB962C8B-B14F-4D97-AF65-F5344CB8AC3E}">
        <p14:creationId xmlns:p14="http://schemas.microsoft.com/office/powerpoint/2010/main" val="24730286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6" y="1988840"/>
            <a:ext cx="7887863" cy="3292752"/>
          </a:xfrm>
          <a:prstGeom prst="rect">
            <a:avLst/>
          </a:prstGeom>
        </p:spPr>
      </p:pic>
    </p:spTree>
    <p:extLst>
      <p:ext uri="{BB962C8B-B14F-4D97-AF65-F5344CB8AC3E}">
        <p14:creationId xmlns:p14="http://schemas.microsoft.com/office/powerpoint/2010/main" val="23850933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2492896"/>
            <a:ext cx="8182553" cy="2646923"/>
          </a:xfrm>
          <a:prstGeom prst="rect">
            <a:avLst/>
          </a:prstGeom>
        </p:spPr>
      </p:pic>
    </p:spTree>
    <p:extLst>
      <p:ext uri="{BB962C8B-B14F-4D97-AF65-F5344CB8AC3E}">
        <p14:creationId xmlns:p14="http://schemas.microsoft.com/office/powerpoint/2010/main" val="39185373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556792"/>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4888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下图为公转轨道相邻的三大行星相对位置示意图。与</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cs typeface="Times New Roman" panose="02020603050405020304" pitchFamily="18" charset="0"/>
              </a:rPr>
              <a:t>行星相比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地球具备生命存在的基本条件之一是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8.eps" descr="id:2147492992;FounderCES"/>
          <p:cNvPicPr/>
          <p:nvPr/>
        </p:nvPicPr>
        <p:blipFill>
          <a:blip r:embed="rId4"/>
          <a:stretch>
            <a:fillRect/>
          </a:stretch>
        </p:blipFill>
        <p:spPr>
          <a:xfrm>
            <a:off x="3131840" y="3541710"/>
            <a:ext cx="3235477" cy="2592288"/>
          </a:xfrm>
          <a:prstGeom prst="rect">
            <a:avLst/>
          </a:prstGeom>
        </p:spPr>
      </p:pic>
    </p:spTree>
    <p:extLst>
      <p:ext uri="{BB962C8B-B14F-4D97-AF65-F5344CB8AC3E}">
        <p14:creationId xmlns:p14="http://schemas.microsoft.com/office/powerpoint/2010/main" val="34297136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适宜的大气厚度和大气成分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强烈的太阳辐射和充足的水汽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复杂的地形和岩石圈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强烈的地震和火山活动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91564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73722150"/>
              </p:ext>
            </p:extLst>
          </p:nvPr>
        </p:nvGraphicFramePr>
        <p:xfrm>
          <a:off x="548456" y="1556792"/>
          <a:ext cx="8128000" cy="5155049"/>
        </p:xfrm>
        <a:graphic>
          <a:graphicData uri="http://schemas.openxmlformats.org/presentationml/2006/ole">
            <mc:AlternateContent xmlns:mc="http://schemas.openxmlformats.org/markup-compatibility/2006">
              <mc:Choice xmlns:v="urn:schemas-microsoft-com:vml" Requires="v">
                <p:oleObj spid="_x0000_s1036" name="文档" r:id="rId4" imgW="3998108" imgH="2535508" progId="Word.Document.12">
                  <p:embed/>
                </p:oleObj>
              </mc:Choice>
              <mc:Fallback>
                <p:oleObj name="文档" r:id="rId4" imgW="3998108" imgH="2535508" progId="Word.Document.12">
                  <p:embed/>
                  <p:pic>
                    <p:nvPicPr>
                      <p:cNvPr id="0" name=""/>
                      <p:cNvPicPr/>
                      <p:nvPr/>
                    </p:nvPicPr>
                    <p:blipFill>
                      <a:blip r:embed="rId5"/>
                      <a:stretch>
                        <a:fillRect/>
                      </a:stretch>
                    </p:blipFill>
                    <p:spPr>
                      <a:xfrm>
                        <a:off x="548456" y="1556792"/>
                        <a:ext cx="8128000" cy="515504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根据图中地球公转方向及轨道形状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可判定图中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是金星。地球与火星和金星相比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质量和体积适中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其引力可以使大量的气体聚集在地球的周围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形成包围地球的大气层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经过漫长的演化过程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地球大气转化成以氮和氧为主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从而适合生物呼吸。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5576" y="4225727"/>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83821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55679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探测器由轨道器、返回器、着陆器、上升器四个部分组成。探测器预计在</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年由长征五号运载火箭在中国文昌卫星发射中心发射升空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自动完成月面样品采集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并从月球起飞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带回约</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千克月球样品。据此完成第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6797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嫦娥五号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所绕转的天体属于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卫星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恒星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星云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进入月球轨道的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嫦娥五号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河外星系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地月系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银河系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太阳系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总星系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②③④⑤</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进入月球轨道后围绕月球公转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月球为地球的卫星。第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进入月球轨道的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属于地月系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地月系属于太阳系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太阳系属于银河系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银河系属于总星系。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10332" y="4033709"/>
            <a:ext cx="2117452"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799151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0808"/>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09.eps" descr="id:2147493006;FounderCES"/>
          <p:cNvPicPr/>
          <p:nvPr/>
        </p:nvPicPr>
        <p:blipFill>
          <a:blip r:embed="rId6"/>
          <a:stretch>
            <a:fillRect/>
          </a:stretch>
        </p:blipFill>
        <p:spPr>
          <a:xfrm>
            <a:off x="2664289" y="2636912"/>
            <a:ext cx="4339711" cy="2288833"/>
          </a:xfrm>
          <a:prstGeom prst="rect">
            <a:avLst/>
          </a:prstGeom>
        </p:spPr>
      </p:pic>
    </p:spTree>
    <p:extLst>
      <p:ext uri="{BB962C8B-B14F-4D97-AF65-F5344CB8AC3E}">
        <p14:creationId xmlns:p14="http://schemas.microsoft.com/office/powerpoint/2010/main" val="909343369"/>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图中天体</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水星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火星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天王星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金星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木星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土星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海王星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④⑤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图中箭头显示了八颗行星运行的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共面性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同向性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近圆性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随意性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9657821"/>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天体位于地球与太阳之间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故可能为水星或金星。第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天体与地球的公转方向一致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这反映了太阳系中八颗行星的公转方向具有同向性。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33574" y="4014659"/>
            <a:ext cx="1950194"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86731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092280"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适合生物呼吸的大气的存在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是地球上存在生命的重要条件之一。下列叙述与地球大气层有密切关系的是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地球的质量与体积适中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地球的昼夜更替周期适中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地球与太阳的距离比较适中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地球自转周期适中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0256625"/>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092280"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68344"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地球作为太阳系中一颗特殊的行星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与其存在的大气、液态水、适宜温度有关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其中地球大气层是地球的质量、体积适中吸引周围大气聚集而形成的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日地距离、自转周期适中主要影响温度。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3995609"/>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561338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846076"/>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读太阳系示意图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10.eps" descr="id:2147493013;FounderCES"/>
          <p:cNvPicPr/>
          <p:nvPr/>
        </p:nvPicPr>
        <p:blipFill>
          <a:blip r:embed="rId6"/>
          <a:stretch>
            <a:fillRect/>
          </a:stretch>
        </p:blipFill>
        <p:spPr>
          <a:xfrm>
            <a:off x="2437641" y="2651014"/>
            <a:ext cx="5014679" cy="2678147"/>
          </a:xfrm>
          <a:prstGeom prst="rect">
            <a:avLst/>
          </a:prstGeom>
        </p:spPr>
      </p:pic>
    </p:spTree>
    <p:extLst>
      <p:ext uri="{BB962C8B-B14F-4D97-AF65-F5344CB8AC3E}">
        <p14:creationId xmlns:p14="http://schemas.microsoft.com/office/powerpoint/2010/main" val="3469506834"/>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与地球相邻且位于地球运行轨道内侧的行星是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与地球相邻且位于地球运行轨道外侧的行星是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表示的是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表示的是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地球上存在生命物质与其所处的宇宙环境关系密切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此图所反映的有利的宇宙环境是什么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地球上存在生命物质的几个自身条件中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此图反映出来的是什么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2947677"/>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一、地球在宇宙中的位置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宇宙的物质性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宇宙间物质的存在形式。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星云</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恒星</a:t>
            </a:r>
            <a:r>
              <a:rPr lang="zh-CN" altLang="zh-CN" sz="2200" dirty="0">
                <a:solidFill>
                  <a:srgbClr val="000000"/>
                </a:solidFill>
                <a:latin typeface="Times New Roman" panose="02020603050405020304" pitchFamily="18" charset="0"/>
                <a:cs typeface="Times New Roman" panose="02020603050405020304" pitchFamily="18" charset="0"/>
              </a:rPr>
              <a:t>、行星、卫星、彗星、流星体等。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547664" y="3927947"/>
            <a:ext cx="604887" cy="347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3919085"/>
            <a:ext cx="549897" cy="365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3"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500079" y="882949"/>
            <a:ext cx="4481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本题主要考查太阳系八颗行星和小行星带的位置及地球上生命物质存在的条件。图中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为太阳</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为彗星</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为小行星带。由图可知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各种天体各行其道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使地球处于安全的宇宙环境中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日地距离适中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使地表温度适宜。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金星　火星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太阳　彗星　小行星带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大小行星各行其道、互不干扰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使地球处于一种比较安全的宇宙环境之中。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日地距离适中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有适合生物生存的温度条件。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90140" y="3387386"/>
            <a:ext cx="8042299" cy="2023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28684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宇宙的层次性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天体系统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运动中的天体相互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吸引</a:t>
            </a:r>
            <a:r>
              <a:rPr lang="zh-CN" altLang="zh-CN" sz="2200" dirty="0">
                <a:solidFill>
                  <a:srgbClr val="000000"/>
                </a:solidFill>
                <a:latin typeface="Times New Roman" panose="02020603050405020304" pitchFamily="18" charset="0"/>
                <a:cs typeface="Times New Roman" panose="02020603050405020304" pitchFamily="18" charset="0"/>
              </a:rPr>
              <a:t>、相互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绕转</a:t>
            </a:r>
            <a:r>
              <a:rPr lang="zh-CN" altLang="zh-CN" sz="2200" dirty="0">
                <a:solidFill>
                  <a:srgbClr val="000000"/>
                </a:solidFill>
                <a:latin typeface="Times New Roman" panose="02020603050405020304" pitchFamily="18" charset="0"/>
                <a:cs typeface="Times New Roman" panose="02020603050405020304" pitchFamily="18" charset="0"/>
              </a:rPr>
              <a:t>形成天体系统。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层次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2.eps" descr="id:2147492870;FounderCES"/>
          <p:cNvPicPr/>
          <p:nvPr/>
        </p:nvPicPr>
        <p:blipFill>
          <a:blip r:embed="rId5"/>
          <a:stretch>
            <a:fillRect/>
          </a:stretch>
        </p:blipFill>
        <p:spPr>
          <a:xfrm>
            <a:off x="1043608" y="3429000"/>
            <a:ext cx="7608291" cy="1848401"/>
          </a:xfrm>
          <a:prstGeom prst="rect">
            <a:avLst/>
          </a:prstGeom>
        </p:spPr>
      </p:pic>
      <p:sp>
        <p:nvSpPr>
          <p:cNvPr id="7" name="矩形 6"/>
          <p:cNvSpPr/>
          <p:nvPr/>
        </p:nvSpPr>
        <p:spPr>
          <a:xfrm>
            <a:off x="3779912" y="1932160"/>
            <a:ext cx="604887"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20072" y="1832228"/>
            <a:ext cx="549897" cy="408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29578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34771455"/>
              </p:ext>
            </p:extLst>
          </p:nvPr>
        </p:nvGraphicFramePr>
        <p:xfrm>
          <a:off x="539552" y="2420888"/>
          <a:ext cx="8128000" cy="2681297"/>
        </p:xfrm>
        <a:graphic>
          <a:graphicData uri="http://schemas.openxmlformats.org/presentationml/2006/ole">
            <mc:AlternateContent xmlns:mc="http://schemas.openxmlformats.org/markup-compatibility/2006">
              <mc:Choice xmlns:v="urn:schemas-microsoft-com:vml" Requires="v">
                <p:oleObj spid="_x0000_s2060" name="文档" r:id="rId7" imgW="3836183" imgH="1265776" progId="Word.Document.12">
                  <p:embed/>
                </p:oleObj>
              </mc:Choice>
              <mc:Fallback>
                <p:oleObj name="文档" r:id="rId7" imgW="3836183" imgH="1265776" progId="Word.Document.12">
                  <p:embed/>
                  <p:pic>
                    <p:nvPicPr>
                      <p:cNvPr id="0" name=""/>
                      <p:cNvPicPr/>
                      <p:nvPr/>
                    </p:nvPicPr>
                    <p:blipFill>
                      <a:blip r:embed="rId8"/>
                      <a:stretch>
                        <a:fillRect/>
                      </a:stretch>
                    </p:blipFill>
                    <p:spPr>
                      <a:xfrm>
                        <a:off x="539552" y="2420888"/>
                        <a:ext cx="8128000" cy="2681297"/>
                      </a:xfrm>
                      <a:prstGeom prst="rect">
                        <a:avLst/>
                      </a:prstGeom>
                    </p:spPr>
                  </p:pic>
                </p:oleObj>
              </mc:Fallback>
            </mc:AlternateContent>
          </a:graphicData>
        </a:graphic>
      </p:graphicFrame>
      <p:sp>
        <p:nvSpPr>
          <p:cNvPr id="6" name="矩形 5"/>
          <p:cNvSpPr/>
          <p:nvPr/>
        </p:nvSpPr>
        <p:spPr>
          <a:xfrm>
            <a:off x="1862230" y="3284984"/>
            <a:ext cx="5750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16024" y="2837373"/>
            <a:ext cx="5750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8486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总星系就是宇宙吗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总星系与宇宙不同。总星系是人类目前观测到的宇宙部分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而宇宙不但包括总星系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还包括总星系以外那些未知部分。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6308" y="3387385"/>
            <a:ext cx="8139691" cy="9057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22906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393088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二、太阳系中的一颗普通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行星</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03.eps" descr="id:2147492877;FounderCES"/>
          <p:cNvPicPr/>
          <p:nvPr/>
        </p:nvPicPr>
        <p:blipFill>
          <a:blip r:embed="rId5"/>
          <a:stretch>
            <a:fillRect/>
          </a:stretch>
        </p:blipFill>
        <p:spPr>
          <a:xfrm>
            <a:off x="2483768" y="3020297"/>
            <a:ext cx="4221824" cy="2319948"/>
          </a:xfrm>
          <a:prstGeom prst="rect">
            <a:avLst/>
          </a:prstGeom>
        </p:spPr>
      </p:pic>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3094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太阳系八颗行星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八颗行星根据距日远近、质量、体积等特征进行分类如下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90883856"/>
              </p:ext>
            </p:extLst>
          </p:nvPr>
        </p:nvGraphicFramePr>
        <p:xfrm>
          <a:off x="-1274542" y="3429000"/>
          <a:ext cx="11900205" cy="2499961"/>
        </p:xfrm>
        <a:graphic>
          <a:graphicData uri="http://schemas.openxmlformats.org/presentationml/2006/ole">
            <mc:AlternateContent xmlns:mc="http://schemas.openxmlformats.org/markup-compatibility/2006">
              <mc:Choice xmlns:v="urn:schemas-microsoft-com:vml" Requires="v">
                <p:oleObj spid="_x0000_s3085" name="文档" r:id="rId7" imgW="3907430" imgH="820237" progId="Word.Document.12">
                  <p:embed/>
                </p:oleObj>
              </mc:Choice>
              <mc:Fallback>
                <p:oleObj name="文档" r:id="rId7" imgW="3907430" imgH="820237" progId="Word.Document.12">
                  <p:embed/>
                  <p:pic>
                    <p:nvPicPr>
                      <p:cNvPr id="0" name=""/>
                      <p:cNvPicPr/>
                      <p:nvPr/>
                    </p:nvPicPr>
                    <p:blipFill>
                      <a:blip r:embed="rId8"/>
                      <a:stretch>
                        <a:fillRect/>
                      </a:stretch>
                    </p:blipFill>
                    <p:spPr>
                      <a:xfrm>
                        <a:off x="-1274542" y="3429000"/>
                        <a:ext cx="11900205" cy="2499961"/>
                      </a:xfrm>
                      <a:prstGeom prst="rect">
                        <a:avLst/>
                      </a:prstGeom>
                    </p:spPr>
                  </p:pic>
                </p:oleObj>
              </mc:Fallback>
            </mc:AlternateContent>
          </a:graphicData>
        </a:graphic>
      </p:graphicFrame>
      <p:sp>
        <p:nvSpPr>
          <p:cNvPr id="8" name="矩形 7"/>
          <p:cNvSpPr/>
          <p:nvPr/>
        </p:nvSpPr>
        <p:spPr>
          <a:xfrm>
            <a:off x="7020272" y="4171893"/>
            <a:ext cx="731914"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52398" y="4643571"/>
            <a:ext cx="375586" cy="408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63453" y="4617727"/>
            <a:ext cx="413145" cy="408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46495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316</TotalTime>
  <Words>1506</Words>
  <Application>Microsoft Office PowerPoint</Application>
  <PresentationFormat>全屏显示(4:3)</PresentationFormat>
  <Paragraphs>181</Paragraphs>
  <Slides>40</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第一单元　行星地球</vt:lpstr>
      <vt:lpstr>第一节　宇宙中的地球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2016-04-29T02:17:48Z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