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Default Extension="rels" ContentType="application/vnd.openxmlformats-package.relationship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Default Extension="docx" ContentType="application/vnd.openxmlformats-officedocument.wordprocessingml.document"/>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Default Extension="jpg" ContentType="image/jpe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Default Extension="png" ContentType="image/png"/>
  <Default Extension="bin" ContentType="application/vnd.openxmlformats-officedocument.oleObject"/>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Default Extension="emf" ContentType="image/x-emf"/>
  <Default Extension="jpeg" ContentType="image/jpeg"/>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9"/>
  </p:notesMasterIdLst>
  <p:sldIdLst>
    <p:sldId id="358" r:id="rId2"/>
    <p:sldId id="368" r:id="rId3"/>
    <p:sldId id="264" r:id="rId4"/>
    <p:sldId id="265" r:id="rId5"/>
    <p:sldId id="369" r:id="rId6"/>
    <p:sldId id="370" r:id="rId7"/>
    <p:sldId id="371" r:id="rId8"/>
    <p:sldId id="378" r:id="rId9"/>
    <p:sldId id="366" r:id="rId10"/>
    <p:sldId id="372" r:id="rId11"/>
    <p:sldId id="373" r:id="rId12"/>
    <p:sldId id="367" r:id="rId13"/>
    <p:sldId id="375" r:id="rId14"/>
    <p:sldId id="376" r:id="rId15"/>
    <p:sldId id="377" r:id="rId16"/>
    <p:sldId id="275" r:id="rId17"/>
    <p:sldId id="379" r:id="rId18"/>
    <p:sldId id="380" r:id="rId19"/>
    <p:sldId id="381" r:id="rId20"/>
    <p:sldId id="382" r:id="rId21"/>
    <p:sldId id="383" r:id="rId22"/>
    <p:sldId id="384" r:id="rId23"/>
    <p:sldId id="385" r:id="rId24"/>
    <p:sldId id="386" r:id="rId25"/>
    <p:sldId id="387" r:id="rId26"/>
    <p:sldId id="388" r:id="rId27"/>
    <p:sldId id="361" r:id="rId28"/>
    <p:sldId id="397" r:id="rId29"/>
    <p:sldId id="398" r:id="rId30"/>
    <p:sldId id="399" r:id="rId31"/>
    <p:sldId id="400" r:id="rId32"/>
    <p:sldId id="401" r:id="rId33"/>
    <p:sldId id="402" r:id="rId34"/>
    <p:sldId id="403" r:id="rId35"/>
    <p:sldId id="404" r:id="rId36"/>
    <p:sldId id="405" r:id="rId37"/>
    <p:sldId id="406" r:id="rId38"/>
    <p:sldId id="270" r:id="rId39"/>
    <p:sldId id="410" r:id="rId40"/>
    <p:sldId id="407" r:id="rId41"/>
    <p:sldId id="412" r:id="rId42"/>
    <p:sldId id="408" r:id="rId43"/>
    <p:sldId id="414" r:id="rId44"/>
    <p:sldId id="415" r:id="rId45"/>
    <p:sldId id="409" r:id="rId46"/>
    <p:sldId id="416" r:id="rId47"/>
    <p:sldId id="417" r:id="rId4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54" userDrawn="1">
          <p15:clr>
            <a:srgbClr val="A4A3A4"/>
          </p15:clr>
        </p15:guide>
        <p15:guide id="2" pos="23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186" autoAdjust="0"/>
    <p:restoredTop sz="95488" autoAdjust="0"/>
  </p:normalViewPr>
  <p:slideViewPr>
    <p:cSldViewPr showGuides="1">
      <p:cViewPr varScale="1">
        <p:scale>
          <a:sx n="92" d="100"/>
          <a:sy n="92" d="100"/>
        </p:scale>
        <p:origin x="1320" y="84"/>
      </p:cViewPr>
      <p:guideLst>
        <p:guide orient="horz" pos="754"/>
        <p:guide pos="238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3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2016-04-29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38.xml"/><Relationship Id="rId7" Type="http://schemas.openxmlformats.org/officeDocument/2006/relationships/image" Target="../media/image6.png"/><Relationship Id="rId2" Type="http://schemas.openxmlformats.org/officeDocument/2006/relationships/slide" Target="../slides/slide4.xml"/><Relationship Id="rId1" Type="http://schemas.openxmlformats.org/officeDocument/2006/relationships/slideMaster" Target="../slideMasters/slideMaster1.xml"/><Relationship Id="rId6" Type="http://schemas.openxmlformats.org/officeDocument/2006/relationships/slide" Target="../slides/slide3.xml"/><Relationship Id="rId5" Type="http://schemas.openxmlformats.org/officeDocument/2006/relationships/image" Target="../media/image5.png"/><Relationship Id="rId4" Type="http://schemas.openxmlformats.org/officeDocument/2006/relationships/slide" Target="../slides/slide16.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4.xml"/><Relationship Id="rId7" Type="http://schemas.openxmlformats.org/officeDocument/2006/relationships/slide" Target="../slides/slide3.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16.xml"/><Relationship Id="rId4" Type="http://schemas.openxmlformats.org/officeDocument/2006/relationships/slide" Target="../slides/slide38.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38.xml"/><Relationship Id="rId7" Type="http://schemas.openxmlformats.org/officeDocument/2006/relationships/slide" Target="../slides/slide3.xml"/><Relationship Id="rId2" Type="http://schemas.openxmlformats.org/officeDocument/2006/relationships/slide" Target="../slides/slide4.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16.xml"/><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slide" Target="../slides/slide3.xml"/><Relationship Id="rId2" Type="http://schemas.openxmlformats.org/officeDocument/2006/relationships/slide" Target="../slides/slide4.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16.xml"/><Relationship Id="rId4" Type="http://schemas.openxmlformats.org/officeDocument/2006/relationships/slide" Target="../slides/slide38.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214198"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X</a:t>
              </a:r>
              <a:r>
                <a:rPr lang="en-US" altLang="zh-CN" sz="900" smtClean="0">
                  <a:solidFill>
                    <a:srgbClr val="333333"/>
                  </a:solidFill>
                  <a:latin typeface="+mn-lt"/>
                  <a:ea typeface="+mn-ea"/>
                </a:rPr>
                <a:t>INZHI DAOXUE</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317990" cy="584775"/>
            <a:chOff x="29482" y="2927145"/>
            <a:chExt cx="1624284" cy="487312"/>
          </a:xfrm>
        </p:grpSpPr>
        <p:sp>
          <p:nvSpPr>
            <p:cNvPr id="38" name="TextBox 37"/>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36094" y="39693"/>
            <a:ext cx="1102368" cy="584775"/>
            <a:chOff x="29482" y="2927145"/>
            <a:chExt cx="1358552" cy="487312"/>
          </a:xfrm>
        </p:grpSpPr>
        <p:sp>
          <p:nvSpPr>
            <p:cNvPr id="41" name="TextBox 40"/>
            <p:cNvSpPr txBox="1"/>
            <p:nvPr userDrawn="1"/>
          </p:nvSpPr>
          <p:spPr>
            <a:xfrm>
              <a:off x="29482" y="2927145"/>
              <a:ext cx="1195591" cy="487312"/>
            </a:xfrm>
            <a:prstGeom prst="rect">
              <a:avLst/>
            </a:prstGeom>
            <a:noFill/>
          </p:spPr>
          <p:txBody>
            <a:bodyPr wrap="none" rtlCol="0">
              <a:spAutoFit/>
            </a:bodyPr>
            <a:lstStyle/>
            <a:p>
              <a:r>
                <a:rPr lang="en-US" altLang="zh-CN" sz="3200" baseline="0" smtClean="0">
                  <a:solidFill>
                    <a:srgbClr val="333333"/>
                  </a:solidFill>
                  <a:latin typeface="黑体" panose="02010600030101010101" pitchFamily="2" charset="-122"/>
                  <a:ea typeface="黑体" panose="02010600030101010101" pitchFamily="2" charset="-122"/>
                </a:rPr>
                <a:t>D</a:t>
              </a:r>
              <a:r>
                <a:rPr lang="en-US" altLang="zh-CN" sz="1000" baseline="0" smtClean="0">
                  <a:solidFill>
                    <a:srgbClr val="333333"/>
                  </a:solidFill>
                  <a:latin typeface="+mn-lt"/>
                  <a:ea typeface="+mn-ea"/>
                </a:rPr>
                <a:t>AYIJIEHUO</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191706" y="-1"/>
            <a:ext cx="1319428" cy="841477"/>
            <a:chOff x="4191706" y="-1"/>
            <a:chExt cx="1319428" cy="841477"/>
          </a:xfrm>
        </p:grpSpPr>
        <p:pic>
          <p:nvPicPr>
            <p:cNvPr id="53" name="图片 5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191706" y="-1"/>
              <a:ext cx="1319428" cy="841477"/>
            </a:xfrm>
            <a:prstGeom prst="rect">
              <a:avLst/>
            </a:prstGeom>
          </p:spPr>
        </p:pic>
        <p:sp>
          <p:nvSpPr>
            <p:cNvPr id="18" name="TextBox 17">
              <a:hlinkClick r:id="rId6" action="ppaction://hlinksldjump"/>
            </p:cNvPr>
            <p:cNvSpPr txBox="1"/>
            <p:nvPr userDrawn="1"/>
          </p:nvSpPr>
          <p:spPr>
            <a:xfrm>
              <a:off x="4532317"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5378897" y="1"/>
            <a:ext cx="1220385" cy="836712"/>
            <a:chOff x="5378897" y="1"/>
            <a:chExt cx="1220385" cy="836712"/>
          </a:xfrm>
        </p:grpSpPr>
        <p:pic>
          <p:nvPicPr>
            <p:cNvPr id="45" name="图片 4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28356" y="1"/>
              <a:ext cx="1170926" cy="836712"/>
            </a:xfrm>
            <a:prstGeom prst="rect">
              <a:avLst/>
            </a:prstGeom>
          </p:spPr>
        </p:pic>
        <p:grpSp>
          <p:nvGrpSpPr>
            <p:cNvPr id="36" name="组合 35"/>
            <p:cNvGrpSpPr/>
            <p:nvPr userDrawn="1"/>
          </p:nvGrpSpPr>
          <p:grpSpPr>
            <a:xfrm>
              <a:off x="5378897" y="29755"/>
              <a:ext cx="1137319" cy="584775"/>
              <a:chOff x="29482" y="2276803"/>
              <a:chExt cx="1281560" cy="487312"/>
            </a:xfrm>
          </p:grpSpPr>
          <p:sp>
            <p:nvSpPr>
              <p:cNvPr id="37" name="TextBox 36"/>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X</a:t>
                </a:r>
                <a:r>
                  <a:rPr lang="en-US" altLang="zh-CN" sz="900" dirty="0" smtClean="0">
                    <a:solidFill>
                      <a:schemeClr val="bg1"/>
                    </a:solidFill>
                    <a:latin typeface="+mn-lt"/>
                    <a:ea typeface="+mn-ea"/>
                  </a:rPr>
                  <a:t>INZHIDAOXUE</a:t>
                </a:r>
                <a:endParaRPr lang="zh-CN" altLang="en-US" sz="900" dirty="0">
                  <a:solidFill>
                    <a:schemeClr val="bg1"/>
                  </a:solidFill>
                </a:endParaRPr>
              </a:p>
            </p:txBody>
          </p:sp>
          <p:sp>
            <p:nvSpPr>
              <p:cNvPr id="38" name="TextBox 37">
                <a:hlinkClick r:id="rId3"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新知导学</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7860679" y="39693"/>
            <a:ext cx="1317990" cy="584775"/>
            <a:chOff x="29482" y="2927145"/>
            <a:chExt cx="1624284" cy="487312"/>
          </a:xfrm>
        </p:grpSpPr>
        <p:sp>
          <p:nvSpPr>
            <p:cNvPr id="40" name="TextBox 39"/>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536094" y="39693"/>
            <a:ext cx="1102368" cy="584775"/>
            <a:chOff x="29482" y="2927145"/>
            <a:chExt cx="1358552" cy="487312"/>
          </a:xfrm>
        </p:grpSpPr>
        <p:sp>
          <p:nvSpPr>
            <p:cNvPr id="43" name="TextBox 42"/>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AYIJIEHUO</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down)">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p:cTn id="18" dur="500" fill="hold"/>
                                        <p:tgtEl>
                                          <p:spTgt spid="42"/>
                                        </p:tgtEl>
                                        <p:attrNameLst>
                                          <p:attrName>ppt_w</p:attrName>
                                        </p:attrNameLst>
                                      </p:cBhvr>
                                      <p:tavLst>
                                        <p:tav tm="0">
                                          <p:val>
                                            <p:fltVal val="0"/>
                                          </p:val>
                                        </p:tav>
                                        <p:tav tm="100000">
                                          <p:val>
                                            <p:strVal val="#ppt_w"/>
                                          </p:val>
                                        </p:tav>
                                      </p:tavLst>
                                    </p:anim>
                                    <p:anim calcmode="lin" valueType="num">
                                      <p:cBhvr>
                                        <p:cTn id="19" dur="500" fill="hold"/>
                                        <p:tgtEl>
                                          <p:spTgt spid="42"/>
                                        </p:tgtEl>
                                        <p:attrNameLst>
                                          <p:attrName>ppt_h</p:attrName>
                                        </p:attrNameLst>
                                      </p:cBhvr>
                                      <p:tavLst>
                                        <p:tav tm="0">
                                          <p:val>
                                            <p:fltVal val="0"/>
                                          </p:val>
                                        </p:tav>
                                        <p:tav tm="100000">
                                          <p:val>
                                            <p:strVal val="#ppt_h"/>
                                          </p:val>
                                        </p:tav>
                                      </p:tavLst>
                                    </p:anim>
                                    <p:animEffect transition="in" filter="fade">
                                      <p:cBhvr>
                                        <p:cTn id="20" dur="500"/>
                                        <p:tgtEl>
                                          <p:spTgt spid="4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X</a:t>
              </a:r>
              <a:r>
                <a:rPr lang="en-US" altLang="zh-CN" sz="900" dirty="0" smtClean="0">
                  <a:solidFill>
                    <a:schemeClr val="tx1"/>
                  </a:solidFill>
                  <a:latin typeface="+mn-lt"/>
                  <a:ea typeface="+mn-ea"/>
                </a:rPr>
                <a:t>INZHIDAOXUE</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3"/>
            <a:ext cx="1317990" cy="584775"/>
            <a:chOff x="29482" y="2927145"/>
            <a:chExt cx="1624284" cy="487312"/>
          </a:xfrm>
        </p:grpSpPr>
        <p:sp>
          <p:nvSpPr>
            <p:cNvPr id="39" name="TextBox 38"/>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25292" y="-4216"/>
            <a:ext cx="1431084" cy="851494"/>
            <a:chOff x="6525292" y="-4216"/>
            <a:chExt cx="1431084" cy="851494"/>
          </a:xfrm>
        </p:grpSpPr>
        <p:pic>
          <p:nvPicPr>
            <p:cNvPr id="44" name="图片 4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525292" y="-4216"/>
              <a:ext cx="1431084" cy="851494"/>
            </a:xfrm>
            <a:prstGeom prst="rect">
              <a:avLst/>
            </a:prstGeom>
          </p:spPr>
        </p:pic>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D</a:t>
                </a:r>
                <a:r>
                  <a:rPr lang="en-US" altLang="zh-CN" sz="1000" baseline="0" dirty="0" smtClean="0">
                    <a:solidFill>
                      <a:schemeClr val="bg1"/>
                    </a:solidFill>
                    <a:latin typeface="+mn-lt"/>
                    <a:ea typeface="+mn-ea"/>
                  </a:rPr>
                  <a:t>AYIJIEHUO</a:t>
                </a:r>
                <a:endParaRPr lang="zh-CN" altLang="en-US" sz="1000" dirty="0">
                  <a:solidFill>
                    <a:schemeClr val="bg1"/>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答疑解惑</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down)">
                                      <p:cBhvr>
                                        <p:cTn id="20" dur="500"/>
                                        <p:tgtEl>
                                          <p:spTgt spid="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900" dirty="0" smtClean="0">
                  <a:solidFill>
                    <a:srgbClr val="333333"/>
                  </a:solidFill>
                  <a:latin typeface="+mn-lt"/>
                  <a:ea typeface="+mn-ea"/>
                </a:rPr>
                <a:t>INZHIDAOXUE</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7860679" y="-8427"/>
            <a:ext cx="1323144" cy="855375"/>
            <a:chOff x="7956376" y="-8427"/>
            <a:chExt cx="1323144" cy="855375"/>
          </a:xfrm>
        </p:grpSpPr>
        <p:pic>
          <p:nvPicPr>
            <p:cNvPr id="44" name="图片 4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85986" y="-8427"/>
              <a:ext cx="1293534" cy="855375"/>
            </a:xfrm>
            <a:prstGeom prst="rect">
              <a:avLst/>
            </a:prstGeom>
          </p:spPr>
        </p:pic>
        <p:grpSp>
          <p:nvGrpSpPr>
            <p:cNvPr id="38" name="组合 37"/>
            <p:cNvGrpSpPr/>
            <p:nvPr userDrawn="1"/>
          </p:nvGrpSpPr>
          <p:grpSpPr>
            <a:xfrm>
              <a:off x="7956376" y="39693"/>
              <a:ext cx="1317990" cy="584775"/>
              <a:chOff x="29482" y="2927145"/>
              <a:chExt cx="1624284" cy="487312"/>
            </a:xfrm>
          </p:grpSpPr>
          <p:sp>
            <p:nvSpPr>
              <p:cNvPr id="39" name="TextBox 38"/>
              <p:cNvSpPr txBox="1"/>
              <p:nvPr userDrawn="1"/>
            </p:nvSpPr>
            <p:spPr>
              <a:xfrm>
                <a:off x="29482" y="2927145"/>
                <a:ext cx="1624284" cy="487312"/>
              </a:xfrm>
              <a:prstGeom prst="rect">
                <a:avLst/>
              </a:prstGeom>
              <a:noFill/>
            </p:spPr>
            <p:txBody>
              <a:bodyPr wrap="none" rtlCol="0">
                <a:spAutoFit/>
              </a:bodyPr>
              <a:lstStyle/>
              <a:p>
                <a:r>
                  <a:rPr lang="en-US" altLang="zh-CN" sz="3200" smtClean="0">
                    <a:solidFill>
                      <a:schemeClr val="bg1"/>
                    </a:solidFill>
                    <a:latin typeface="黑体" panose="02010600030101010101" pitchFamily="2" charset="-122"/>
                    <a:ea typeface="黑体" panose="02010600030101010101" pitchFamily="2" charset="-122"/>
                  </a:rPr>
                  <a:t>D</a:t>
                </a:r>
                <a:r>
                  <a:rPr lang="en-US" altLang="zh-CN" sz="1000" smtClean="0">
                    <a:solidFill>
                      <a:schemeClr val="bg1"/>
                    </a:solidFill>
                    <a:latin typeface="+mn-lt"/>
                    <a:ea typeface="+mn-ea"/>
                  </a:rPr>
                  <a:t>ANGTANG JIANCE</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chemeClr val="bg1"/>
                    </a:solidFill>
                    <a:latin typeface="黑体" panose="02010600030101010101" pitchFamily="2" charset="-122"/>
                    <a:ea typeface="黑体" panose="02010600030101010101" pitchFamily="2" charset="-122"/>
                  </a:rPr>
                  <a:t>当堂检测</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AYIJIEHUO</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107027"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3" y="169738"/>
            <a:ext cx="2644529"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en-US" sz="1400" dirty="0" smtClean="0"/>
              <a:t>　第</a:t>
            </a:r>
            <a:r>
              <a:rPr lang="en-US" altLang="zh-CN" sz="1400" dirty="0" smtClean="0"/>
              <a:t>1</a:t>
            </a:r>
            <a:r>
              <a:rPr lang="zh-CN" altLang="en-US" sz="1400" dirty="0" smtClean="0"/>
              <a:t>课时　地球运动的一般特点　太阳直射点的移动</a:t>
            </a:r>
            <a:endParaRPr lang="zh-CN" altLang="zh-CN" sz="14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8" r:id="rId5"/>
    <p:sldLayoutId id="2147483670" r:id="rId6"/>
    <p:sldLayoutId id="2147483669" r:id="rId7"/>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4.xml"/><Relationship Id="rId1" Type="http://schemas.openxmlformats.org/officeDocument/2006/relationships/slideLayout" Target="../slideLayouts/slideLayout5.xml"/><Relationship Id="rId4" Type="http://schemas.openxmlformats.org/officeDocument/2006/relationships/slide" Target="slide12.xml"/></Relationships>
</file>

<file path=ppt/slides/_rels/slide11.xml.rels><?xml version="1.0" encoding="UTF-8" standalone="yes"?>
<Relationships xmlns="http://schemas.openxmlformats.org/package/2006/relationships"><Relationship Id="rId8" Type="http://schemas.openxmlformats.org/officeDocument/2006/relationships/image" Target="../media/image13.emf"/><Relationship Id="rId3" Type="http://schemas.openxmlformats.org/officeDocument/2006/relationships/slide" Target="slide4.xml"/><Relationship Id="rId7" Type="http://schemas.openxmlformats.org/officeDocument/2006/relationships/package" Target="../embeddings/Microsoft_Word___4.docx"/><Relationship Id="rId2" Type="http://schemas.openxmlformats.org/officeDocument/2006/relationships/slideLayout" Target="../slideLayouts/slideLayout5.xml"/><Relationship Id="rId1" Type="http://schemas.openxmlformats.org/officeDocument/2006/relationships/vmlDrawing" Target="../drawings/vmlDrawing4.vml"/><Relationship Id="rId6" Type="http://schemas.openxmlformats.org/officeDocument/2006/relationships/oleObject" Target="../embeddings/oleObject4.bin"/><Relationship Id="rId5" Type="http://schemas.openxmlformats.org/officeDocument/2006/relationships/slide" Target="slide12.xml"/><Relationship Id="rId4" Type="http://schemas.openxmlformats.org/officeDocument/2006/relationships/slide" Target="slide9.xml"/></Relationships>
</file>

<file path=ppt/slides/_rels/slide12.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4.xml"/><Relationship Id="rId1" Type="http://schemas.openxmlformats.org/officeDocument/2006/relationships/slideLayout" Target="../slideLayouts/slideLayout5.xml"/><Relationship Id="rId5" Type="http://schemas.openxmlformats.org/officeDocument/2006/relationships/image" Target="../media/image14.jpeg"/><Relationship Id="rId4" Type="http://schemas.openxmlformats.org/officeDocument/2006/relationships/slide" Target="slide12.xml"/></Relationships>
</file>

<file path=ppt/slides/_rels/slide13.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4.xml"/><Relationship Id="rId1" Type="http://schemas.openxmlformats.org/officeDocument/2006/relationships/slideLayout" Target="../slideLayouts/slideLayout5.xml"/><Relationship Id="rId4" Type="http://schemas.openxmlformats.org/officeDocument/2006/relationships/slide" Target="slide12.xml"/></Relationships>
</file>

<file path=ppt/slides/_rels/slide14.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4.xml"/><Relationship Id="rId1" Type="http://schemas.openxmlformats.org/officeDocument/2006/relationships/slideLayout" Target="../slideLayouts/slideLayout5.xml"/><Relationship Id="rId5" Type="http://schemas.openxmlformats.org/officeDocument/2006/relationships/image" Target="../media/image15.jpeg"/><Relationship Id="rId4" Type="http://schemas.openxmlformats.org/officeDocument/2006/relationships/slide" Target="slide12.xml"/></Relationships>
</file>

<file path=ppt/slides/_rels/slide15.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4.xml"/><Relationship Id="rId1" Type="http://schemas.openxmlformats.org/officeDocument/2006/relationships/slideLayout" Target="../slideLayouts/slideLayout5.xml"/><Relationship Id="rId4" Type="http://schemas.openxmlformats.org/officeDocument/2006/relationships/slide" Target="slide12.xml"/></Relationships>
</file>

<file path=ppt/slides/_rels/slide16.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16.xml"/><Relationship Id="rId1" Type="http://schemas.openxmlformats.org/officeDocument/2006/relationships/slideLayout" Target="../slideLayouts/slideLayout6.xml"/><Relationship Id="rId4" Type="http://schemas.openxmlformats.org/officeDocument/2006/relationships/image" Target="../media/image16.jpeg"/></Relationships>
</file>

<file path=ppt/slides/_rels/slide17.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16.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slide" Target="slide16.xml"/><Relationship Id="rId7" Type="http://schemas.openxmlformats.org/officeDocument/2006/relationships/image" Target="../media/image17.emf"/><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package" Target="../embeddings/Microsoft_Word___5.docx"/><Relationship Id="rId5" Type="http://schemas.openxmlformats.org/officeDocument/2006/relationships/oleObject" Target="../embeddings/oleObject5.bin"/><Relationship Id="rId4" Type="http://schemas.openxmlformats.org/officeDocument/2006/relationships/slide" Target="slide27.xml"/></Relationships>
</file>

<file path=ppt/slides/_rels/slide19.xml.rels><?xml version="1.0" encoding="UTF-8" standalone="yes"?>
<Relationships xmlns="http://schemas.openxmlformats.org/package/2006/relationships"><Relationship Id="rId3" Type="http://schemas.openxmlformats.org/officeDocument/2006/relationships/slide" Target="slide16.xml"/><Relationship Id="rId7" Type="http://schemas.openxmlformats.org/officeDocument/2006/relationships/image" Target="../media/image18.emf"/><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package" Target="../embeddings/Microsoft_Word___6.docx"/><Relationship Id="rId5" Type="http://schemas.openxmlformats.org/officeDocument/2006/relationships/oleObject" Target="../embeddings/oleObject6.bin"/><Relationship Id="rId4" Type="http://schemas.openxmlformats.org/officeDocument/2006/relationships/slide" Target="slide2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16.xml"/><Relationship Id="rId1" Type="http://schemas.openxmlformats.org/officeDocument/2006/relationships/slideLayout" Target="../slideLayouts/slideLayout6.xml"/><Relationship Id="rId4" Type="http://schemas.openxmlformats.org/officeDocument/2006/relationships/image" Target="../media/image19.jpeg"/></Relationships>
</file>

<file path=ppt/slides/_rels/slide21.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16.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slide" Target="slide16.xml"/><Relationship Id="rId7" Type="http://schemas.openxmlformats.org/officeDocument/2006/relationships/image" Target="../media/image20.emf"/><Relationship Id="rId2" Type="http://schemas.openxmlformats.org/officeDocument/2006/relationships/slideLayout" Target="../slideLayouts/slideLayout6.xml"/><Relationship Id="rId1" Type="http://schemas.openxmlformats.org/officeDocument/2006/relationships/vmlDrawing" Target="../drawings/vmlDrawing7.vml"/><Relationship Id="rId6" Type="http://schemas.openxmlformats.org/officeDocument/2006/relationships/package" Target="../embeddings/Microsoft_Word___7.docx"/><Relationship Id="rId5" Type="http://schemas.openxmlformats.org/officeDocument/2006/relationships/oleObject" Target="../embeddings/oleObject7.bin"/><Relationship Id="rId4" Type="http://schemas.openxmlformats.org/officeDocument/2006/relationships/slide" Target="slide27.xml"/></Relationships>
</file>

<file path=ppt/slides/_rels/slide23.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16.xml"/><Relationship Id="rId1" Type="http://schemas.openxmlformats.org/officeDocument/2006/relationships/slideLayout" Target="../slideLayouts/slideLayout6.xml"/><Relationship Id="rId4" Type="http://schemas.openxmlformats.org/officeDocument/2006/relationships/image" Target="../media/image21.PNG"/></Relationships>
</file>

<file path=ppt/slides/_rels/slide24.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16.xml"/><Relationship Id="rId1" Type="http://schemas.openxmlformats.org/officeDocument/2006/relationships/slideLayout" Target="../slideLayouts/slideLayout6.xml"/><Relationship Id="rId4" Type="http://schemas.openxmlformats.org/officeDocument/2006/relationships/image" Target="../media/image22.jpeg"/></Relationships>
</file>

<file path=ppt/slides/_rels/slide25.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16.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1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16.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16.xml"/><Relationship Id="rId1" Type="http://schemas.openxmlformats.org/officeDocument/2006/relationships/slideLayout" Target="../slideLayouts/slideLayout6.xml"/><Relationship Id="rId4" Type="http://schemas.openxmlformats.org/officeDocument/2006/relationships/image" Target="../media/image23.jpeg"/></Relationships>
</file>

<file path=ppt/slides/_rels/slide29.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16.xml"/><Relationship Id="rId1" Type="http://schemas.openxmlformats.org/officeDocument/2006/relationships/slideLayout" Target="../slideLayouts/slideLayout6.xml"/><Relationship Id="rId4" Type="http://schemas.openxmlformats.org/officeDocument/2006/relationships/image" Target="../media/image24.jpeg"/></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8.emf"/><Relationship Id="rId4" Type="http://schemas.openxmlformats.org/officeDocument/2006/relationships/package" Target="../embeddings/Microsoft_Word___1.docx"/></Relationships>
</file>

<file path=ppt/slides/_rels/slide30.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16.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16.xml"/><Relationship Id="rId1" Type="http://schemas.openxmlformats.org/officeDocument/2006/relationships/slideLayout" Target="../slideLayouts/slideLayout6.xml"/><Relationship Id="rId4" Type="http://schemas.openxmlformats.org/officeDocument/2006/relationships/image" Target="../media/image25.jpeg"/></Relationships>
</file>

<file path=ppt/slides/_rels/slide32.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16.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16.xml"/><Relationship Id="rId1" Type="http://schemas.openxmlformats.org/officeDocument/2006/relationships/slideLayout" Target="../slideLayouts/slideLayout6.xml"/><Relationship Id="rId4" Type="http://schemas.openxmlformats.org/officeDocument/2006/relationships/image" Target="../media/image26.PNG"/></Relationships>
</file>

<file path=ppt/slides/_rels/slide34.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16.xml"/><Relationship Id="rId1" Type="http://schemas.openxmlformats.org/officeDocument/2006/relationships/slideLayout" Target="../slideLayouts/slideLayout6.xml"/><Relationship Id="rId4" Type="http://schemas.openxmlformats.org/officeDocument/2006/relationships/image" Target="../media/image27.PNG"/></Relationships>
</file>

<file path=ppt/slides/_rels/slide35.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16.xml"/><Relationship Id="rId1" Type="http://schemas.openxmlformats.org/officeDocument/2006/relationships/slideLayout" Target="../slideLayouts/slideLayout6.xml"/><Relationship Id="rId4" Type="http://schemas.openxmlformats.org/officeDocument/2006/relationships/image" Target="../media/image28.jpeg"/></Relationships>
</file>

<file path=ppt/slides/_rels/slide36.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16.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16.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8.xml"/><Relationship Id="rId1" Type="http://schemas.openxmlformats.org/officeDocument/2006/relationships/slideLayout" Target="../slideLayouts/slideLayout7.xml"/><Relationship Id="rId5" Type="http://schemas.openxmlformats.org/officeDocument/2006/relationships/slide" Target="slide42.xml"/><Relationship Id="rId4" Type="http://schemas.openxmlformats.org/officeDocument/2006/relationships/slide" Target="slide45.xml"/></Relationships>
</file>

<file path=ppt/slides/_rels/slide39.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8.xml"/><Relationship Id="rId1" Type="http://schemas.openxmlformats.org/officeDocument/2006/relationships/slideLayout" Target="../slideLayouts/slideLayout7.xml"/><Relationship Id="rId5" Type="http://schemas.openxmlformats.org/officeDocument/2006/relationships/slide" Target="slide42.xml"/><Relationship Id="rId4" Type="http://schemas.openxmlformats.org/officeDocument/2006/relationships/slide" Target="slide45.xml"/></Relationships>
</file>

<file path=ppt/slides/_rels/slide4.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4.xml"/><Relationship Id="rId1" Type="http://schemas.openxmlformats.org/officeDocument/2006/relationships/slideLayout" Target="../slideLayouts/slideLayout5.xml"/><Relationship Id="rId5" Type="http://schemas.openxmlformats.org/officeDocument/2006/relationships/image" Target="../media/image9.jpeg"/><Relationship Id="rId4" Type="http://schemas.openxmlformats.org/officeDocument/2006/relationships/slide" Target="slide12.xml"/></Relationships>
</file>

<file path=ppt/slides/_rels/slide40.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8.xml"/><Relationship Id="rId1" Type="http://schemas.openxmlformats.org/officeDocument/2006/relationships/slideLayout" Target="../slideLayouts/slideLayout7.xml"/><Relationship Id="rId6" Type="http://schemas.openxmlformats.org/officeDocument/2006/relationships/slide" Target="slide42.xml"/><Relationship Id="rId5" Type="http://schemas.openxmlformats.org/officeDocument/2006/relationships/slide" Target="slide45.xml"/><Relationship Id="rId4" Type="http://schemas.openxmlformats.org/officeDocument/2006/relationships/image" Target="../media/image29.jpeg"/></Relationships>
</file>

<file path=ppt/slides/_rels/slide41.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8.xml"/><Relationship Id="rId1" Type="http://schemas.openxmlformats.org/officeDocument/2006/relationships/slideLayout" Target="../slideLayouts/slideLayout7.xml"/><Relationship Id="rId5" Type="http://schemas.openxmlformats.org/officeDocument/2006/relationships/slide" Target="slide45.xml"/><Relationship Id="rId4" Type="http://schemas.openxmlformats.org/officeDocument/2006/relationships/slide" Target="slide42.xml"/></Relationships>
</file>

<file path=ppt/slides/_rels/slide42.xml.rels><?xml version="1.0" encoding="UTF-8" standalone="yes"?>
<Relationships xmlns="http://schemas.openxmlformats.org/package/2006/relationships"><Relationship Id="rId8" Type="http://schemas.openxmlformats.org/officeDocument/2006/relationships/image" Target="../media/image30.emf"/><Relationship Id="rId3" Type="http://schemas.openxmlformats.org/officeDocument/2006/relationships/slide" Target="slide38.xml"/><Relationship Id="rId7" Type="http://schemas.openxmlformats.org/officeDocument/2006/relationships/package" Target="../embeddings/Microsoft_Word___8.docx"/><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oleObject" Target="../embeddings/oleObject8.bin"/><Relationship Id="rId5" Type="http://schemas.openxmlformats.org/officeDocument/2006/relationships/slide" Target="slide42.xml"/><Relationship Id="rId4" Type="http://schemas.openxmlformats.org/officeDocument/2006/relationships/slide" Target="slide40.xml"/><Relationship Id="rId9" Type="http://schemas.openxmlformats.org/officeDocument/2006/relationships/slide" Target="slide45.xml"/></Relationships>
</file>

<file path=ppt/slides/_rels/slide43.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8.xml"/><Relationship Id="rId1" Type="http://schemas.openxmlformats.org/officeDocument/2006/relationships/slideLayout" Target="../slideLayouts/slideLayout7.xml"/><Relationship Id="rId5" Type="http://schemas.openxmlformats.org/officeDocument/2006/relationships/slide" Target="slide42.xml"/><Relationship Id="rId4" Type="http://schemas.openxmlformats.org/officeDocument/2006/relationships/slide" Target="slide45.xml"/></Relationships>
</file>

<file path=ppt/slides/_rels/slide44.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8.xml"/><Relationship Id="rId1" Type="http://schemas.openxmlformats.org/officeDocument/2006/relationships/slideLayout" Target="../slideLayouts/slideLayout7.xml"/><Relationship Id="rId5" Type="http://schemas.openxmlformats.org/officeDocument/2006/relationships/slide" Target="slide42.xml"/><Relationship Id="rId4" Type="http://schemas.openxmlformats.org/officeDocument/2006/relationships/slide" Target="slide45.xml"/></Relationships>
</file>

<file path=ppt/slides/_rels/slide45.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8.xml"/><Relationship Id="rId1" Type="http://schemas.openxmlformats.org/officeDocument/2006/relationships/slideLayout" Target="../slideLayouts/slideLayout7.xml"/><Relationship Id="rId6" Type="http://schemas.openxmlformats.org/officeDocument/2006/relationships/slide" Target="slide42.xml"/><Relationship Id="rId5" Type="http://schemas.openxmlformats.org/officeDocument/2006/relationships/image" Target="../media/image31.jpeg"/><Relationship Id="rId4" Type="http://schemas.openxmlformats.org/officeDocument/2006/relationships/slide" Target="slide45.xml"/></Relationships>
</file>

<file path=ppt/slides/_rels/slide46.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8.xml"/><Relationship Id="rId1" Type="http://schemas.openxmlformats.org/officeDocument/2006/relationships/slideLayout" Target="../slideLayouts/slideLayout7.xml"/><Relationship Id="rId5" Type="http://schemas.openxmlformats.org/officeDocument/2006/relationships/slide" Target="slide42.xml"/><Relationship Id="rId4" Type="http://schemas.openxmlformats.org/officeDocument/2006/relationships/slide" Target="slide45.xml"/></Relationships>
</file>

<file path=ppt/slides/_rels/slide47.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8.xml"/><Relationship Id="rId1" Type="http://schemas.openxmlformats.org/officeDocument/2006/relationships/slideLayout" Target="../slideLayouts/slideLayout7.xml"/><Relationship Id="rId5" Type="http://schemas.openxmlformats.org/officeDocument/2006/relationships/slide" Target="slide42.xml"/><Relationship Id="rId4" Type="http://schemas.openxmlformats.org/officeDocument/2006/relationships/slide" Target="slide45.xml"/></Relationships>
</file>

<file path=ppt/slides/_rels/slide5.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4.xml"/><Relationship Id="rId1" Type="http://schemas.openxmlformats.org/officeDocument/2006/relationships/slideLayout" Target="../slideLayouts/slideLayout5.xml"/><Relationship Id="rId4" Type="http://schemas.openxmlformats.org/officeDocument/2006/relationships/slide" Target="slide12.xml"/></Relationships>
</file>

<file path=ppt/slides/_rels/slide6.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slide" Target="slide4.xml"/><Relationship Id="rId7" Type="http://schemas.openxmlformats.org/officeDocument/2006/relationships/package" Target="../embeddings/Microsoft_Word___2.docx"/><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oleObject" Target="../embeddings/oleObject2.bin"/><Relationship Id="rId5" Type="http://schemas.openxmlformats.org/officeDocument/2006/relationships/slide" Target="slide12.xml"/><Relationship Id="rId4" Type="http://schemas.openxmlformats.org/officeDocument/2006/relationships/slide" Target="slide9.xml"/></Relationships>
</file>

<file path=ppt/slides/_rels/slide7.xml.rels><?xml version="1.0" encoding="UTF-8" standalone="yes"?>
<Relationships xmlns="http://schemas.openxmlformats.org/package/2006/relationships"><Relationship Id="rId8" Type="http://schemas.openxmlformats.org/officeDocument/2006/relationships/image" Target="../media/image11.emf"/><Relationship Id="rId3" Type="http://schemas.openxmlformats.org/officeDocument/2006/relationships/slide" Target="slide4.xml"/><Relationship Id="rId7" Type="http://schemas.openxmlformats.org/officeDocument/2006/relationships/package" Target="../embeddings/Microsoft_Word___3.docx"/><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oleObject" Target="../embeddings/oleObject3.bin"/><Relationship Id="rId5" Type="http://schemas.openxmlformats.org/officeDocument/2006/relationships/slide" Target="slide12.xml"/><Relationship Id="rId4" Type="http://schemas.openxmlformats.org/officeDocument/2006/relationships/slide" Target="slide9.xml"/></Relationships>
</file>

<file path=ppt/slides/_rels/slide8.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4.xml"/><Relationship Id="rId1" Type="http://schemas.openxmlformats.org/officeDocument/2006/relationships/slideLayout" Target="../slideLayouts/slideLayout5.xml"/><Relationship Id="rId4" Type="http://schemas.openxmlformats.org/officeDocument/2006/relationships/slide" Target="slide12.xml"/></Relationships>
</file>

<file path=ppt/slides/_rels/slide9.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4.xml"/><Relationship Id="rId1" Type="http://schemas.openxmlformats.org/officeDocument/2006/relationships/slideLayout" Target="../slideLayouts/slideLayout5.xml"/><Relationship Id="rId5" Type="http://schemas.openxmlformats.org/officeDocument/2006/relationships/image" Target="../media/image12.jpeg"/><Relationship Id="rId4" Type="http://schemas.openxmlformats.org/officeDocument/2006/relationships/slide" Target="slide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470484" y="2874708"/>
            <a:ext cx="6203032" cy="576064"/>
          </a:xfrm>
        </p:spPr>
        <p:txBody>
          <a:bodyPr/>
          <a:lstStyle/>
          <a:p>
            <a:r>
              <a:rPr lang="zh-CN" altLang="zh-CN" sz="3200" dirty="0"/>
              <a:t>第三节　地球的运动</a:t>
            </a:r>
          </a:p>
        </p:txBody>
      </p:sp>
    </p:spTree>
    <p:extLst>
      <p:ext uri="{BB962C8B-B14F-4D97-AF65-F5344CB8AC3E}">
        <p14:creationId xmlns:p14="http://schemas.microsoft.com/office/powerpoint/2010/main" val="3220555212"/>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043608"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1619672"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方向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自</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西</a:t>
            </a:r>
            <a:r>
              <a:rPr lang="zh-CN" altLang="zh-CN" sz="2200" dirty="0">
                <a:solidFill>
                  <a:srgbClr val="000000"/>
                </a:solidFill>
                <a:latin typeface="Times New Roman" panose="02020603050405020304" pitchFamily="18" charset="0"/>
                <a:cs typeface="Times New Roman" panose="02020603050405020304" pitchFamily="18" charset="0"/>
              </a:rPr>
              <a:t>向</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在图中用箭头标出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周期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恒星年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时间长度为</a:t>
            </a:r>
            <a:r>
              <a:rPr lang="en-US" altLang="zh-CN" sz="2200" dirty="0">
                <a:solidFill>
                  <a:srgbClr val="000000"/>
                </a:solidFill>
                <a:latin typeface="Times New Roman" panose="02020603050405020304" pitchFamily="18" charset="0"/>
                <a:cs typeface="Times New Roman" panose="02020603050405020304" pitchFamily="18" charset="0"/>
              </a:rPr>
              <a:t>365</a:t>
            </a:r>
            <a:r>
              <a:rPr lang="zh-CN" altLang="zh-CN" sz="2200" dirty="0">
                <a:solidFill>
                  <a:srgbClr val="000000"/>
                </a:solidFill>
                <a:latin typeface="Times New Roman" panose="02020603050405020304" pitchFamily="18" charset="0"/>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轨道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近似正圆的椭圆形轨道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太阳位于椭圆的一个焦点上。</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875813" y="2731733"/>
            <a:ext cx="255058" cy="33722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436622" y="2731733"/>
            <a:ext cx="255058" cy="33722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7428328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043608"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1619672"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610814"/>
            <a:ext cx="1039067"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速度</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3961672572"/>
              </p:ext>
            </p:extLst>
          </p:nvPr>
        </p:nvGraphicFramePr>
        <p:xfrm>
          <a:off x="-1973113" y="2436842"/>
          <a:ext cx="13090226" cy="3377949"/>
        </p:xfrm>
        <a:graphic>
          <a:graphicData uri="http://schemas.openxmlformats.org/presentationml/2006/ole">
            <mc:AlternateContent xmlns:mc="http://schemas.openxmlformats.org/markup-compatibility/2006">
              <mc:Choice xmlns:v="urn:schemas-microsoft-com:vml" Requires="v">
                <p:oleObj spid="_x0000_s4104" name="文档" r:id="rId7" imgW="3893397" imgH="1005429" progId="Word.Document.12">
                  <p:embed/>
                </p:oleObj>
              </mc:Choice>
              <mc:Fallback>
                <p:oleObj name="文档" r:id="rId7" imgW="3893397" imgH="1005429" progId="Word.Document.12">
                  <p:embed/>
                  <p:pic>
                    <p:nvPicPr>
                      <p:cNvPr id="0" name=""/>
                      <p:cNvPicPr/>
                      <p:nvPr/>
                    </p:nvPicPr>
                    <p:blipFill>
                      <a:blip r:embed="rId8"/>
                      <a:stretch>
                        <a:fillRect/>
                      </a:stretch>
                    </p:blipFill>
                    <p:spPr>
                      <a:xfrm>
                        <a:off x="-1973113" y="2436842"/>
                        <a:ext cx="13090226" cy="3377949"/>
                      </a:xfrm>
                      <a:prstGeom prst="rect">
                        <a:avLst/>
                      </a:prstGeom>
                    </p:spPr>
                  </p:pic>
                </p:oleObj>
              </mc:Fallback>
            </mc:AlternateContent>
          </a:graphicData>
        </a:graphic>
      </p:graphicFrame>
      <p:sp>
        <p:nvSpPr>
          <p:cNvPr id="9" name="矩形 8"/>
          <p:cNvSpPr/>
          <p:nvPr/>
        </p:nvSpPr>
        <p:spPr>
          <a:xfrm>
            <a:off x="5148064" y="3813043"/>
            <a:ext cx="255058" cy="40804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145501" y="4423141"/>
            <a:ext cx="260185" cy="36516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7092280" y="3738836"/>
            <a:ext cx="400368" cy="47846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7092280" y="4437112"/>
            <a:ext cx="400368" cy="3954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0910790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3"/>
                                        </p:tgtEl>
                                      </p:cBhvr>
                                    </p:animEffect>
                                    <p:set>
                                      <p:cBhvr>
                                        <p:cTn id="2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2" grpId="0" animBg="1"/>
      <p:bldP spid="1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1619672"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三</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772816"/>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三、太阳直射点的移动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黄赤交角</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Z42.eps" descr="id:2147493443;FounderCES"/>
          <p:cNvPicPr/>
          <p:nvPr/>
        </p:nvPicPr>
        <p:blipFill>
          <a:blip r:embed="rId5"/>
          <a:stretch>
            <a:fillRect/>
          </a:stretch>
        </p:blipFill>
        <p:spPr>
          <a:xfrm>
            <a:off x="2699792" y="2852936"/>
            <a:ext cx="4591018" cy="3180045"/>
          </a:xfrm>
          <a:prstGeom prst="rect">
            <a:avLst/>
          </a:prstGeom>
        </p:spPr>
      </p:pic>
    </p:spTree>
    <p:extLst>
      <p:ext uri="{BB962C8B-B14F-4D97-AF65-F5344CB8AC3E}">
        <p14:creationId xmlns:p14="http://schemas.microsoft.com/office/powerpoint/2010/main" val="29354983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1619672"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三</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724265"/>
            <a:ext cx="8128000" cy="166346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赤道平面与黄道平面之间的交角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图中表示黄赤交角的是字母</a:t>
            </a:r>
            <a:r>
              <a:rPr lang="en-US" altLang="zh-CN" sz="2200" u="sng" dirty="0">
                <a:solidFill>
                  <a:srgbClr val="FF0000"/>
                </a:solidFill>
                <a:uFill>
                  <a:solidFill>
                    <a:srgbClr val="000000"/>
                  </a:solidFill>
                </a:uFill>
                <a:latin typeface="Times New Roman" panose="02020603050405020304" pitchFamily="18" charset="0"/>
                <a:ea typeface="Microsoft Yi Baiti" panose="03000500000000000000" pitchFamily="66" charset="0"/>
                <a:cs typeface="Times New Roman" panose="02020603050405020304" pitchFamily="18" charset="0"/>
              </a:rPr>
              <a:t>α</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规律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地球公转过程中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地轴的空间指向和黄赤交角的大小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在一定的时期内可以看作是不变的。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1180113" y="3140968"/>
            <a:ext cx="156803" cy="3127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5398632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1619672"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三</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628800"/>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太阳直射点的移动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规律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Z43.eps" descr="id:2147493450;FounderCES"/>
          <p:cNvPicPr/>
          <p:nvPr/>
        </p:nvPicPr>
        <p:blipFill>
          <a:blip r:embed="rId5"/>
          <a:stretch>
            <a:fillRect/>
          </a:stretch>
        </p:blipFill>
        <p:spPr>
          <a:xfrm>
            <a:off x="1841410" y="3212976"/>
            <a:ext cx="5776350" cy="2131799"/>
          </a:xfrm>
          <a:prstGeom prst="rect">
            <a:avLst/>
          </a:prstGeom>
        </p:spPr>
      </p:pic>
    </p:spTree>
    <p:extLst>
      <p:ext uri="{BB962C8B-B14F-4D97-AF65-F5344CB8AC3E}">
        <p14:creationId xmlns:p14="http://schemas.microsoft.com/office/powerpoint/2010/main" val="325645824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1619672"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三</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919864"/>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思考讨论</a:t>
            </a: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图中圆黑点标注了太阳直射点的位置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请添画箭头表示太阳直射点的周年回归运动。</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周期</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回归</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其时间长度是</a:t>
            </a:r>
            <a:r>
              <a:rPr lang="en-US" altLang="zh-CN" sz="2200" dirty="0">
                <a:solidFill>
                  <a:srgbClr val="000000"/>
                </a:solidFill>
                <a:latin typeface="Times New Roman" panose="02020603050405020304" pitchFamily="18" charset="0"/>
                <a:cs typeface="Times New Roman" panose="02020603050405020304" pitchFamily="18" charset="0"/>
              </a:rPr>
              <a:t>365</a:t>
            </a:r>
            <a:r>
              <a:rPr lang="zh-CN" altLang="zh-CN" sz="2200" dirty="0">
                <a:solidFill>
                  <a:srgbClr val="000000"/>
                </a:solidFill>
                <a:latin typeface="Times New Roman" panose="02020603050405020304" pitchFamily="18" charset="0"/>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48</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46</a:t>
            </a:r>
            <a:r>
              <a:rPr lang="zh-CN" altLang="zh-CN" sz="2200" dirty="0">
                <a:solidFill>
                  <a:srgbClr val="000000"/>
                </a:solidFill>
                <a:latin typeface="Times New Roman" panose="02020603050405020304" pitchFamily="18" charset="0"/>
                <a:cs typeface="Times New Roman" panose="02020603050405020304" pitchFamily="18" charset="0"/>
              </a:rPr>
              <a:t>秒。</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1722830" y="3817246"/>
            <a:ext cx="546739" cy="2662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8678617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56792"/>
            <a:ext cx="3869970"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探究</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zh-CN" altLang="zh-CN" sz="2200" b="1" u="sng" dirty="0">
                <a:solidFill>
                  <a:srgbClr val="FF0000"/>
                </a:solidFill>
                <a:uFill>
                  <a:solidFill>
                    <a:srgbClr val="000000"/>
                  </a:solidFill>
                </a:uFill>
                <a:latin typeface="Times New Roman" panose="02020603050405020304" pitchFamily="18" charset="0"/>
                <a:cs typeface="Times New Roman" panose="02020603050405020304" pitchFamily="18" charset="0"/>
              </a:rPr>
              <a:t>地球运动的基本特征</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en-US" altLang="zh-CN" sz="2200" u="sng" dirty="0" smtClean="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3844878" y="2100659"/>
            <a:ext cx="1454244"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问题</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导引</a:t>
            </a:r>
            <a:r>
              <a:rPr lang="en-US" altLang="zh-CN" sz="2200" dirty="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2724265"/>
            <a:ext cx="8128000" cy="166346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天上的明星现了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好像点着无数的街灯。我想那缥缈的空中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定然有美丽的街市。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美丽星空充满诱惑。图示照片是摄影师在夜晚采用连续曝光技术拍摄的星空图片。照片中的弧线为恒星视运动轨迹。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Z44.eps" descr="id:2147493479;FounderCES"/>
          <p:cNvPicPr/>
          <p:nvPr/>
        </p:nvPicPr>
        <p:blipFill>
          <a:blip r:embed="rId4"/>
          <a:stretch>
            <a:fillRect/>
          </a:stretch>
        </p:blipFill>
        <p:spPr>
          <a:xfrm>
            <a:off x="3707904" y="4404300"/>
            <a:ext cx="2664296" cy="2236802"/>
          </a:xfrm>
          <a:prstGeom prst="rect">
            <a:avLst/>
          </a:prstGeom>
        </p:spPr>
      </p:pic>
    </p:spTree>
    <p:extLst>
      <p:ext uri="{BB962C8B-B14F-4D97-AF65-F5344CB8AC3E}">
        <p14:creationId xmlns:p14="http://schemas.microsoft.com/office/powerpoint/2010/main" val="91775576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07292"/>
            <a:ext cx="8128000" cy="249741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结合材料探究</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照片中恒星视运动轨迹所反映的地理现象是怎样产生的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图中</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恒星视运动转过的角度约为</a:t>
            </a:r>
            <a:r>
              <a:rPr lang="en-US" altLang="zh-CN" sz="2200" dirty="0">
                <a:solidFill>
                  <a:srgbClr val="000000"/>
                </a:solidFill>
                <a:latin typeface="Times New Roman" panose="02020603050405020304" pitchFamily="18" charset="0"/>
                <a:cs typeface="Times New Roman" panose="02020603050405020304" pitchFamily="18" charset="0"/>
              </a:rPr>
              <a:t>50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摄影师连续拍摄的时间为几个小时</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地球自转运动。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dirty="0">
                <a:solidFill>
                  <a:srgbClr val="000000"/>
                </a:solidFill>
                <a:latin typeface="Times New Roman" panose="02020603050405020304" pitchFamily="18" charset="0"/>
              </a:rPr>
              <a:t>(2)3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个多小时</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因为地球自转的角速度是每小时</a:t>
            </a:r>
            <a:r>
              <a:rPr lang="en-US" altLang="zh-CN" sz="2200" dirty="0">
                <a:solidFill>
                  <a:srgbClr val="000000"/>
                </a:solidFill>
                <a:latin typeface="Times New Roman" panose="02020603050405020304" pitchFamily="18" charset="0"/>
              </a:rPr>
              <a:t>15</a:t>
            </a:r>
            <a:r>
              <a:rPr lang="en-US" altLang="zh-CN" sz="2200" dirty="0">
                <a:solidFill>
                  <a:srgbClr val="000000"/>
                </a:solidFill>
                <a:latin typeface="宋体" panose="02010600030101010101" pitchFamily="2" charset="-122"/>
                <a:cs typeface="Times New Roman" panose="02020603050405020304" pitchFamily="18" charset="0"/>
              </a:rPr>
              <a:t>°</a:t>
            </a:r>
            <a:endParaRPr lang="zh-CN" altLang="en-US" sz="2200" dirty="0"/>
          </a:p>
        </p:txBody>
      </p:sp>
      <p:sp>
        <p:nvSpPr>
          <p:cNvPr id="5" name="矩形 4"/>
          <p:cNvSpPr/>
          <p:nvPr/>
        </p:nvSpPr>
        <p:spPr>
          <a:xfrm>
            <a:off x="467544" y="3933056"/>
            <a:ext cx="6264696" cy="108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0872982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3"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40768"/>
            <a:ext cx="8128000" cy="2910682"/>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名师精讲</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1844824"/>
            <a:ext cx="8128000" cy="16785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地球自转运动的基本特征要点归纳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方向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地球绕地轴自西向东旋转运动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从北极上空观察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呈逆时针方向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从南极上空观察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呈顺时针方向。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3332257210"/>
              </p:ext>
            </p:extLst>
          </p:nvPr>
        </p:nvGraphicFramePr>
        <p:xfrm>
          <a:off x="827584" y="3752712"/>
          <a:ext cx="8128000" cy="3134565"/>
        </p:xfrm>
        <a:graphic>
          <a:graphicData uri="http://schemas.openxmlformats.org/presentationml/2006/ole">
            <mc:AlternateContent xmlns:mc="http://schemas.openxmlformats.org/markup-compatibility/2006">
              <mc:Choice xmlns:v="urn:schemas-microsoft-com:vml" Requires="v">
                <p:oleObj spid="_x0000_s5127" name="文档" r:id="rId6" imgW="3893397" imgH="1502030" progId="Word.Document.12">
                  <p:embed/>
                </p:oleObj>
              </mc:Choice>
              <mc:Fallback>
                <p:oleObj name="文档" r:id="rId6" imgW="3893397" imgH="1502030" progId="Word.Document.12">
                  <p:embed/>
                  <p:pic>
                    <p:nvPicPr>
                      <p:cNvPr id="0" name=""/>
                      <p:cNvPicPr/>
                      <p:nvPr/>
                    </p:nvPicPr>
                    <p:blipFill>
                      <a:blip r:embed="rId7"/>
                      <a:stretch>
                        <a:fillRect/>
                      </a:stretch>
                    </p:blipFill>
                    <p:spPr>
                      <a:xfrm>
                        <a:off x="827584" y="3752712"/>
                        <a:ext cx="8128000" cy="3134565"/>
                      </a:xfrm>
                      <a:prstGeom prst="rect">
                        <a:avLst/>
                      </a:prstGeom>
                    </p:spPr>
                  </p:pic>
                </p:oleObj>
              </mc:Fallback>
            </mc:AlternateContent>
          </a:graphicData>
        </a:graphic>
      </p:graphicFrame>
    </p:spTree>
    <p:extLst>
      <p:ext uri="{BB962C8B-B14F-4D97-AF65-F5344CB8AC3E}">
        <p14:creationId xmlns:p14="http://schemas.microsoft.com/office/powerpoint/2010/main" val="111916509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3"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12776"/>
            <a:ext cx="1497526"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速度</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406536683"/>
              </p:ext>
            </p:extLst>
          </p:nvPr>
        </p:nvGraphicFramePr>
        <p:xfrm>
          <a:off x="490194" y="2276872"/>
          <a:ext cx="8128000" cy="3542124"/>
        </p:xfrm>
        <a:graphic>
          <a:graphicData uri="http://schemas.openxmlformats.org/presentationml/2006/ole">
            <mc:AlternateContent xmlns:mc="http://schemas.openxmlformats.org/markup-compatibility/2006">
              <mc:Choice xmlns:v="urn:schemas-microsoft-com:vml" Requires="v">
                <p:oleObj spid="_x0000_s6151" name="文档" r:id="rId6" imgW="3893397" imgH="1696572" progId="Word.Document.12">
                  <p:embed/>
                </p:oleObj>
              </mc:Choice>
              <mc:Fallback>
                <p:oleObj name="文档" r:id="rId6" imgW="3893397" imgH="1696572" progId="Word.Document.12">
                  <p:embed/>
                  <p:pic>
                    <p:nvPicPr>
                      <p:cNvPr id="0" name=""/>
                      <p:cNvPicPr/>
                      <p:nvPr/>
                    </p:nvPicPr>
                    <p:blipFill>
                      <a:blip r:embed="rId7"/>
                      <a:stretch>
                        <a:fillRect/>
                      </a:stretch>
                    </p:blipFill>
                    <p:spPr>
                      <a:xfrm>
                        <a:off x="490194" y="2276872"/>
                        <a:ext cx="8128000" cy="3542124"/>
                      </a:xfrm>
                      <a:prstGeom prst="rect">
                        <a:avLst/>
                      </a:prstGeom>
                    </p:spPr>
                  </p:pic>
                </p:oleObj>
              </mc:Fallback>
            </mc:AlternateContent>
          </a:graphicData>
        </a:graphic>
      </p:graphicFrame>
    </p:spTree>
    <p:extLst>
      <p:ext uri="{BB962C8B-B14F-4D97-AF65-F5344CB8AC3E}">
        <p14:creationId xmlns:p14="http://schemas.microsoft.com/office/powerpoint/2010/main" val="93172177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470484" y="2708920"/>
            <a:ext cx="6203032" cy="576064"/>
          </a:xfrm>
        </p:spPr>
        <p:txBody>
          <a:bodyPr/>
          <a:lstStyle/>
          <a:p>
            <a:r>
              <a:rPr lang="zh-CN" altLang="zh-CN" sz="3200" dirty="0"/>
              <a:t>　第</a:t>
            </a:r>
            <a:r>
              <a:rPr lang="en-US" altLang="zh-CN" sz="3200" dirty="0"/>
              <a:t>1</a:t>
            </a:r>
            <a:r>
              <a:rPr lang="zh-CN" altLang="zh-CN" sz="3200" dirty="0"/>
              <a:t>课时　地球运动的一般特点　太阳直射点的移动</a:t>
            </a:r>
          </a:p>
        </p:txBody>
      </p:sp>
    </p:spTree>
    <p:extLst>
      <p:ext uri="{BB962C8B-B14F-4D97-AF65-F5344CB8AC3E}">
        <p14:creationId xmlns:p14="http://schemas.microsoft.com/office/powerpoint/2010/main" val="4205757761"/>
      </p:ext>
    </p:extLst>
  </p:cSld>
  <p:clrMapOvr>
    <a:masterClrMapping/>
  </p:clrMapOvr>
  <p:transition spd="slow">
    <p:cove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0808"/>
            <a:ext cx="8128000" cy="166346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地球自转方向的判断技巧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常规方法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地球自转方向是自西向东。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极点法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从北极上空看地球是逆时针方向旋转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从南极上空看地球是顺时针方向旋转。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z47.eps" descr="id:2147493509;FounderCES"/>
          <p:cNvPicPr/>
          <p:nvPr/>
        </p:nvPicPr>
        <p:blipFill>
          <a:blip r:embed="rId4"/>
          <a:stretch>
            <a:fillRect/>
          </a:stretch>
        </p:blipFill>
        <p:spPr>
          <a:xfrm>
            <a:off x="3707904" y="3501008"/>
            <a:ext cx="2664296" cy="2538917"/>
          </a:xfrm>
          <a:prstGeom prst="rect">
            <a:avLst/>
          </a:prstGeom>
        </p:spPr>
      </p:pic>
    </p:spTree>
    <p:extLst>
      <p:ext uri="{BB962C8B-B14F-4D97-AF65-F5344CB8AC3E}">
        <p14:creationId xmlns:p14="http://schemas.microsoft.com/office/powerpoint/2010/main" val="384302660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21133"/>
            <a:ext cx="8128000" cy="206973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经度法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东经增大的方向是地球自转方向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西经减小的方向也是地球自转方向。如下图地球自转方向为顺时针。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海陆法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根据大洲和大洋的排列也可判断地球自转方向。如沿某一纬线从欧洲到亚洲的方向或从印度洋到太平洋的方向就是地球自转方向。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9327019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3"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72816"/>
            <a:ext cx="8128000" cy="809413"/>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地球公转速度及其变化纲要图示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675481915"/>
              </p:ext>
            </p:extLst>
          </p:nvPr>
        </p:nvGraphicFramePr>
        <p:xfrm>
          <a:off x="513003" y="3189597"/>
          <a:ext cx="8128000" cy="1655205"/>
        </p:xfrm>
        <a:graphic>
          <a:graphicData uri="http://schemas.openxmlformats.org/presentationml/2006/ole">
            <mc:AlternateContent xmlns:mc="http://schemas.openxmlformats.org/markup-compatibility/2006">
              <mc:Choice xmlns:v="urn:schemas-microsoft-com:vml" Requires="v">
                <p:oleObj spid="_x0000_s7175" name="文档" r:id="rId6" imgW="3836183" imgH="780322" progId="Word.Document.12">
                  <p:embed/>
                </p:oleObj>
              </mc:Choice>
              <mc:Fallback>
                <p:oleObj name="文档" r:id="rId6" imgW="3836183" imgH="780322" progId="Word.Document.12">
                  <p:embed/>
                  <p:pic>
                    <p:nvPicPr>
                      <p:cNvPr id="0" name=""/>
                      <p:cNvPicPr/>
                      <p:nvPr/>
                    </p:nvPicPr>
                    <p:blipFill>
                      <a:blip r:embed="rId7"/>
                      <a:stretch>
                        <a:fillRect/>
                      </a:stretch>
                    </p:blipFill>
                    <p:spPr>
                      <a:xfrm>
                        <a:off x="513003" y="3189597"/>
                        <a:ext cx="8128000" cy="1655205"/>
                      </a:xfrm>
                      <a:prstGeom prst="rect">
                        <a:avLst/>
                      </a:prstGeom>
                    </p:spPr>
                  </p:pic>
                </p:oleObj>
              </mc:Fallback>
            </mc:AlternateContent>
          </a:graphicData>
        </a:graphic>
      </p:graphicFrame>
    </p:spTree>
    <p:extLst>
      <p:ext uri="{BB962C8B-B14F-4D97-AF65-F5344CB8AC3E}">
        <p14:creationId xmlns:p14="http://schemas.microsoft.com/office/powerpoint/2010/main" val="357461691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9187" y="2055245"/>
            <a:ext cx="8165627" cy="3245963"/>
          </a:xfrm>
          <a:prstGeom prst="rect">
            <a:avLst/>
          </a:prstGeom>
        </p:spPr>
      </p:pic>
    </p:spTree>
    <p:extLst>
      <p:ext uri="{BB962C8B-B14F-4D97-AF65-F5344CB8AC3E}">
        <p14:creationId xmlns:p14="http://schemas.microsoft.com/office/powerpoint/2010/main" val="46406960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3844878" y="1340768"/>
            <a:ext cx="1454244"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典例</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剖析</a:t>
            </a:r>
            <a:r>
              <a:rPr lang="en-US" altLang="zh-CN" sz="2200" dirty="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1986930"/>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读地球自转线速度随纬度变化图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和地球公转线速度变化图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完成下列问题。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Z49.eps" descr="id:2147493530;FounderCES"/>
          <p:cNvPicPr/>
          <p:nvPr/>
        </p:nvPicPr>
        <p:blipFill>
          <a:blip r:embed="rId4"/>
          <a:stretch>
            <a:fillRect/>
          </a:stretch>
        </p:blipFill>
        <p:spPr>
          <a:xfrm>
            <a:off x="2267744" y="3284984"/>
            <a:ext cx="5604585" cy="2475141"/>
          </a:xfrm>
          <a:prstGeom prst="rect">
            <a:avLst/>
          </a:prstGeom>
        </p:spPr>
      </p:pic>
    </p:spTree>
    <p:extLst>
      <p:ext uri="{BB962C8B-B14F-4D97-AF65-F5344CB8AC3E}">
        <p14:creationId xmlns:p14="http://schemas.microsoft.com/office/powerpoint/2010/main" val="20166327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甲图</a:t>
            </a:r>
            <a:r>
              <a:rPr lang="en-US" altLang="zh-CN" sz="2200"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cs typeface="Times New Roman" panose="02020603050405020304" pitchFamily="18" charset="0"/>
              </a:rPr>
              <a:t>点的纬度和乙图</a:t>
            </a:r>
            <a:r>
              <a:rPr lang="en-US" altLang="zh-CN" sz="2200"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点的月份分别是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A.30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月份</a:t>
            </a:r>
            <a:r>
              <a:rPr lang="en-US" altLang="zh-CN" sz="2200" dirty="0">
                <a:solidFill>
                  <a:srgbClr val="000000"/>
                </a:solidFill>
                <a:latin typeface="Times New Roman" panose="02020603050405020304" pitchFamily="18" charset="0"/>
                <a:cs typeface="Times New Roman" panose="02020603050405020304" pitchFamily="18" charset="0"/>
              </a:rPr>
              <a:t>	B.60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月份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C.60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月份</a:t>
            </a:r>
            <a:r>
              <a:rPr lang="en-US" altLang="zh-CN" sz="2200" dirty="0">
                <a:solidFill>
                  <a:srgbClr val="000000"/>
                </a:solidFill>
                <a:latin typeface="Times New Roman" panose="02020603050405020304" pitchFamily="18" charset="0"/>
                <a:cs typeface="Times New Roman" panose="02020603050405020304" pitchFamily="18" charset="0"/>
              </a:rPr>
              <a:t>	D.30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月份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当公转线速度为</a:t>
            </a:r>
            <a:r>
              <a:rPr lang="en-US" altLang="zh-CN" sz="2200"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自转线速度变快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自转线速度变慢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公转角速度较快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公转角速度较慢</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7659999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处自转线速度约为赤道处的一半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为南北纬</a:t>
            </a:r>
            <a:r>
              <a:rPr lang="en-US" altLang="zh-CN" sz="2200" dirty="0">
                <a:solidFill>
                  <a:srgbClr val="000000"/>
                </a:solidFill>
                <a:latin typeface="Times New Roman" panose="02020603050405020304" pitchFamily="18" charset="0"/>
                <a:cs typeface="Times New Roman" panose="02020603050405020304" pitchFamily="18" charset="0"/>
              </a:rPr>
              <a:t>60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为公转线速度最慢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公转角速度也最慢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为远日点</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月初。但公转速度的变化不影响自转线速度。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(1)B</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736662" y="4005064"/>
            <a:ext cx="2251161" cy="33722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6043662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56792"/>
            <a:ext cx="8128000" cy="444674"/>
          </a:xfrm>
          <a:prstGeom prst="rect">
            <a:avLst/>
          </a:prstGeom>
        </p:spPr>
        <p:txBody>
          <a:bodyPr>
            <a:spAutoFit/>
          </a:bodyPr>
          <a:lstStyle/>
          <a:p>
            <a:pPr indent="408305">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探究</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zh-CN" altLang="zh-CN" sz="2200" b="1" u="sng" dirty="0">
                <a:solidFill>
                  <a:srgbClr val="FF0000"/>
                </a:solidFill>
                <a:uFill>
                  <a:solidFill>
                    <a:srgbClr val="000000"/>
                  </a:solidFill>
                </a:uFill>
                <a:latin typeface="Times New Roman" panose="02020603050405020304" pitchFamily="18" charset="0"/>
                <a:cs typeface="Times New Roman" panose="02020603050405020304" pitchFamily="18" charset="0"/>
              </a:rPr>
              <a:t>太阳直射点回归运动的原因和规律</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3844878" y="2100659"/>
            <a:ext cx="1454244"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问题</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导引</a:t>
            </a:r>
            <a:r>
              <a:rPr lang="en-US" altLang="zh-CN" sz="2200" dirty="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3098173"/>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这真是太神奇了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黄赤交角、地球公转、地球自转神奇而完美地结合在一起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结果造就了我们这个世界如此神奇的现象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昼夜长短和正午太阳高度的变化。如果地轴不倾斜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黄赤交角为</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太阳将永远直射赤道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我们也不会再有一年春、夏、秋、冬四季更替了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太阳将永远从正东方升起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从正西方落下。这就是倾斜的美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如下图</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4101201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pic>
        <p:nvPicPr>
          <p:cNvPr id="4" name="Z50.eps" descr="id:2147493551;FounderCES"/>
          <p:cNvPicPr/>
          <p:nvPr/>
        </p:nvPicPr>
        <p:blipFill>
          <a:blip r:embed="rId4"/>
          <a:stretch>
            <a:fillRect/>
          </a:stretch>
        </p:blipFill>
        <p:spPr>
          <a:xfrm>
            <a:off x="3491880" y="1556792"/>
            <a:ext cx="3315526" cy="2088232"/>
          </a:xfrm>
          <a:prstGeom prst="rect">
            <a:avLst/>
          </a:prstGeom>
        </p:spPr>
      </p:pic>
      <p:sp>
        <p:nvSpPr>
          <p:cNvPr id="2" name="矩形 1"/>
          <p:cNvSpPr>
            <a:spLocks noChangeAspect="1"/>
          </p:cNvSpPr>
          <p:nvPr/>
        </p:nvSpPr>
        <p:spPr>
          <a:xfrm>
            <a:off x="508000" y="3568579"/>
            <a:ext cx="8128000" cy="331680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结合材料探究</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黄赤交角有什么重要意义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黄赤交角的度数和回归线的度数以及极圈的度数有何关系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黄赤交角的存在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使太阳直射点在南、北回归线之间往返移动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从而产生昼夜长短和正午太阳高度的变化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形成四季更替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黄赤交角的大小决定了地球上五带的范围。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黄赤交角的度数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南、北回归线的纬度数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极圈的纬度数</a:t>
            </a:r>
            <a:r>
              <a:rPr lang="en-US" altLang="zh-CN" sz="2200" dirty="0">
                <a:solidFill>
                  <a:srgbClr val="000000"/>
                </a:solidFill>
                <a:latin typeface="Times New Roman" panose="02020603050405020304" pitchFamily="18" charset="0"/>
                <a:cs typeface="Times New Roman" panose="02020603050405020304" pitchFamily="18" charset="0"/>
              </a:rPr>
              <a:t>=90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黄赤交角的度数。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395536" y="4778136"/>
            <a:ext cx="8064896" cy="20025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4170933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3844878" y="1340768"/>
            <a:ext cx="1454244"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名师</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精讲</a:t>
            </a:r>
            <a:r>
              <a:rPr lang="en-US" altLang="zh-CN" sz="2200" dirty="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1916832"/>
            <a:ext cx="8128000" cy="127227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太阳直射点回归运动的原因和范围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太阳直射点在地球表面并不是固定不变的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而是以回归年为单位作周期性的回归运动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如下图所示。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Z51.eps" descr="id:2147493565;FounderCES"/>
          <p:cNvPicPr/>
          <p:nvPr/>
        </p:nvPicPr>
        <p:blipFill>
          <a:blip r:embed="rId4"/>
          <a:stretch>
            <a:fillRect/>
          </a:stretch>
        </p:blipFill>
        <p:spPr>
          <a:xfrm>
            <a:off x="2267744" y="3501008"/>
            <a:ext cx="5093139" cy="2232248"/>
          </a:xfrm>
          <a:prstGeom prst="rect">
            <a:avLst/>
          </a:prstGeom>
        </p:spPr>
      </p:pic>
    </p:spTree>
    <p:extLst>
      <p:ext uri="{BB962C8B-B14F-4D97-AF65-F5344CB8AC3E}">
        <p14:creationId xmlns:p14="http://schemas.microsoft.com/office/powerpoint/2010/main" val="41611337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3902810008"/>
              </p:ext>
            </p:extLst>
          </p:nvPr>
        </p:nvGraphicFramePr>
        <p:xfrm>
          <a:off x="909007" y="1392077"/>
          <a:ext cx="7389091" cy="5346674"/>
        </p:xfrm>
        <a:graphic>
          <a:graphicData uri="http://schemas.openxmlformats.org/presentationml/2006/ole">
            <mc:AlternateContent xmlns:mc="http://schemas.openxmlformats.org/markup-compatibility/2006">
              <mc:Choice xmlns:v="urn:schemas-microsoft-com:vml" Requires="v">
                <p:oleObj spid="_x0000_s1031" name="文档" r:id="rId4" imgW="3998108" imgH="2892946" progId="Word.Document.12">
                  <p:embed/>
                </p:oleObj>
              </mc:Choice>
              <mc:Fallback>
                <p:oleObj name="文档" r:id="rId4" imgW="3998108" imgH="2892946" progId="Word.Document.12">
                  <p:embed/>
                  <p:pic>
                    <p:nvPicPr>
                      <p:cNvPr id="0" name=""/>
                      <p:cNvPicPr/>
                      <p:nvPr/>
                    </p:nvPicPr>
                    <p:blipFill>
                      <a:blip r:embed="rId5"/>
                      <a:stretch>
                        <a:fillRect/>
                      </a:stretch>
                    </p:blipFill>
                    <p:spPr>
                      <a:xfrm>
                        <a:off x="909007" y="1392077"/>
                        <a:ext cx="7389091" cy="5346674"/>
                      </a:xfrm>
                      <a:prstGeom prst="rect">
                        <a:avLst/>
                      </a:prstGeom>
                    </p:spPr>
                  </p:pic>
                </p:oleObj>
              </mc:Fallback>
            </mc:AlternateContent>
          </a:graphicData>
        </a:graphic>
      </p:graphicFrame>
    </p:spTree>
    <p:extLst>
      <p:ext uri="{BB962C8B-B14F-4D97-AF65-F5344CB8AC3E}">
        <p14:creationId xmlns:p14="http://schemas.microsoft.com/office/powerpoint/2010/main" val="2602319192"/>
      </p:ext>
    </p:extLst>
  </p:cSld>
  <p:clrMapOvr>
    <a:masterClrMapping/>
  </p:clrMapOvr>
  <p:transition spd="slow">
    <p:push/>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10128"/>
            <a:ext cx="8128000" cy="169174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地轴的空间指向和黄赤交角的大小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在一定时期内可看做不变。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范围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最北到达北纬</a:t>
            </a:r>
            <a:r>
              <a:rPr lang="en-US" altLang="zh-CN" sz="2200" dirty="0">
                <a:solidFill>
                  <a:srgbClr val="000000"/>
                </a:solidFill>
                <a:latin typeface="Times New Roman" panose="02020603050405020304" pitchFamily="18" charset="0"/>
                <a:cs typeface="Times New Roman" panose="02020603050405020304" pitchFamily="18" charset="0"/>
              </a:rPr>
              <a:t>23</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26'(</a:t>
            </a:r>
            <a:r>
              <a:rPr lang="zh-CN" altLang="zh-CN" sz="2200" dirty="0">
                <a:solidFill>
                  <a:srgbClr val="000000"/>
                </a:solidFill>
                <a:latin typeface="Times New Roman" panose="02020603050405020304" pitchFamily="18" charset="0"/>
                <a:cs typeface="Times New Roman" panose="02020603050405020304" pitchFamily="18" charset="0"/>
              </a:rPr>
              <a:t>北回归线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最南到达南纬</a:t>
            </a:r>
            <a:r>
              <a:rPr lang="en-US" altLang="zh-CN" sz="2200" dirty="0">
                <a:solidFill>
                  <a:srgbClr val="000000"/>
                </a:solidFill>
                <a:latin typeface="Times New Roman" panose="02020603050405020304" pitchFamily="18" charset="0"/>
                <a:cs typeface="Times New Roman" panose="02020603050405020304" pitchFamily="18" charset="0"/>
              </a:rPr>
              <a:t>23</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26'(</a:t>
            </a:r>
            <a:r>
              <a:rPr lang="zh-CN" altLang="zh-CN" sz="2200" dirty="0">
                <a:solidFill>
                  <a:srgbClr val="000000"/>
                </a:solidFill>
                <a:latin typeface="Times New Roman" panose="02020603050405020304" pitchFamily="18" charset="0"/>
                <a:cs typeface="Times New Roman" panose="02020603050405020304" pitchFamily="18" charset="0"/>
              </a:rPr>
              <a:t>南回归线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即南北回归线之间。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9144628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0808"/>
            <a:ext cx="8128000" cy="721259"/>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太阳直射点回归运动的过程纲要图示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Z52.eps" descr="id:2147493572;FounderCES"/>
          <p:cNvPicPr/>
          <p:nvPr/>
        </p:nvPicPr>
        <p:blipFill>
          <a:blip r:embed="rId4"/>
          <a:stretch>
            <a:fillRect/>
          </a:stretch>
        </p:blipFill>
        <p:spPr>
          <a:xfrm>
            <a:off x="1907704" y="2933154"/>
            <a:ext cx="5849569" cy="2280007"/>
          </a:xfrm>
          <a:prstGeom prst="rect">
            <a:avLst/>
          </a:prstGeom>
        </p:spPr>
      </p:pic>
    </p:spTree>
    <p:extLst>
      <p:ext uri="{BB962C8B-B14F-4D97-AF65-F5344CB8AC3E}">
        <p14:creationId xmlns:p14="http://schemas.microsoft.com/office/powerpoint/2010/main" val="220660433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919864"/>
            <a:ext cx="8128000" cy="127227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太阳直射点在地球表面的移动速度分析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太阳直射点大约每个月移动纬度为</a:t>
            </a:r>
            <a:r>
              <a:rPr lang="en-US" altLang="zh-CN" sz="2200" dirty="0">
                <a:solidFill>
                  <a:srgbClr val="000000"/>
                </a:solidFill>
                <a:latin typeface="Times New Roman" panose="02020603050405020304" pitchFamily="18" charset="0"/>
                <a:cs typeface="Times New Roman" panose="02020603050405020304" pitchFamily="18" charset="0"/>
              </a:rPr>
              <a:t>8</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左右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每移动</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大约需要</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1381539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2584" y="2199084"/>
            <a:ext cx="8038831" cy="2459832"/>
          </a:xfrm>
          <a:prstGeom prst="rect">
            <a:avLst/>
          </a:prstGeom>
        </p:spPr>
      </p:pic>
    </p:spTree>
    <p:extLst>
      <p:ext uri="{BB962C8B-B14F-4D97-AF65-F5344CB8AC3E}">
        <p14:creationId xmlns:p14="http://schemas.microsoft.com/office/powerpoint/2010/main" val="395269099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7225" y="2030356"/>
            <a:ext cx="8089550" cy="3486876"/>
          </a:xfrm>
          <a:prstGeom prst="rect">
            <a:avLst/>
          </a:prstGeom>
        </p:spPr>
      </p:pic>
    </p:spTree>
    <p:extLst>
      <p:ext uri="{BB962C8B-B14F-4D97-AF65-F5344CB8AC3E}">
        <p14:creationId xmlns:p14="http://schemas.microsoft.com/office/powerpoint/2010/main" val="207775516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3844878" y="1412776"/>
            <a:ext cx="1454244"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典例</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剖析</a:t>
            </a:r>
            <a:r>
              <a:rPr lang="en-US" altLang="zh-CN" sz="2200" dirty="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2132856"/>
            <a:ext cx="8128000" cy="85093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读太阳直射点在地球表面的移动轨迹示意图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完成下列问题。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z53.eps" descr="id:2147493593;FounderCES"/>
          <p:cNvPicPr/>
          <p:nvPr/>
        </p:nvPicPr>
        <p:blipFill>
          <a:blip r:embed="rId4"/>
          <a:stretch>
            <a:fillRect/>
          </a:stretch>
        </p:blipFill>
        <p:spPr>
          <a:xfrm>
            <a:off x="2659040" y="3501008"/>
            <a:ext cx="4217601" cy="2017499"/>
          </a:xfrm>
          <a:prstGeom prst="rect">
            <a:avLst/>
          </a:prstGeom>
        </p:spPr>
      </p:pic>
    </p:spTree>
    <p:extLst>
      <p:ext uri="{BB962C8B-B14F-4D97-AF65-F5344CB8AC3E}">
        <p14:creationId xmlns:p14="http://schemas.microsoft.com/office/powerpoint/2010/main" val="66556169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指出直射点移动路线上</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三处的节气名称和所在的纬线名称。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写出</a:t>
            </a:r>
            <a:r>
              <a:rPr lang="en-US" altLang="zh-CN" sz="2200"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α</a:t>
            </a:r>
            <a:r>
              <a:rPr lang="zh-CN" altLang="zh-CN" sz="2200" dirty="0">
                <a:solidFill>
                  <a:srgbClr val="000000"/>
                </a:solidFill>
                <a:latin typeface="Times New Roman" panose="02020603050405020304" pitchFamily="18" charset="0"/>
                <a:cs typeface="Times New Roman" panose="02020603050405020304" pitchFamily="18" charset="0"/>
              </a:rPr>
              <a:t>的度数和表示的含义。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直射点在</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处的运动方向为向</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南或北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经过</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处后的运动方向为向</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南或北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4667985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根据太阳直射点的移动规律可判断出</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三处的节气名称和所在纬线名称。第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α</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是黄道平面与赤道平面的交角。第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两处的节气分别是秋分和冬至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由此可知太阳直射点的移动方向为</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处向南</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处以后向北。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夏至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北回归线　秋分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赤道　冬至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南回归线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(2)23</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26'</a:t>
            </a:r>
            <a:r>
              <a:rPr lang="zh-CN" altLang="zh-CN" sz="2200" dirty="0">
                <a:solidFill>
                  <a:srgbClr val="000000"/>
                </a:solidFill>
                <a:latin typeface="Times New Roman" panose="02020603050405020304" pitchFamily="18" charset="0"/>
                <a:cs typeface="Times New Roman" panose="02020603050405020304" pitchFamily="18" charset="0"/>
              </a:rPr>
              <a:t>。黄赤交角。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南　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683568" y="3789040"/>
            <a:ext cx="6984776" cy="136815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5811787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794190" y="836712"/>
            <a:ext cx="2138727" cy="369332"/>
          </a:xfrm>
          <a:prstGeom prst="rect">
            <a:avLst/>
          </a:prstGeom>
          <a:noFill/>
          <a:ln>
            <a:noFill/>
          </a:ln>
        </p:spPr>
        <p:txBody>
          <a:bodyPr wrap="none" rtlCol="0">
            <a:spAutoFit/>
          </a:bodyPr>
          <a:lstStyle/>
          <a:p>
            <a:r>
              <a:rPr lang="en-US" altLang="zh-CN" dirty="0" smtClean="0"/>
              <a:t>1-2       3       4-5       6</a:t>
            </a:r>
            <a:endParaRPr lang="zh-CN" altLang="en-US" dirty="0"/>
          </a:p>
        </p:txBody>
      </p:sp>
      <p:sp>
        <p:nvSpPr>
          <p:cNvPr id="6" name="矩形 5">
            <a:hlinkClick r:id="rId2" action="ppaction://hlinksldjump"/>
          </p:cNvPr>
          <p:cNvSpPr/>
          <p:nvPr/>
        </p:nvSpPr>
        <p:spPr>
          <a:xfrm>
            <a:off x="5798494" y="869763"/>
            <a:ext cx="501698"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hlinkClick r:id="rId3" action="ppaction://hlinksldjump"/>
          </p:cNvPr>
          <p:cNvSpPr/>
          <p:nvPr/>
        </p:nvSpPr>
        <p:spPr>
          <a:xfrm>
            <a:off x="6444208" y="882685"/>
            <a:ext cx="3682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a:spLocks noChangeAspect="1"/>
          </p:cNvSpPr>
          <p:nvPr/>
        </p:nvSpPr>
        <p:spPr>
          <a:xfrm>
            <a:off x="508000" y="1556792"/>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昼夜交替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潮起潮落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地球自转运动产生了许许多多的自然现象。据此完成第</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271769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在下列现象中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可以成为地球自转证据的是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日月升落</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月朗星稀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月相变化</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星光闪烁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有关地球自转的叙述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地球一刻不停地绕太阳自转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地轴始终指向北极星附近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以不同恒星为参考点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地球自转一周的时间都是</a:t>
            </a:r>
            <a:r>
              <a:rPr lang="en-US" altLang="zh-CN" sz="2200" dirty="0">
                <a:solidFill>
                  <a:srgbClr val="000000"/>
                </a:solidFill>
                <a:latin typeface="Times New Roman" panose="02020603050405020304" pitchFamily="18" charset="0"/>
                <a:cs typeface="Times New Roman" panose="02020603050405020304" pitchFamily="18" charset="0"/>
              </a:rPr>
              <a:t>23</a:t>
            </a:r>
            <a:r>
              <a:rPr lang="zh-CN" altLang="zh-CN" sz="2200" dirty="0">
                <a:solidFill>
                  <a:srgbClr val="000000"/>
                </a:solidFill>
                <a:latin typeface="Times New Roman" panose="02020603050405020304" pitchFamily="18" charset="0"/>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56</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一个太阳日是</a:t>
            </a:r>
            <a:r>
              <a:rPr lang="en-US" altLang="zh-CN" sz="2200" dirty="0">
                <a:solidFill>
                  <a:srgbClr val="000000"/>
                </a:solidFill>
                <a:latin typeface="Times New Roman" panose="02020603050405020304" pitchFamily="18" charset="0"/>
                <a:cs typeface="Times New Roman" panose="02020603050405020304" pitchFamily="18" charset="0"/>
              </a:rPr>
              <a:t>24</a:t>
            </a:r>
            <a:r>
              <a:rPr lang="zh-CN" altLang="zh-CN" sz="2200" dirty="0">
                <a:solidFill>
                  <a:srgbClr val="000000"/>
                </a:solidFill>
                <a:latin typeface="Times New Roman" panose="02020603050405020304" pitchFamily="18" charset="0"/>
                <a:cs typeface="Times New Roman" panose="02020603050405020304" pitchFamily="18" charset="0"/>
              </a:rPr>
              <a:t>小时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地球自转一周的时间是确定的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所以恒星日与太阳日应该相等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矩形 9">
            <a:hlinkClick r:id="rId4" action="ppaction://hlinksldjump"/>
          </p:cNvPr>
          <p:cNvSpPr/>
          <p:nvPr/>
        </p:nvSpPr>
        <p:spPr>
          <a:xfrm>
            <a:off x="7596336"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5" action="ppaction://hlinksldjump"/>
          </p:cNvPr>
          <p:cNvSpPr/>
          <p:nvPr/>
        </p:nvSpPr>
        <p:spPr>
          <a:xfrm>
            <a:off x="7006147" y="872398"/>
            <a:ext cx="383371" cy="324354"/>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28481823"/>
      </p:ext>
    </p:extLst>
  </p:cSld>
  <p:clrMapOvr>
    <a:masterClrMapping/>
  </p:clrMapOvr>
  <p:transition spd="slow">
    <p:pull dir="ld"/>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794190" y="836712"/>
            <a:ext cx="2138727" cy="369332"/>
          </a:xfrm>
          <a:prstGeom prst="rect">
            <a:avLst/>
          </a:prstGeom>
          <a:noFill/>
          <a:ln>
            <a:noFill/>
          </a:ln>
        </p:spPr>
        <p:txBody>
          <a:bodyPr wrap="none" rtlCol="0">
            <a:spAutoFit/>
          </a:bodyPr>
          <a:lstStyle/>
          <a:p>
            <a:r>
              <a:rPr lang="en-US" altLang="zh-CN" dirty="0" smtClean="0"/>
              <a:t>1-2       3       4-5       6</a:t>
            </a:r>
            <a:endParaRPr lang="zh-CN" altLang="en-US" dirty="0"/>
          </a:p>
        </p:txBody>
      </p:sp>
      <p:sp>
        <p:nvSpPr>
          <p:cNvPr id="6" name="矩形 5">
            <a:hlinkClick r:id="rId2" action="ppaction://hlinksldjump"/>
          </p:cNvPr>
          <p:cNvSpPr/>
          <p:nvPr/>
        </p:nvSpPr>
        <p:spPr>
          <a:xfrm>
            <a:off x="5798494" y="869763"/>
            <a:ext cx="501698"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hlinkClick r:id="rId3" action="ppaction://hlinksldjump"/>
          </p:cNvPr>
          <p:cNvSpPr/>
          <p:nvPr/>
        </p:nvSpPr>
        <p:spPr>
          <a:xfrm>
            <a:off x="6444208" y="882685"/>
            <a:ext cx="3682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日月升落是以地球为参照物的太阳和月球的视运动。第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地球绕地轴自转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地轴始终指向北极星附近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以距离地球遥远的同一恒星为参考点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则一日的时间长度为</a:t>
            </a:r>
            <a:r>
              <a:rPr lang="en-US" altLang="zh-CN" sz="2200" dirty="0">
                <a:solidFill>
                  <a:srgbClr val="000000"/>
                </a:solidFill>
                <a:latin typeface="Times New Roman" panose="02020603050405020304" pitchFamily="18" charset="0"/>
                <a:cs typeface="Times New Roman" panose="02020603050405020304" pitchFamily="18" charset="0"/>
              </a:rPr>
              <a:t>23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56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如果以太阳为参考点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则一日的时间长度为</a:t>
            </a:r>
            <a:r>
              <a:rPr lang="en-US" altLang="zh-CN" sz="2200" dirty="0">
                <a:solidFill>
                  <a:srgbClr val="000000"/>
                </a:solidFill>
                <a:latin typeface="Times New Roman" panose="02020603050405020304" pitchFamily="18" charset="0"/>
                <a:cs typeface="Times New Roman" panose="02020603050405020304" pitchFamily="18" charset="0"/>
              </a:rPr>
              <a:t>24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矩形 9"/>
          <p:cNvSpPr/>
          <p:nvPr/>
        </p:nvSpPr>
        <p:spPr>
          <a:xfrm>
            <a:off x="582757" y="4173083"/>
            <a:ext cx="1901011" cy="40804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4" action="ppaction://hlinksldjump"/>
          </p:cNvPr>
          <p:cNvSpPr/>
          <p:nvPr/>
        </p:nvSpPr>
        <p:spPr>
          <a:xfrm>
            <a:off x="7596336"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5" action="ppaction://hlinksldjump"/>
          </p:cNvPr>
          <p:cNvSpPr/>
          <p:nvPr/>
        </p:nvSpPr>
        <p:spPr>
          <a:xfrm>
            <a:off x="7006147" y="872398"/>
            <a:ext cx="383371" cy="324354"/>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73323161"/>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1619672"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12776"/>
            <a:ext cx="2802370"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一、地球自转的</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特点</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Z39.eps" descr="id:2147493405;FounderCES"/>
          <p:cNvPicPr/>
          <p:nvPr/>
        </p:nvPicPr>
        <p:blipFill>
          <a:blip r:embed="rId5"/>
          <a:stretch>
            <a:fillRect/>
          </a:stretch>
        </p:blipFill>
        <p:spPr>
          <a:xfrm>
            <a:off x="1475656" y="2708920"/>
            <a:ext cx="6518243" cy="2257400"/>
          </a:xfrm>
          <a:prstGeom prst="rect">
            <a:avLst/>
          </a:prstGeom>
        </p:spPr>
      </p:pic>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794190" y="836712"/>
            <a:ext cx="2138727" cy="369332"/>
          </a:xfrm>
          <a:prstGeom prst="rect">
            <a:avLst/>
          </a:prstGeom>
          <a:noFill/>
          <a:ln>
            <a:noFill/>
          </a:ln>
        </p:spPr>
        <p:txBody>
          <a:bodyPr wrap="none" rtlCol="0">
            <a:spAutoFit/>
          </a:bodyPr>
          <a:lstStyle/>
          <a:p>
            <a:r>
              <a:rPr lang="en-US" altLang="zh-CN" dirty="0" smtClean="0"/>
              <a:t>1-2       3       4-5       6</a:t>
            </a:r>
            <a:endParaRPr lang="zh-CN" altLang="en-US" dirty="0"/>
          </a:p>
        </p:txBody>
      </p:sp>
      <p:sp>
        <p:nvSpPr>
          <p:cNvPr id="6" name="矩形 5">
            <a:hlinkClick r:id="rId2" action="ppaction://hlinksldjump"/>
          </p:cNvPr>
          <p:cNvSpPr/>
          <p:nvPr/>
        </p:nvSpPr>
        <p:spPr>
          <a:xfrm>
            <a:off x="5798494" y="869763"/>
            <a:ext cx="501698"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hlinkClick r:id="rId3" action="ppaction://hlinksldjump"/>
          </p:cNvPr>
          <p:cNvSpPr/>
          <p:nvPr/>
        </p:nvSpPr>
        <p:spPr>
          <a:xfrm>
            <a:off x="6444208" y="882685"/>
            <a:ext cx="368224"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Z54.eps" descr="id:2147493607;FounderCES"/>
          <p:cNvPicPr/>
          <p:nvPr/>
        </p:nvPicPr>
        <p:blipFill>
          <a:blip r:embed="rId4"/>
          <a:stretch>
            <a:fillRect/>
          </a:stretch>
        </p:blipFill>
        <p:spPr>
          <a:xfrm>
            <a:off x="3490067" y="1412776"/>
            <a:ext cx="2304123" cy="1886501"/>
          </a:xfrm>
          <a:prstGeom prst="rect">
            <a:avLst/>
          </a:prstGeom>
        </p:spPr>
      </p:pic>
      <p:sp>
        <p:nvSpPr>
          <p:cNvPr id="10" name="矩形 9"/>
          <p:cNvSpPr>
            <a:spLocks noChangeAspect="1"/>
          </p:cNvSpPr>
          <p:nvPr/>
        </p:nvSpPr>
        <p:spPr>
          <a:xfrm>
            <a:off x="508000" y="3411988"/>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读地球公转及其轨道示意图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判断下列说法正确的是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公转轨道是正圆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地球运行至离太阳最远的</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点时大致是</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月初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因此我国的气温最低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地球从</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点出发再回到</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点所需的时间恰好是太阳直射点从北回归线移到南回归线的时间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地球运行至</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点时公转的线速度和角速度都小于</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1" name="矩形 10">
            <a:hlinkClick r:id="rId5" action="ppaction://hlinksldjump"/>
          </p:cNvPr>
          <p:cNvSpPr/>
          <p:nvPr/>
        </p:nvSpPr>
        <p:spPr>
          <a:xfrm>
            <a:off x="7596336"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6" action="ppaction://hlinksldjump"/>
          </p:cNvPr>
          <p:cNvSpPr/>
          <p:nvPr/>
        </p:nvSpPr>
        <p:spPr>
          <a:xfrm>
            <a:off x="7006147" y="872398"/>
            <a:ext cx="383371" cy="324354"/>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67095577"/>
      </p:ext>
    </p:extLst>
  </p:cSld>
  <p:clrMapOvr>
    <a:masterClrMapping/>
  </p:clrMapOvr>
  <p:transition spd="slow">
    <p:pull dir="ld"/>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794190" y="836712"/>
            <a:ext cx="2138727" cy="369332"/>
          </a:xfrm>
          <a:prstGeom prst="rect">
            <a:avLst/>
          </a:prstGeom>
          <a:noFill/>
          <a:ln>
            <a:noFill/>
          </a:ln>
        </p:spPr>
        <p:txBody>
          <a:bodyPr wrap="none" rtlCol="0">
            <a:spAutoFit/>
          </a:bodyPr>
          <a:lstStyle/>
          <a:p>
            <a:r>
              <a:rPr lang="en-US" altLang="zh-CN" dirty="0" smtClean="0"/>
              <a:t>1-2       3       4-5       6</a:t>
            </a:r>
            <a:endParaRPr lang="zh-CN" altLang="en-US" dirty="0"/>
          </a:p>
        </p:txBody>
      </p:sp>
      <p:sp>
        <p:nvSpPr>
          <p:cNvPr id="6" name="矩形 5">
            <a:hlinkClick r:id="rId2" action="ppaction://hlinksldjump"/>
          </p:cNvPr>
          <p:cNvSpPr/>
          <p:nvPr/>
        </p:nvSpPr>
        <p:spPr>
          <a:xfrm>
            <a:off x="5798494" y="869763"/>
            <a:ext cx="501698"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hlinkClick r:id="rId3" action="ppaction://hlinksldjump"/>
          </p:cNvPr>
          <p:cNvSpPr/>
          <p:nvPr/>
        </p:nvSpPr>
        <p:spPr>
          <a:xfrm>
            <a:off x="6444208" y="882685"/>
            <a:ext cx="368224"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hlinkClick r:id="rId4" action="ppaction://hlinksldjump"/>
          </p:cNvPr>
          <p:cNvSpPr/>
          <p:nvPr/>
        </p:nvSpPr>
        <p:spPr>
          <a:xfrm>
            <a:off x="7006147" y="872398"/>
            <a:ext cx="383371" cy="324354"/>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地球公转的轨道不是一个正圆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而是一个近似正圆的椭圆。</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地球位于公转轨道的近日点附近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图中的</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公转速度较快</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地球公转到远日点附近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图中的</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公转速度较慢。从</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点出发再回到</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点所需的时间是一年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恒星年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而太阳直射点从北回归线移到南回归线的时间是半年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回归年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矩形 9"/>
          <p:cNvSpPr/>
          <p:nvPr/>
        </p:nvSpPr>
        <p:spPr>
          <a:xfrm>
            <a:off x="533798" y="4365104"/>
            <a:ext cx="1071596" cy="33722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5" action="ppaction://hlinksldjump"/>
          </p:cNvPr>
          <p:cNvSpPr/>
          <p:nvPr/>
        </p:nvSpPr>
        <p:spPr>
          <a:xfrm>
            <a:off x="7596336"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63403415"/>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794190" y="836712"/>
            <a:ext cx="2138727" cy="369332"/>
          </a:xfrm>
          <a:prstGeom prst="rect">
            <a:avLst/>
          </a:prstGeom>
          <a:noFill/>
          <a:ln>
            <a:noFill/>
          </a:ln>
        </p:spPr>
        <p:txBody>
          <a:bodyPr wrap="none" rtlCol="0">
            <a:spAutoFit/>
          </a:bodyPr>
          <a:lstStyle/>
          <a:p>
            <a:r>
              <a:rPr lang="en-US" altLang="zh-CN" dirty="0" smtClean="0"/>
              <a:t>1-2       3       4-5       6</a:t>
            </a:r>
            <a:endParaRPr lang="zh-CN" altLang="en-US" dirty="0"/>
          </a:p>
        </p:txBody>
      </p:sp>
      <p:sp>
        <p:nvSpPr>
          <p:cNvPr id="6" name="矩形 5">
            <a:hlinkClick r:id="rId3" action="ppaction://hlinksldjump"/>
          </p:cNvPr>
          <p:cNvSpPr/>
          <p:nvPr/>
        </p:nvSpPr>
        <p:spPr>
          <a:xfrm>
            <a:off x="5798494" y="869763"/>
            <a:ext cx="501698"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hlinkClick r:id="rId4" action="ppaction://hlinksldjump"/>
          </p:cNvPr>
          <p:cNvSpPr/>
          <p:nvPr/>
        </p:nvSpPr>
        <p:spPr>
          <a:xfrm>
            <a:off x="6444208" y="882685"/>
            <a:ext cx="3682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hlinkClick r:id="rId5" action="ppaction://hlinksldjump"/>
          </p:cNvPr>
          <p:cNvSpPr/>
          <p:nvPr/>
        </p:nvSpPr>
        <p:spPr>
          <a:xfrm>
            <a:off x="7006147" y="872398"/>
            <a:ext cx="383371" cy="324354"/>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1556792"/>
            <a:ext cx="8128000" cy="650385"/>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江苏南京高一检测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4~5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067331556"/>
              </p:ext>
            </p:extLst>
          </p:nvPr>
        </p:nvGraphicFramePr>
        <p:xfrm>
          <a:off x="508000" y="2574326"/>
          <a:ext cx="8128000" cy="3000901"/>
        </p:xfrm>
        <a:graphic>
          <a:graphicData uri="http://schemas.openxmlformats.org/presentationml/2006/ole">
            <mc:AlternateContent xmlns:mc="http://schemas.openxmlformats.org/markup-compatibility/2006">
              <mc:Choice xmlns:v="urn:schemas-microsoft-com:vml" Requires="v">
                <p:oleObj spid="_x0000_s9223" name="文档" r:id="rId7" imgW="3836183" imgH="1416087" progId="Word.Document.12">
                  <p:embed/>
                </p:oleObj>
              </mc:Choice>
              <mc:Fallback>
                <p:oleObj name="文档" r:id="rId7" imgW="3836183" imgH="1416087" progId="Word.Document.12">
                  <p:embed/>
                  <p:pic>
                    <p:nvPicPr>
                      <p:cNvPr id="0" name=""/>
                      <p:cNvPicPr/>
                      <p:nvPr/>
                    </p:nvPicPr>
                    <p:blipFill>
                      <a:blip r:embed="rId8"/>
                      <a:stretch>
                        <a:fillRect/>
                      </a:stretch>
                    </p:blipFill>
                    <p:spPr>
                      <a:xfrm>
                        <a:off x="508000" y="2574326"/>
                        <a:ext cx="8128000" cy="3000901"/>
                      </a:xfrm>
                      <a:prstGeom prst="rect">
                        <a:avLst/>
                      </a:prstGeom>
                    </p:spPr>
                  </p:pic>
                </p:oleObj>
              </mc:Fallback>
            </mc:AlternateContent>
          </a:graphicData>
        </a:graphic>
      </p:graphicFrame>
      <p:sp>
        <p:nvSpPr>
          <p:cNvPr id="10" name="矩形 9">
            <a:hlinkClick r:id="rId9" action="ppaction://hlinksldjump"/>
          </p:cNvPr>
          <p:cNvSpPr/>
          <p:nvPr/>
        </p:nvSpPr>
        <p:spPr>
          <a:xfrm>
            <a:off x="7596336"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60954451"/>
      </p:ext>
    </p:extLst>
  </p:cSld>
  <p:clrMapOvr>
    <a:masterClrMapping/>
  </p:clrMapOvr>
  <p:transition spd="slow">
    <p:pull dir="ld"/>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794190" y="836712"/>
            <a:ext cx="2138727" cy="369332"/>
          </a:xfrm>
          <a:prstGeom prst="rect">
            <a:avLst/>
          </a:prstGeom>
          <a:noFill/>
          <a:ln>
            <a:noFill/>
          </a:ln>
        </p:spPr>
        <p:txBody>
          <a:bodyPr wrap="none" rtlCol="0">
            <a:spAutoFit/>
          </a:bodyPr>
          <a:lstStyle/>
          <a:p>
            <a:r>
              <a:rPr lang="en-US" altLang="zh-CN" dirty="0" smtClean="0"/>
              <a:t>1-2       3       4-5       6</a:t>
            </a:r>
            <a:endParaRPr lang="zh-CN" altLang="en-US" dirty="0"/>
          </a:p>
        </p:txBody>
      </p:sp>
      <p:sp>
        <p:nvSpPr>
          <p:cNvPr id="6" name="矩形 5">
            <a:hlinkClick r:id="rId2" action="ppaction://hlinksldjump"/>
          </p:cNvPr>
          <p:cNvSpPr/>
          <p:nvPr/>
        </p:nvSpPr>
        <p:spPr>
          <a:xfrm>
            <a:off x="5798494" y="869763"/>
            <a:ext cx="501698"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hlinkClick r:id="rId3" action="ppaction://hlinksldjump"/>
          </p:cNvPr>
          <p:cNvSpPr/>
          <p:nvPr/>
        </p:nvSpPr>
        <p:spPr>
          <a:xfrm>
            <a:off x="6444208" y="882685"/>
            <a:ext cx="3682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图中字母所示地球公转位置中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太阳直射点的纬度位置正确的是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err="1">
                <a:solidFill>
                  <a:srgbClr val="000000"/>
                </a:solidFill>
                <a:latin typeface="Times New Roman" panose="02020603050405020304" pitchFamily="18" charset="0"/>
                <a:cs typeface="Times New Roman" panose="02020603050405020304" pitchFamily="18" charset="0"/>
              </a:rPr>
              <a:t>A.a</a:t>
            </a:r>
            <a:r>
              <a:rPr lang="en-US" altLang="zh-CN" sz="2200" dirty="0">
                <a:solidFill>
                  <a:srgbClr val="000000"/>
                </a:solidFill>
                <a:latin typeface="Times New Roman" panose="02020603050405020304" pitchFamily="18" charset="0"/>
                <a:cs typeface="Times New Roman" panose="02020603050405020304" pitchFamily="18" charset="0"/>
              </a:rPr>
              <a:t>—23</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26'N	</a:t>
            </a:r>
            <a:r>
              <a:rPr lang="en-US" altLang="zh-CN" sz="2200" dirty="0" err="1">
                <a:solidFill>
                  <a:srgbClr val="000000"/>
                </a:solidFill>
                <a:latin typeface="Times New Roman" panose="02020603050405020304" pitchFamily="18" charset="0"/>
                <a:cs typeface="Times New Roman" panose="02020603050405020304" pitchFamily="18" charset="0"/>
              </a:rPr>
              <a:t>B.b</a:t>
            </a:r>
            <a:r>
              <a:rPr lang="en-US" altLang="zh-CN" sz="2200" dirty="0">
                <a:solidFill>
                  <a:srgbClr val="000000"/>
                </a:solidFill>
                <a:latin typeface="Times New Roman" panose="02020603050405020304" pitchFamily="18" charset="0"/>
                <a:cs typeface="Times New Roman" panose="02020603050405020304" pitchFamily="18" charset="0"/>
              </a:rPr>
              <a:t>—23</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26'S</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err="1">
                <a:solidFill>
                  <a:srgbClr val="000000"/>
                </a:solidFill>
                <a:latin typeface="Times New Roman" panose="02020603050405020304" pitchFamily="18" charset="0"/>
                <a:cs typeface="Times New Roman" panose="02020603050405020304" pitchFamily="18" charset="0"/>
              </a:rPr>
              <a:t>C.c</a:t>
            </a:r>
            <a:r>
              <a:rPr lang="en-US" altLang="zh-CN" sz="2200" dirty="0">
                <a:solidFill>
                  <a:srgbClr val="000000"/>
                </a:solidFill>
                <a:latin typeface="Times New Roman" panose="02020603050405020304" pitchFamily="18" charset="0"/>
                <a:cs typeface="Times New Roman" panose="02020603050405020304" pitchFamily="18" charset="0"/>
              </a:rPr>
              <a:t>—23</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26'N	</a:t>
            </a:r>
            <a:r>
              <a:rPr lang="en-US" altLang="zh-CN" sz="2200" dirty="0" err="1">
                <a:solidFill>
                  <a:srgbClr val="000000"/>
                </a:solidFill>
                <a:latin typeface="Times New Roman" panose="02020603050405020304" pitchFamily="18" charset="0"/>
                <a:cs typeface="Times New Roman" panose="02020603050405020304" pitchFamily="18" charset="0"/>
              </a:rPr>
              <a:t>D.d</a:t>
            </a:r>
            <a:r>
              <a:rPr lang="en-US" altLang="zh-CN" sz="2200" dirty="0">
                <a:solidFill>
                  <a:srgbClr val="000000"/>
                </a:solidFill>
                <a:latin typeface="Times New Roman" panose="02020603050405020304" pitchFamily="18" charset="0"/>
                <a:cs typeface="Times New Roman" panose="02020603050405020304" pitchFamily="18" charset="0"/>
              </a:rPr>
              <a:t>—23</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26'S</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太阳直射点向北移动的时段是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err="1">
                <a:solidFill>
                  <a:srgbClr val="000000"/>
                </a:solidFill>
                <a:latin typeface="Times New Roman" panose="02020603050405020304" pitchFamily="18" charset="0"/>
                <a:cs typeface="Times New Roman" panose="02020603050405020304" pitchFamily="18" charset="0"/>
              </a:rPr>
              <a:t>A.ab</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Times New Roman" panose="02020603050405020304" pitchFamily="18" charset="0"/>
                <a:cs typeface="Times New Roman" panose="02020603050405020304" pitchFamily="18" charset="0"/>
              </a:rPr>
              <a:t>bc</a:t>
            </a:r>
            <a:r>
              <a:rPr lang="zh-CN" altLang="zh-CN" sz="2200" dirty="0">
                <a:solidFill>
                  <a:srgbClr val="000000"/>
                </a:solidFill>
                <a:latin typeface="Times New Roman" panose="02020603050405020304" pitchFamily="18" charset="0"/>
                <a:cs typeface="Times New Roman" panose="02020603050405020304" pitchFamily="18" charset="0"/>
              </a:rPr>
              <a:t>段</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Times New Roman" panose="02020603050405020304" pitchFamily="18" charset="0"/>
                <a:cs typeface="Times New Roman" panose="02020603050405020304" pitchFamily="18" charset="0"/>
              </a:rPr>
              <a:t>B.bc</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cd</a:t>
            </a:r>
            <a:r>
              <a:rPr lang="zh-CN" altLang="zh-CN" sz="2200" dirty="0">
                <a:solidFill>
                  <a:srgbClr val="000000"/>
                </a:solidFill>
                <a:latin typeface="Times New Roman" panose="02020603050405020304" pitchFamily="18" charset="0"/>
                <a:cs typeface="Times New Roman" panose="02020603050405020304" pitchFamily="18" charset="0"/>
              </a:rPr>
              <a:t>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C.cd</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a:t>
            </a:r>
            <a:r>
              <a:rPr lang="zh-CN" altLang="zh-CN" sz="2200" dirty="0">
                <a:solidFill>
                  <a:srgbClr val="000000"/>
                </a:solidFill>
                <a:latin typeface="Times New Roman" panose="02020603050405020304" pitchFamily="18" charset="0"/>
                <a:cs typeface="Times New Roman" panose="02020603050405020304" pitchFamily="18" charset="0"/>
              </a:rPr>
              <a:t>段</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Times New Roman" panose="02020603050405020304" pitchFamily="18" charset="0"/>
                <a:cs typeface="Times New Roman" panose="02020603050405020304" pitchFamily="18" charset="0"/>
              </a:rPr>
              <a:t>D.da</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Times New Roman" panose="02020603050405020304" pitchFamily="18" charset="0"/>
                <a:cs typeface="Times New Roman" panose="02020603050405020304" pitchFamily="18" charset="0"/>
              </a:rPr>
              <a:t>段</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矩形 9">
            <a:hlinkClick r:id="rId4" action="ppaction://hlinksldjump"/>
          </p:cNvPr>
          <p:cNvSpPr/>
          <p:nvPr/>
        </p:nvSpPr>
        <p:spPr>
          <a:xfrm>
            <a:off x="7596336"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5" action="ppaction://hlinksldjump"/>
          </p:cNvPr>
          <p:cNvSpPr/>
          <p:nvPr/>
        </p:nvSpPr>
        <p:spPr>
          <a:xfrm>
            <a:off x="7006147" y="872398"/>
            <a:ext cx="383371" cy="324354"/>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51904321"/>
      </p:ext>
    </p:extLst>
  </p:cSld>
  <p:clrMapOvr>
    <a:masterClrMapping/>
  </p:clrMapOvr>
  <p:transition spd="slow">
    <p:pull dir="ld"/>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794190" y="836712"/>
            <a:ext cx="2138727" cy="369332"/>
          </a:xfrm>
          <a:prstGeom prst="rect">
            <a:avLst/>
          </a:prstGeom>
          <a:noFill/>
          <a:ln>
            <a:noFill/>
          </a:ln>
        </p:spPr>
        <p:txBody>
          <a:bodyPr wrap="none" rtlCol="0">
            <a:spAutoFit/>
          </a:bodyPr>
          <a:lstStyle/>
          <a:p>
            <a:r>
              <a:rPr lang="en-US" altLang="zh-CN" dirty="0" smtClean="0"/>
              <a:t>1-2       3       4-5       6</a:t>
            </a:r>
            <a:endParaRPr lang="zh-CN" altLang="en-US" dirty="0"/>
          </a:p>
        </p:txBody>
      </p:sp>
      <p:sp>
        <p:nvSpPr>
          <p:cNvPr id="6" name="矩形 5">
            <a:hlinkClick r:id="rId2" action="ppaction://hlinksldjump"/>
          </p:cNvPr>
          <p:cNvSpPr/>
          <p:nvPr/>
        </p:nvSpPr>
        <p:spPr>
          <a:xfrm>
            <a:off x="5798494" y="869763"/>
            <a:ext cx="501698"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hlinkClick r:id="rId3" action="ppaction://hlinksldjump"/>
          </p:cNvPr>
          <p:cNvSpPr/>
          <p:nvPr/>
        </p:nvSpPr>
        <p:spPr>
          <a:xfrm>
            <a:off x="6444208" y="882685"/>
            <a:ext cx="3682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hlinkClick r:id="rId4" action="ppaction://hlinksldjump"/>
          </p:cNvPr>
          <p:cNvSpPr/>
          <p:nvPr/>
        </p:nvSpPr>
        <p:spPr>
          <a:xfrm>
            <a:off x="7596336"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图中</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位置为冬至日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太阳直射点位于</a:t>
            </a:r>
            <a:r>
              <a:rPr lang="en-US" altLang="zh-CN" sz="2200" dirty="0">
                <a:solidFill>
                  <a:srgbClr val="000000"/>
                </a:solidFill>
                <a:latin typeface="Times New Roman" panose="02020603050405020304" pitchFamily="18" charset="0"/>
                <a:cs typeface="Times New Roman" panose="02020603050405020304" pitchFamily="18" charset="0"/>
              </a:rPr>
              <a:t>23</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26'S,</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图中</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位置为夏至日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太阳直射点位于</a:t>
            </a:r>
            <a:r>
              <a:rPr lang="en-US" altLang="zh-CN" sz="2200" dirty="0">
                <a:solidFill>
                  <a:srgbClr val="000000"/>
                </a:solidFill>
                <a:latin typeface="Times New Roman" panose="02020603050405020304" pitchFamily="18" charset="0"/>
                <a:cs typeface="Times New Roman" panose="02020603050405020304" pitchFamily="18" charset="0"/>
              </a:rPr>
              <a:t>23</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26'N,</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图中</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位置为春分和秋分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太阳直射点位于赤道。第</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从冬至日到夏至日时段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太阳直射点向北移动。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4.C</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5.A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矩形 9"/>
          <p:cNvSpPr/>
          <p:nvPr/>
        </p:nvSpPr>
        <p:spPr>
          <a:xfrm>
            <a:off x="508000" y="4221088"/>
            <a:ext cx="2047776" cy="33722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4" action="ppaction://hlinksldjump"/>
          </p:cNvPr>
          <p:cNvSpPr/>
          <p:nvPr/>
        </p:nvSpPr>
        <p:spPr>
          <a:xfrm>
            <a:off x="7748736" y="10367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5" action="ppaction://hlinksldjump"/>
          </p:cNvPr>
          <p:cNvSpPr/>
          <p:nvPr/>
        </p:nvSpPr>
        <p:spPr>
          <a:xfrm>
            <a:off x="7006147" y="872398"/>
            <a:ext cx="383371" cy="324354"/>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79081787"/>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794190" y="836712"/>
            <a:ext cx="2138727" cy="369332"/>
          </a:xfrm>
          <a:prstGeom prst="rect">
            <a:avLst/>
          </a:prstGeom>
          <a:noFill/>
          <a:ln>
            <a:noFill/>
          </a:ln>
        </p:spPr>
        <p:txBody>
          <a:bodyPr wrap="none" rtlCol="0">
            <a:spAutoFit/>
          </a:bodyPr>
          <a:lstStyle/>
          <a:p>
            <a:r>
              <a:rPr lang="en-US" altLang="zh-CN" dirty="0" smtClean="0"/>
              <a:t>1-2       3       4-5       6</a:t>
            </a:r>
            <a:endParaRPr lang="zh-CN" altLang="en-US" dirty="0"/>
          </a:p>
        </p:txBody>
      </p:sp>
      <p:sp>
        <p:nvSpPr>
          <p:cNvPr id="6" name="矩形 5">
            <a:hlinkClick r:id="rId2" action="ppaction://hlinksldjump"/>
          </p:cNvPr>
          <p:cNvSpPr/>
          <p:nvPr/>
        </p:nvSpPr>
        <p:spPr>
          <a:xfrm>
            <a:off x="5798494" y="869763"/>
            <a:ext cx="501698"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hlinkClick r:id="rId3" action="ppaction://hlinksldjump"/>
          </p:cNvPr>
          <p:cNvSpPr/>
          <p:nvPr/>
        </p:nvSpPr>
        <p:spPr>
          <a:xfrm>
            <a:off x="6444208" y="882685"/>
            <a:ext cx="3682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hlinkClick r:id="rId4" action="ppaction://hlinksldjump"/>
          </p:cNvPr>
          <p:cNvSpPr/>
          <p:nvPr/>
        </p:nvSpPr>
        <p:spPr>
          <a:xfrm>
            <a:off x="7596336" y="884374"/>
            <a:ext cx="288032"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1484784"/>
            <a:ext cx="8128000" cy="85093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下图是从北极上空垂直俯视看到的地球公转轨道平面图。读图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完成下列问题。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z56.eps" descr="id:2147493621;FounderCES"/>
          <p:cNvPicPr/>
          <p:nvPr/>
        </p:nvPicPr>
        <p:blipFill>
          <a:blip r:embed="rId5"/>
          <a:stretch>
            <a:fillRect/>
          </a:stretch>
        </p:blipFill>
        <p:spPr>
          <a:xfrm>
            <a:off x="3156260" y="3212976"/>
            <a:ext cx="3472060" cy="2305407"/>
          </a:xfrm>
          <a:prstGeom prst="rect">
            <a:avLst/>
          </a:prstGeom>
        </p:spPr>
      </p:pic>
      <p:sp>
        <p:nvSpPr>
          <p:cNvPr id="11" name="矩形 10">
            <a:hlinkClick r:id="rId6" action="ppaction://hlinksldjump"/>
          </p:cNvPr>
          <p:cNvSpPr/>
          <p:nvPr/>
        </p:nvSpPr>
        <p:spPr>
          <a:xfrm>
            <a:off x="7006147" y="872398"/>
            <a:ext cx="383371" cy="324354"/>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69122605"/>
      </p:ext>
    </p:extLst>
  </p:cSld>
  <p:clrMapOvr>
    <a:masterClrMapping/>
  </p:clrMapOvr>
  <p:transition spd="slow">
    <p:pull dir="ld"/>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794190" y="836712"/>
            <a:ext cx="2138727" cy="369332"/>
          </a:xfrm>
          <a:prstGeom prst="rect">
            <a:avLst/>
          </a:prstGeom>
          <a:noFill/>
          <a:ln>
            <a:noFill/>
          </a:ln>
        </p:spPr>
        <p:txBody>
          <a:bodyPr wrap="none" rtlCol="0">
            <a:spAutoFit/>
          </a:bodyPr>
          <a:lstStyle/>
          <a:p>
            <a:r>
              <a:rPr lang="en-US" altLang="zh-CN" dirty="0" smtClean="0"/>
              <a:t>1-2       3       4-5       6</a:t>
            </a:r>
            <a:endParaRPr lang="zh-CN" altLang="en-US" dirty="0"/>
          </a:p>
        </p:txBody>
      </p:sp>
      <p:sp>
        <p:nvSpPr>
          <p:cNvPr id="6" name="矩形 5">
            <a:hlinkClick r:id="rId2" action="ppaction://hlinksldjump"/>
          </p:cNvPr>
          <p:cNvSpPr/>
          <p:nvPr/>
        </p:nvSpPr>
        <p:spPr>
          <a:xfrm>
            <a:off x="5798494" y="869763"/>
            <a:ext cx="501698"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hlinkClick r:id="rId3" action="ppaction://hlinksldjump"/>
          </p:cNvPr>
          <p:cNvSpPr/>
          <p:nvPr/>
        </p:nvSpPr>
        <p:spPr>
          <a:xfrm>
            <a:off x="6444208" y="882685"/>
            <a:ext cx="3682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hlinkClick r:id="rId4" action="ppaction://hlinksldjump"/>
          </p:cNvPr>
          <p:cNvSpPr/>
          <p:nvPr/>
        </p:nvSpPr>
        <p:spPr>
          <a:xfrm>
            <a:off x="7596336" y="884374"/>
            <a:ext cx="288032"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在公转轨道上用箭头标出地球公转方向。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四点中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近日点位于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每年</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月初地球经过此点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远日点位于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每年</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月初地球经过此点。</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四点公转速度从大到小的排列依次是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1" name="矩形 10">
            <a:hlinkClick r:id="rId5" action="ppaction://hlinksldjump"/>
          </p:cNvPr>
          <p:cNvSpPr/>
          <p:nvPr/>
        </p:nvSpPr>
        <p:spPr>
          <a:xfrm>
            <a:off x="7006147" y="872398"/>
            <a:ext cx="383371" cy="324354"/>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71278815"/>
      </p:ext>
    </p:extLst>
  </p:cSld>
  <p:clrMapOvr>
    <a:masterClrMapping/>
  </p:clrMapOvr>
  <p:transition spd="slow">
    <p:pull dir="ld"/>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794190" y="836712"/>
            <a:ext cx="2138727" cy="369332"/>
          </a:xfrm>
          <a:prstGeom prst="rect">
            <a:avLst/>
          </a:prstGeom>
          <a:noFill/>
          <a:ln>
            <a:noFill/>
          </a:ln>
        </p:spPr>
        <p:txBody>
          <a:bodyPr wrap="none" rtlCol="0">
            <a:spAutoFit/>
          </a:bodyPr>
          <a:lstStyle/>
          <a:p>
            <a:r>
              <a:rPr lang="en-US" altLang="zh-CN" dirty="0" smtClean="0"/>
              <a:t>1-2       3       4-5       6</a:t>
            </a:r>
            <a:endParaRPr lang="zh-CN" altLang="en-US" dirty="0"/>
          </a:p>
        </p:txBody>
      </p:sp>
      <p:sp>
        <p:nvSpPr>
          <p:cNvPr id="6" name="矩形 5">
            <a:hlinkClick r:id="rId2" action="ppaction://hlinksldjump"/>
          </p:cNvPr>
          <p:cNvSpPr/>
          <p:nvPr/>
        </p:nvSpPr>
        <p:spPr>
          <a:xfrm>
            <a:off x="5798494" y="869763"/>
            <a:ext cx="501698"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hlinkClick r:id="rId3" action="ppaction://hlinksldjump"/>
          </p:cNvPr>
          <p:cNvSpPr/>
          <p:nvPr/>
        </p:nvSpPr>
        <p:spPr>
          <a:xfrm>
            <a:off x="6444208" y="882685"/>
            <a:ext cx="3682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hlinkClick r:id="rId4" action="ppaction://hlinksldjump"/>
          </p:cNvPr>
          <p:cNvSpPr/>
          <p:nvPr/>
        </p:nvSpPr>
        <p:spPr>
          <a:xfrm>
            <a:off x="7596336" y="884374"/>
            <a:ext cx="288032"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从北极上空俯视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地球公转方向呈逆时针。第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图中</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点是近日点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地球经过此点的时间为</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公转的速度最快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图中</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点是远日点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地球经过此点的时间为</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公转的速度最慢。第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日地距离越近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地球公转速度越快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反之越慢。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逆时针方向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绘图略。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(2)D</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7</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(3)D</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矩形 9"/>
          <p:cNvSpPr/>
          <p:nvPr/>
        </p:nvSpPr>
        <p:spPr>
          <a:xfrm>
            <a:off x="395536" y="3789040"/>
            <a:ext cx="3672408" cy="122413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5" action="ppaction://hlinksldjump"/>
          </p:cNvPr>
          <p:cNvSpPr/>
          <p:nvPr/>
        </p:nvSpPr>
        <p:spPr>
          <a:xfrm>
            <a:off x="7006147" y="872398"/>
            <a:ext cx="383371" cy="324354"/>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42924113"/>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1619672"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方向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如图</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由西向东自转。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从北极上空看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如图</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呈</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逆</a:t>
            </a:r>
            <a:r>
              <a:rPr lang="zh-CN" altLang="zh-CN" sz="2200" dirty="0">
                <a:solidFill>
                  <a:srgbClr val="000000"/>
                </a:solidFill>
                <a:latin typeface="Times New Roman" panose="02020603050405020304" pitchFamily="18" charset="0"/>
                <a:cs typeface="Times New Roman" panose="02020603050405020304" pitchFamily="18" charset="0"/>
              </a:rPr>
              <a:t>时针方向旋转。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从南极上空看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如图</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呈</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顺</a:t>
            </a:r>
            <a:r>
              <a:rPr lang="zh-CN" altLang="zh-CN" sz="2200" dirty="0">
                <a:solidFill>
                  <a:srgbClr val="000000"/>
                </a:solidFill>
                <a:latin typeface="Times New Roman" panose="02020603050405020304" pitchFamily="18" charset="0"/>
                <a:cs typeface="Times New Roman" panose="02020603050405020304" pitchFamily="18" charset="0"/>
              </a:rPr>
              <a:t>时针方向旋转。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思考讨论</a:t>
            </a: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能证明地球自西向东自转的生活事例有哪些</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太阳的东升西落、月亮的东升西落、科技馆中的傅科摆等。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3845574" y="2921555"/>
            <a:ext cx="294876" cy="34400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851920" y="3326054"/>
            <a:ext cx="294876" cy="3509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08000" y="4191320"/>
            <a:ext cx="7880424" cy="46181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5445157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1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1619672"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610814"/>
            <a:ext cx="1031051"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周期</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539744549"/>
              </p:ext>
            </p:extLst>
          </p:nvPr>
        </p:nvGraphicFramePr>
        <p:xfrm>
          <a:off x="-1634582" y="2171030"/>
          <a:ext cx="11900205" cy="4109041"/>
        </p:xfrm>
        <a:graphic>
          <a:graphicData uri="http://schemas.openxmlformats.org/presentationml/2006/ole">
            <mc:AlternateContent xmlns:mc="http://schemas.openxmlformats.org/markup-compatibility/2006">
              <mc:Choice xmlns:v="urn:schemas-microsoft-com:vml" Requires="v">
                <p:oleObj spid="_x0000_s2057" name="文档" r:id="rId7" imgW="3893397" imgH="1344168" progId="Word.Document.12">
                  <p:embed/>
                </p:oleObj>
              </mc:Choice>
              <mc:Fallback>
                <p:oleObj name="文档" r:id="rId7" imgW="3893397" imgH="1344168" progId="Word.Document.12">
                  <p:embed/>
                  <p:pic>
                    <p:nvPicPr>
                      <p:cNvPr id="0" name=""/>
                      <p:cNvPicPr/>
                      <p:nvPr/>
                    </p:nvPicPr>
                    <p:blipFill>
                      <a:blip r:embed="rId8"/>
                      <a:stretch>
                        <a:fillRect/>
                      </a:stretch>
                    </p:blipFill>
                    <p:spPr>
                      <a:xfrm>
                        <a:off x="-1634582" y="2171030"/>
                        <a:ext cx="11900205" cy="4109041"/>
                      </a:xfrm>
                      <a:prstGeom prst="rect">
                        <a:avLst/>
                      </a:prstGeom>
                    </p:spPr>
                  </p:pic>
                </p:oleObj>
              </mc:Fallback>
            </mc:AlternateContent>
          </a:graphicData>
        </a:graphic>
      </p:graphicFrame>
      <p:sp>
        <p:nvSpPr>
          <p:cNvPr id="7" name="矩形 6"/>
          <p:cNvSpPr/>
          <p:nvPr/>
        </p:nvSpPr>
        <p:spPr>
          <a:xfrm>
            <a:off x="1859275" y="3387409"/>
            <a:ext cx="805105" cy="4204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423874" y="4996314"/>
            <a:ext cx="442947" cy="3709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1274218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1619672"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610814"/>
            <a:ext cx="1031051"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速度</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233330390"/>
              </p:ext>
            </p:extLst>
          </p:nvPr>
        </p:nvGraphicFramePr>
        <p:xfrm>
          <a:off x="-1378102" y="2375240"/>
          <a:ext cx="11900205" cy="4089638"/>
        </p:xfrm>
        <a:graphic>
          <a:graphicData uri="http://schemas.openxmlformats.org/presentationml/2006/ole">
            <mc:AlternateContent xmlns:mc="http://schemas.openxmlformats.org/markup-compatibility/2006">
              <mc:Choice xmlns:v="urn:schemas-microsoft-com:vml" Requires="v">
                <p:oleObj spid="_x0000_s3080" name="文档" r:id="rId7" imgW="3893397" imgH="1338414" progId="Word.Document.12">
                  <p:embed/>
                </p:oleObj>
              </mc:Choice>
              <mc:Fallback>
                <p:oleObj name="文档" r:id="rId7" imgW="3893397" imgH="1338414" progId="Word.Document.12">
                  <p:embed/>
                  <p:pic>
                    <p:nvPicPr>
                      <p:cNvPr id="0" name=""/>
                      <p:cNvPicPr/>
                      <p:nvPr/>
                    </p:nvPicPr>
                    <p:blipFill>
                      <a:blip r:embed="rId8"/>
                      <a:stretch>
                        <a:fillRect/>
                      </a:stretch>
                    </p:blipFill>
                    <p:spPr>
                      <a:xfrm>
                        <a:off x="-1378102" y="2375240"/>
                        <a:ext cx="11900205" cy="4089638"/>
                      </a:xfrm>
                      <a:prstGeom prst="rect">
                        <a:avLst/>
                      </a:prstGeom>
                    </p:spPr>
                  </p:pic>
                </p:oleObj>
              </mc:Fallback>
            </mc:AlternateContent>
          </a:graphicData>
        </a:graphic>
      </p:graphicFrame>
      <p:sp>
        <p:nvSpPr>
          <p:cNvPr id="7" name="矩形 6"/>
          <p:cNvSpPr/>
          <p:nvPr/>
        </p:nvSpPr>
        <p:spPr>
          <a:xfrm>
            <a:off x="4405572" y="3046478"/>
            <a:ext cx="454460" cy="38219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566567" y="3573016"/>
            <a:ext cx="413145" cy="38219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547664" y="4659087"/>
            <a:ext cx="805105" cy="3709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2223930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10"/>
                                        </p:tgtEl>
                                      </p:cBhvr>
                                    </p:animEffect>
                                    <p:set>
                                      <p:cBhvr>
                                        <p:cTn id="10" dur="1" fill="hold">
                                          <p:stCondLst>
                                            <p:cond delay="499"/>
                                          </p:stCondLst>
                                        </p:cTn>
                                        <p:tgtEl>
                                          <p:spTgt spid="10"/>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xit" presetSubtype="4" fill="hold" grpId="0" nodeType="clickEffect">
                                  <p:stCondLst>
                                    <p:cond delay="0"/>
                                  </p:stCondLst>
                                  <p:childTnLst>
                                    <p:animEffect transition="out" filter="wipe(down)">
                                      <p:cBhvr>
                                        <p:cTn id="14" dur="500"/>
                                        <p:tgtEl>
                                          <p:spTgt spid="11"/>
                                        </p:tgtEl>
                                      </p:cBhvr>
                                    </p:animEffect>
                                    <p:set>
                                      <p:cBhvr>
                                        <p:cTn id="15"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1619672"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思考讨论</a:t>
            </a: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发射航天器为什么在低纬度比较合适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一般向哪个方向发射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低纬度地区自转线速度大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地球自西向东自转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在低纬度向东发射可获得一个较大的初速度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节省燃料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发射容易成功。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矩形 9"/>
          <p:cNvSpPr/>
          <p:nvPr/>
        </p:nvSpPr>
        <p:spPr>
          <a:xfrm>
            <a:off x="563988" y="3556000"/>
            <a:ext cx="7896444" cy="83926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2200291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043608"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1619672"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84784"/>
            <a:ext cx="8128000" cy="1099216"/>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二、地球公转运动的特点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Z41J.eps" descr="id:2147493428;FounderCES"/>
          <p:cNvPicPr/>
          <p:nvPr/>
        </p:nvPicPr>
        <p:blipFill>
          <a:blip r:embed="rId5"/>
          <a:stretch>
            <a:fillRect/>
          </a:stretch>
        </p:blipFill>
        <p:spPr>
          <a:xfrm>
            <a:off x="2843808" y="3068960"/>
            <a:ext cx="4113981" cy="1731308"/>
          </a:xfrm>
          <a:prstGeom prst="rect">
            <a:avLst/>
          </a:prstGeom>
        </p:spPr>
      </p:pic>
    </p:spTree>
    <p:extLst>
      <p:ext uri="{BB962C8B-B14F-4D97-AF65-F5344CB8AC3E}">
        <p14:creationId xmlns:p14="http://schemas.microsoft.com/office/powerpoint/2010/main" val="224821322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364</TotalTime>
  <Words>1820</Words>
  <Application>Microsoft Office PowerPoint</Application>
  <PresentationFormat>全屏显示(4:3)</PresentationFormat>
  <Paragraphs>210</Paragraphs>
  <Slides>47</Slides>
  <Notes>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47</vt:i4>
      </vt:variant>
    </vt:vector>
  </HeadingPairs>
  <TitlesOfParts>
    <vt:vector size="61" baseType="lpstr">
      <vt:lpstr>NEU-BZ-S92</vt:lpstr>
      <vt:lpstr>方正书宋_GBK</vt:lpstr>
      <vt:lpstr>方正宋黑_GBK</vt:lpstr>
      <vt:lpstr>仿宋</vt:lpstr>
      <vt:lpstr>黑体</vt:lpstr>
      <vt:lpstr>楷体</vt:lpstr>
      <vt:lpstr>宋体</vt:lpstr>
      <vt:lpstr>微软雅黑</vt:lpstr>
      <vt:lpstr>Arial</vt:lpstr>
      <vt:lpstr>Calibri</vt:lpstr>
      <vt:lpstr>Microsoft Yi Baiti</vt:lpstr>
      <vt:lpstr>Times New Roman</vt:lpstr>
      <vt:lpstr>测控设计模板14新</vt:lpstr>
      <vt:lpstr>文档</vt:lpstr>
      <vt:lpstr>第三节　地球的运动</vt:lpstr>
      <vt:lpstr>　第1课时　地球运动的一般特点　太阳直射点的移动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地理备课大师【全免费】</dc:title>
  <dc:creator>地理备课大师【全免费】</dc:creator>
  <dc:description>地理备课大师【全免费】</dc:description>
  <cp:lastModifiedBy>微软用户</cp:lastModifiedBy>
  <cp:revision>地理备课大师【全免费】</cp:revision>
  <dcterms:created xsi:type="dcterms:W3CDTF">2014-04-23T05:53:17Z</dcterms:created>
  <dcterms:modified xsi:type="dcterms:W3CDTF">2016-04-29T03:05:55Z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地理备课大师【全免费】</vt:lpwstr>
  </property>
</Properties>
</file>