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sldIdLst>
    <p:sldId id="358" r:id="rId2"/>
    <p:sldId id="264" r:id="rId3"/>
    <p:sldId id="265" r:id="rId4"/>
    <p:sldId id="367" r:id="rId5"/>
    <p:sldId id="368" r:id="rId6"/>
    <p:sldId id="369" r:id="rId7"/>
    <p:sldId id="370" r:id="rId8"/>
    <p:sldId id="371" r:id="rId9"/>
    <p:sldId id="375" r:id="rId10"/>
    <p:sldId id="376" r:id="rId11"/>
    <p:sldId id="366" r:id="rId12"/>
    <p:sldId id="372" r:id="rId13"/>
    <p:sldId id="373" r:id="rId14"/>
    <p:sldId id="374" r:id="rId15"/>
    <p:sldId id="275" r:id="rId16"/>
    <p:sldId id="377" r:id="rId17"/>
    <p:sldId id="378" r:id="rId18"/>
    <p:sldId id="379" r:id="rId19"/>
    <p:sldId id="380" r:id="rId20"/>
    <p:sldId id="381" r:id="rId21"/>
    <p:sldId id="382" r:id="rId22"/>
    <p:sldId id="383" r:id="rId23"/>
    <p:sldId id="384" r:id="rId24"/>
    <p:sldId id="412" r:id="rId25"/>
    <p:sldId id="413" r:id="rId26"/>
    <p:sldId id="414" r:id="rId27"/>
    <p:sldId id="385" r:id="rId28"/>
    <p:sldId id="361" r:id="rId29"/>
    <p:sldId id="391" r:id="rId30"/>
    <p:sldId id="392" r:id="rId31"/>
    <p:sldId id="393" r:id="rId32"/>
    <p:sldId id="394" r:id="rId33"/>
    <p:sldId id="395" r:id="rId34"/>
    <p:sldId id="396" r:id="rId35"/>
    <p:sldId id="397" r:id="rId36"/>
    <p:sldId id="398" r:id="rId37"/>
    <p:sldId id="399" r:id="rId38"/>
    <p:sldId id="400" r:id="rId39"/>
    <p:sldId id="401" r:id="rId40"/>
    <p:sldId id="402" r:id="rId41"/>
    <p:sldId id="403" r:id="rId42"/>
    <p:sldId id="415" r:id="rId43"/>
    <p:sldId id="416" r:id="rId44"/>
    <p:sldId id="417" r:id="rId45"/>
    <p:sldId id="362" r:id="rId46"/>
    <p:sldId id="404" r:id="rId47"/>
    <p:sldId id="405" r:id="rId48"/>
    <p:sldId id="418" r:id="rId49"/>
    <p:sldId id="419" r:id="rId50"/>
    <p:sldId id="420" r:id="rId51"/>
    <p:sldId id="421" r:id="rId52"/>
    <p:sldId id="270" r:id="rId53"/>
    <p:sldId id="422" r:id="rId54"/>
    <p:sldId id="277" r:id="rId55"/>
    <p:sldId id="310" r:id="rId56"/>
    <p:sldId id="311" r:id="rId57"/>
    <p:sldId id="355" r:id="rId58"/>
    <p:sldId id="423" r:id="rId59"/>
    <p:sldId id="365" r:id="rId60"/>
    <p:sldId id="424" r:id="rId61"/>
    <p:sldId id="425" r:id="rId6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4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1530" y="8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5C579-5EAB-4D4D-A688-CF27E536ED0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349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2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1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5.xml"/><Relationship Id="rId4" Type="http://schemas.openxmlformats.org/officeDocument/2006/relationships/slide" Target="../slides/slide5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2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5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5.xml"/><Relationship Id="rId4" Type="http://schemas.openxmlformats.org/officeDocument/2006/relationships/slide" Target="../slides/slide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400" dirty="0" smtClean="0"/>
              <a:t>第</a:t>
            </a:r>
            <a:r>
              <a:rPr lang="en-US" altLang="zh-CN" sz="1400" dirty="0" smtClean="0"/>
              <a:t>2</a:t>
            </a:r>
            <a:r>
              <a:rPr lang="zh-CN" altLang="zh-CN" sz="1400" dirty="0" smtClean="0"/>
              <a:t>课时　昼夜交替和时差　沿地表水平运动物体的偏移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slide" Target="slide3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5.emf"/><Relationship Id="rId5" Type="http://schemas.openxmlformats.org/officeDocument/2006/relationships/image" Target="../media/image16.jpeg"/><Relationship Id="rId10" Type="http://schemas.openxmlformats.org/officeDocument/2006/relationships/package" Target="../embeddings/Microsoft_Word___5.docx"/><Relationship Id="rId4" Type="http://schemas.openxmlformats.org/officeDocument/2006/relationships/slide" Target="slide11.xml"/><Relationship Id="rId9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slide" Target="slide4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.bin"/><Relationship Id="rId5" Type="http://schemas.openxmlformats.org/officeDocument/2006/relationships/slide" Target="slide45.xml"/><Relationship Id="rId4" Type="http://schemas.openxmlformats.org/officeDocument/2006/relationships/slide" Target="slide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7.bin"/><Relationship Id="rId5" Type="http://schemas.openxmlformats.org/officeDocument/2006/relationships/slide" Target="slide45.xml"/><Relationship Id="rId4" Type="http://schemas.openxmlformats.org/officeDocument/2006/relationships/slide" Target="slide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.bin"/><Relationship Id="rId5" Type="http://schemas.openxmlformats.org/officeDocument/2006/relationships/slide" Target="slide45.xml"/><Relationship Id="rId4" Type="http://schemas.openxmlformats.org/officeDocument/2006/relationships/slide" Target="slide2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9.bin"/><Relationship Id="rId5" Type="http://schemas.openxmlformats.org/officeDocument/2006/relationships/slide" Target="slide45.xml"/><Relationship Id="rId4" Type="http://schemas.openxmlformats.org/officeDocument/2006/relationships/slide" Target="slide2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0.bin"/><Relationship Id="rId5" Type="http://schemas.openxmlformats.org/officeDocument/2006/relationships/slide" Target="slide45.xml"/><Relationship Id="rId4" Type="http://schemas.openxmlformats.org/officeDocument/2006/relationships/slide" Target="slide2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1.bin"/><Relationship Id="rId5" Type="http://schemas.openxmlformats.org/officeDocument/2006/relationships/slide" Target="slide45.xml"/><Relationship Id="rId4" Type="http://schemas.openxmlformats.org/officeDocument/2006/relationships/slide" Target="slide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slide" Target="slide4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slide" Target="slide4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2.bin"/><Relationship Id="rId5" Type="http://schemas.openxmlformats.org/officeDocument/2006/relationships/slide" Target="slide45.xml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slide" Target="slide4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1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3.bin"/><Relationship Id="rId5" Type="http://schemas.openxmlformats.org/officeDocument/2006/relationships/slide" Target="slide45.xml"/><Relationship Id="rId4" Type="http://schemas.openxmlformats.org/officeDocument/2006/relationships/slide" Target="slide2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1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4.bin"/><Relationship Id="rId5" Type="http://schemas.openxmlformats.org/officeDocument/2006/relationships/slide" Target="slide45.xml"/><Relationship Id="rId4" Type="http://schemas.openxmlformats.org/officeDocument/2006/relationships/slide" Target="slide2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slide" Target="slide4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slide" Target="slide45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1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5.bin"/><Relationship Id="rId5" Type="http://schemas.openxmlformats.org/officeDocument/2006/relationships/slide" Target="slide45.xml"/><Relationship Id="rId4" Type="http://schemas.openxmlformats.org/officeDocument/2006/relationships/slide" Target="slide2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slide" Target="slide4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PNG"/><Relationship Id="rId4" Type="http://schemas.openxmlformats.org/officeDocument/2006/relationships/slide" Target="slide4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PNG"/><Relationship Id="rId4" Type="http://schemas.openxmlformats.org/officeDocument/2006/relationships/slide" Target="slide4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PNG"/><Relationship Id="rId4" Type="http://schemas.openxmlformats.org/officeDocument/2006/relationships/slide" Target="slide4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slide" Target="slide4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jpeg"/><Relationship Id="rId4" Type="http://schemas.openxmlformats.org/officeDocument/2006/relationships/slide" Target="slide4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jpeg"/><Relationship Id="rId4" Type="http://schemas.openxmlformats.org/officeDocument/2006/relationships/slide" Target="slide4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5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slide" Target="slide54.xml"/><Relationship Id="rId7" Type="http://schemas.openxmlformats.org/officeDocument/2006/relationships/slide" Target="slide59.xml"/><Relationship Id="rId2" Type="http://schemas.openxmlformats.org/officeDocument/2006/relationships/slide" Target="slide5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56.xml"/><Relationship Id="rId4" Type="http://schemas.openxmlformats.org/officeDocument/2006/relationships/slide" Target="slide5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7" Type="http://schemas.openxmlformats.org/officeDocument/2006/relationships/slide" Target="slide59.xml"/><Relationship Id="rId2" Type="http://schemas.openxmlformats.org/officeDocument/2006/relationships/slide" Target="slide5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56.xml"/><Relationship Id="rId4" Type="http://schemas.openxmlformats.org/officeDocument/2006/relationships/slide" Target="slide5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7" Type="http://schemas.openxmlformats.org/officeDocument/2006/relationships/slide" Target="slide59.xml"/><Relationship Id="rId2" Type="http://schemas.openxmlformats.org/officeDocument/2006/relationships/slide" Target="slide5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56.xml"/><Relationship Id="rId4" Type="http://schemas.openxmlformats.org/officeDocument/2006/relationships/slide" Target="slide5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7" Type="http://schemas.openxmlformats.org/officeDocument/2006/relationships/slide" Target="slide59.xml"/><Relationship Id="rId2" Type="http://schemas.openxmlformats.org/officeDocument/2006/relationships/slide" Target="slide5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56.xml"/><Relationship Id="rId4" Type="http://schemas.openxmlformats.org/officeDocument/2006/relationships/slide" Target="slide5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7" Type="http://schemas.openxmlformats.org/officeDocument/2006/relationships/slide" Target="slide59.xml"/><Relationship Id="rId2" Type="http://schemas.openxmlformats.org/officeDocument/2006/relationships/slide" Target="slide5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56.xml"/><Relationship Id="rId4" Type="http://schemas.openxmlformats.org/officeDocument/2006/relationships/slide" Target="slide55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slide" Target="slide54.xml"/><Relationship Id="rId7" Type="http://schemas.openxmlformats.org/officeDocument/2006/relationships/slide" Target="slide59.xml"/><Relationship Id="rId2" Type="http://schemas.openxmlformats.org/officeDocument/2006/relationships/slide" Target="slide5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56.xml"/><Relationship Id="rId4" Type="http://schemas.openxmlformats.org/officeDocument/2006/relationships/slide" Target="slide5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7" Type="http://schemas.openxmlformats.org/officeDocument/2006/relationships/slide" Target="slide59.xml"/><Relationship Id="rId2" Type="http://schemas.openxmlformats.org/officeDocument/2006/relationships/slide" Target="slide5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56.xml"/><Relationship Id="rId4" Type="http://schemas.openxmlformats.org/officeDocument/2006/relationships/slide" Target="slide55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slide" Target="slide54.xml"/><Relationship Id="rId7" Type="http://schemas.openxmlformats.org/officeDocument/2006/relationships/slide" Target="slide59.xml"/><Relationship Id="rId2" Type="http://schemas.openxmlformats.org/officeDocument/2006/relationships/slide" Target="slide5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56.xml"/><Relationship Id="rId4" Type="http://schemas.openxmlformats.org/officeDocument/2006/relationships/slide" Target="slide5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7" Type="http://schemas.openxmlformats.org/officeDocument/2006/relationships/slide" Target="slide59.xml"/><Relationship Id="rId2" Type="http://schemas.openxmlformats.org/officeDocument/2006/relationships/slide" Target="slide5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56.xml"/><Relationship Id="rId4" Type="http://schemas.openxmlformats.org/officeDocument/2006/relationships/slide" Target="slide5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7" Type="http://schemas.openxmlformats.org/officeDocument/2006/relationships/slide" Target="slide59.xml"/><Relationship Id="rId2" Type="http://schemas.openxmlformats.org/officeDocument/2006/relationships/slide" Target="slide5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56.xml"/><Relationship Id="rId4" Type="http://schemas.openxmlformats.org/officeDocument/2006/relationships/slide" Target="slide5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08920"/>
            <a:ext cx="6203032" cy="576064"/>
          </a:xfrm>
        </p:spPr>
        <p:txBody>
          <a:bodyPr/>
          <a:lstStyle/>
          <a:p>
            <a:r>
              <a:rPr lang="zh-CN" altLang="zh-CN" sz="3200" dirty="0"/>
              <a:t>第</a:t>
            </a:r>
            <a:r>
              <a:rPr lang="en-US" altLang="zh-CN" sz="3200" dirty="0"/>
              <a:t>2</a:t>
            </a:r>
            <a:r>
              <a:rPr lang="zh-CN" altLang="zh-CN" sz="3200" dirty="0"/>
              <a:t>课时　昼夜交替和时差　沿地表水平运动物体的偏移</a:t>
            </a:r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当年麦哲伦率领他的船队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自西班牙启程向西航行。三年后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当幸存者的船只回到始发港时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发现航行日志上记载的日期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比岸上的日期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在当时曾引起一场轩然大波。为什么航行日志上记载的日期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比岸上的日期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船队在自东向西经过国际日界线时应该加一天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而没加上。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1306" y="4149080"/>
            <a:ext cx="765310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78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二、沿地表水平运动物体的偏移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产生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501008"/>
            <a:ext cx="10390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规律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D16.eps" descr="id:214749379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843808" y="3789040"/>
            <a:ext cx="2554810" cy="1728192"/>
          </a:xfrm>
          <a:prstGeom prst="rect">
            <a:avLst/>
          </a:prstGeom>
        </p:spPr>
      </p:pic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751417"/>
              </p:ext>
            </p:extLst>
          </p:nvPr>
        </p:nvGraphicFramePr>
        <p:xfrm>
          <a:off x="498578" y="2418025"/>
          <a:ext cx="8128000" cy="787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文档" r:id="rId7" imgW="3836183" imgH="370743" progId="Word.Document.12">
                  <p:embed/>
                </p:oleObj>
              </mc:Choice>
              <mc:Fallback>
                <p:oleObj name="文档" r:id="rId7" imgW="3836183" imgH="3707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8578" y="2418025"/>
                        <a:ext cx="8128000" cy="7872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0100900"/>
              </p:ext>
            </p:extLst>
          </p:nvPr>
        </p:nvGraphicFramePr>
        <p:xfrm>
          <a:off x="395536" y="5733256"/>
          <a:ext cx="8128000" cy="8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文档" r:id="rId10" imgW="4026535" imgH="421446" progId="Word.Document.12">
                  <p:embed/>
                </p:oleObj>
              </mc:Choice>
              <mc:Fallback>
                <p:oleObj name="文档" r:id="rId10" imgW="4026535" imgH="4214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5536" y="5733256"/>
                        <a:ext cx="8128000" cy="849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1082039" y="2489192"/>
            <a:ext cx="516408" cy="251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面向运动方向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试一试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在右边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虚线旁边相应位置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画上实线表示北半球物体偏转方向。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绘图略。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面向运动方向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南半球向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试一试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在右边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虚线旁边相应位置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画上实线表示南半球物体偏转方向。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向左偏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绘图略。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赤道上不发生偏转。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44008" y="2118692"/>
            <a:ext cx="256531" cy="348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46430" y="2996952"/>
            <a:ext cx="2573155" cy="298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03501" y="3328811"/>
            <a:ext cx="256531" cy="348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46429" y="4207146"/>
            <a:ext cx="2573155" cy="298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10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67" y="2541432"/>
            <a:ext cx="8140267" cy="1775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16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130530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对气流的运动、洋流的流向、导弹发射等都有影响。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96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04864"/>
            <a:ext cx="491031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的特点及判读方法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44878" y="2886735"/>
            <a:ext cx="1454244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导引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02893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同一时间里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太阳只能照亮地球表面的一半。向着太阳的半球是昼半球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背着太阳的半球是夜半球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阴阳割昏晓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昼夜半球的分界线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D17.eps" descr="id:214749382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253612" y="1322880"/>
            <a:ext cx="3045631" cy="212995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3452839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弧线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是晨线还是昏线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弧线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与太阳光线有何关系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与赤道有何关系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弧线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据东经度数增加方向为地球自转方向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可知地球呈逆时针方向旋转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进而判断弧线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弧线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为晨线。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所在平面永远与光线垂直。晨昏线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与赤道相交且平分赤道。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6" y="4706637"/>
            <a:ext cx="8119048" cy="1991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74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44878" y="1412776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精讲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88840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的主要特点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平分地球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是过球心的大圆。如图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昼半球和夜半球相等。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4714086"/>
              </p:ext>
            </p:extLst>
          </p:nvPr>
        </p:nvGraphicFramePr>
        <p:xfrm>
          <a:off x="444961" y="3501008"/>
          <a:ext cx="8128000" cy="3051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文档" r:id="rId7" imgW="3836183" imgH="1440180" progId="Word.Document.12">
                  <p:embed/>
                </p:oleObj>
              </mc:Choice>
              <mc:Fallback>
                <p:oleObj name="文档" r:id="rId7" imgW="3836183" imgH="14401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4961" y="3501008"/>
                        <a:ext cx="8128000" cy="3051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3494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平面与太阳光线垂直。如图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太阳光线垂直于弧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ADF(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所在的平面。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永远平分赤道。如图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赤道上昼弧和夜弧永远相等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赤道上全年昼夜平分。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由于赤道上全年昼夜平分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每天地方时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时日出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时日落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因此晨线与赤道交点所在经线地方时为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昏线与赤道交点所在经线地方时为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时。如图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点是晨线弧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与赤道的交点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3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晨昏线上太阳高度同为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但地方时不一定相同。如图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五点同在晨线上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此时的太阳高度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太阳光线与地面的夹角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相同。只有在同一经线上地方时才相同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上述五点不在同一经线上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因此地方时不同。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在二至日时与极圈相切。如图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图中所示晨昏线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与北极圈相切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北极圈及其以北为极昼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该日是北半球的夏至日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太阳直射北回归线。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6218057"/>
              </p:ext>
            </p:extLst>
          </p:nvPr>
        </p:nvGraphicFramePr>
        <p:xfrm>
          <a:off x="1811312" y="4365104"/>
          <a:ext cx="5551533" cy="2323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文档" r:id="rId7" imgW="3836183" imgH="1605594" progId="Word.Document.12">
                  <p:embed/>
                </p:oleObj>
              </mc:Choice>
              <mc:Fallback>
                <p:oleObj name="文档" r:id="rId7" imgW="3836183" imgH="16055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11312" y="4365104"/>
                        <a:ext cx="5551533" cy="2323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5020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8810718"/>
              </p:ext>
            </p:extLst>
          </p:nvPr>
        </p:nvGraphicFramePr>
        <p:xfrm>
          <a:off x="467544" y="1311013"/>
          <a:ext cx="8128000" cy="55327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文档" r:id="rId4" imgW="3998108" imgH="2720340" progId="Word.Document.12">
                  <p:embed/>
                </p:oleObj>
              </mc:Choice>
              <mc:Fallback>
                <p:oleObj name="文档" r:id="rId4" imgW="3998108" imgH="27203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1311013"/>
                        <a:ext cx="8128000" cy="55327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6832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只有在春秋分时才与经线重合。如图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都是表示春分日或秋分日时太阳光照图。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292092"/>
              </p:ext>
            </p:extLst>
          </p:nvPr>
        </p:nvGraphicFramePr>
        <p:xfrm>
          <a:off x="323528" y="3284984"/>
          <a:ext cx="8128000" cy="3000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文档" r:id="rId7" imgW="3836183" imgH="1415368" progId="Word.Document.12">
                  <p:embed/>
                </p:oleObj>
              </mc:Choice>
              <mc:Fallback>
                <p:oleObj name="文档" r:id="rId7" imgW="3836183" imgH="14153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3528" y="3284984"/>
                        <a:ext cx="8128000" cy="3000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08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0532972"/>
              </p:ext>
            </p:extLst>
          </p:nvPr>
        </p:nvGraphicFramePr>
        <p:xfrm>
          <a:off x="1194638" y="1484784"/>
          <a:ext cx="6717355" cy="52243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文档" r:id="rId7" imgW="3836183" imgH="2983204" progId="Word.Document.12">
                  <p:embed/>
                </p:oleObj>
              </mc:Choice>
              <mc:Fallback>
                <p:oleObj name="文档" r:id="rId7" imgW="3836183" imgH="29832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94638" y="1484784"/>
                        <a:ext cx="6717355" cy="52243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451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自东向西移动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每小时移动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与地球自转方向相反。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420888"/>
            <a:ext cx="8128000" cy="12780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晨昏线的判定方法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8634274"/>
              </p:ext>
            </p:extLst>
          </p:nvPr>
        </p:nvGraphicFramePr>
        <p:xfrm>
          <a:off x="481225" y="3698909"/>
          <a:ext cx="8128000" cy="20906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文档" r:id="rId7" imgW="3907430" imgH="1005429" progId="Word.Document.12">
                  <p:embed/>
                </p:oleObj>
              </mc:Choice>
              <mc:Fallback>
                <p:oleObj name="文档" r:id="rId7" imgW="3907430" imgH="10054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1225" y="3698909"/>
                        <a:ext cx="8128000" cy="20906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97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513503"/>
              </p:ext>
            </p:extLst>
          </p:nvPr>
        </p:nvGraphicFramePr>
        <p:xfrm>
          <a:off x="467544" y="2132856"/>
          <a:ext cx="8128000" cy="3913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文档" r:id="rId7" imgW="3907430" imgH="1881763" progId="Word.Document.12">
                  <p:embed/>
                </p:oleObj>
              </mc:Choice>
              <mc:Fallback>
                <p:oleObj name="文档" r:id="rId7" imgW="3907430" imgH="18817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7544" y="2132856"/>
                        <a:ext cx="8128000" cy="39137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2703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87" y="2129346"/>
            <a:ext cx="8165627" cy="2599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61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44878" y="1340768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8693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下列各图中的阴影部分代表黑夜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其中代表晨线的序号是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D23.eps" descr="id:2147493888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843808" y="3356992"/>
            <a:ext cx="3797280" cy="29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48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6490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①④⑤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827980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辨图析图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本题以四幅不同的太阳光照图为背景设题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所在图是侧视图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所在图是北极上空俯视平面图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所在图是矩形侧视投影图。要判断晨昏线首先要找出地球的自转方向。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3884" y="3800258"/>
            <a:ext cx="8183446" cy="13569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858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2949469"/>
              </p:ext>
            </p:extLst>
          </p:nvPr>
        </p:nvGraphicFramePr>
        <p:xfrm>
          <a:off x="827584" y="1412776"/>
          <a:ext cx="7389091" cy="5040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文档" r:id="rId7" imgW="3836183" imgH="2615698" progId="Word.Document.12">
                  <p:embed/>
                </p:oleObj>
              </mc:Choice>
              <mc:Fallback>
                <p:oleObj name="文档" r:id="rId7" imgW="3836183" imgH="26156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7584" y="1412776"/>
                        <a:ext cx="7389091" cy="50402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263924" y="6154213"/>
            <a:ext cx="859804" cy="298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16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428226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0830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地方时、区时的计算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44878" y="2060848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导引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D26.eps" descr="id:214749392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118372" y="2636912"/>
            <a:ext cx="2907256" cy="201534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491881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纪念中国人民抗日战争暨世界反法西斯战争胜利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周年大阅兵在北京天安门广场举行。北京时间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中国国家领导人发表重要讲话。北京时间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空中护旗方队飞过天安门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架直升机呈现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“70”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让观众眼前一亮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为之振奋。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当国家领导人在北京时间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时开始发表重要讲话时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位于美国旧金山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西八区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的华侨同步收看电视直播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当地区时是几时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架直升机呈现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“70”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字样图案飞越天安门时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(116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的地方时大约是多少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9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280237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一、昼夜交替和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时差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D12.eps" descr="id:214749377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419872" y="2636912"/>
            <a:ext cx="2917780" cy="2807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北京时间是东八区区时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旧金山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西八区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区时比北京时间晚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北京时间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旧金山区时为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北京时间是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的地方时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(116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的地方时比北京时间晚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北京时间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架直升机呈现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“70”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字样时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北京的地方时为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2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44878" y="1412776"/>
            <a:ext cx="1454244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精讲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4835760"/>
              </p:ext>
            </p:extLst>
          </p:nvPr>
        </p:nvGraphicFramePr>
        <p:xfrm>
          <a:off x="1513531" y="2415430"/>
          <a:ext cx="6106686" cy="4385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文档" r:id="rId7" imgW="3836183" imgH="2754861" progId="Word.Document.12">
                  <p:embed/>
                </p:oleObj>
              </mc:Choice>
              <mc:Fallback>
                <p:oleObj name="文档" r:id="rId7" imgW="3836183" imgH="27548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13531" y="2415430"/>
                        <a:ext cx="6106686" cy="43853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1331640" y="1916832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地方时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41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早晚判断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由于地球自西向东自转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偏东的位置时刻要早。如图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中同纬度的甲、乙两地相比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乙地相对位置偏东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乙地时刻较早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甲地地方时为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乙地地方时则为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中同纬度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地位置偏东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地时刻较早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地地方时则为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同一经线等时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甲、丙位于同一经线上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地方时相同。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606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90724"/>
            <a:ext cx="206178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计算方法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5837456"/>
              </p:ext>
            </p:extLst>
          </p:nvPr>
        </p:nvGraphicFramePr>
        <p:xfrm>
          <a:off x="395536" y="3004797"/>
          <a:ext cx="8128000" cy="503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文档" r:id="rId7" imgW="4026535" imgH="248840" progId="Word.Document.12">
                  <p:embed/>
                </p:oleObj>
              </mc:Choice>
              <mc:Fallback>
                <p:oleObj name="文档" r:id="rId7" imgW="4026535" imgH="2488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5536" y="3004797"/>
                        <a:ext cx="8128000" cy="503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55066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东加西减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所求地点在已知地的东边用加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所求地点在已知地点的西边用减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经度差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同减异加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同为东经或西经相减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一个东经一个西经相加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31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要计算上面图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两地的地方时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思路如下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第一步定时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即确定计算可作为条件用的已知经度的地方时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光照图中特殊经线的地方时的确定。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昼半球中央经线的地方时为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夜半球中央经线的地方时为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时或新的一天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晨线与赤道交点所在经线的地方时为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昏线与赤道交点所在经线的地方时为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89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97598"/>
            <a:ext cx="8128000" cy="33168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第二步定向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即确定所求地点与已知时间点的相对东西方向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点的地方时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点作为已知时间点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点以东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点地方时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点作为已知时间点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点以西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第三步定差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即确定所求点与已知时间点的经度差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以确定时差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点所在经线与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点所在经线相差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时差为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第四步定值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即根据前面所确定的条件计算出所求时间。如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12+45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/15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24-45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/15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15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09" y="2535093"/>
            <a:ext cx="8254382" cy="178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6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区时计算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区时计算的基本原理是相邻两个时区时间相差一小时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两地相差几个时区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区时就相差几个小时。东边的时刻比西边的时刻早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东早西晚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D29.eps" descr="id:214749395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957306" y="3987637"/>
            <a:ext cx="7624086" cy="1292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9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026933"/>
              </p:ext>
            </p:extLst>
          </p:nvPr>
        </p:nvGraphicFramePr>
        <p:xfrm>
          <a:off x="323528" y="1988840"/>
          <a:ext cx="8128000" cy="8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1" name="文档" r:id="rId7" imgW="4026535" imgH="421446" progId="Word.Document.12">
                  <p:embed/>
                </p:oleObj>
              </mc:Choice>
              <mc:Fallback>
                <p:oleObj name="文档" r:id="rId7" imgW="4026535" imgH="4214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3528" y="1988840"/>
                        <a:ext cx="8128000" cy="849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620464" y="3072391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根据时区确定两地的相对位置关系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东侧的地点时刻早。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若两地均为东时区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时区数大的在东侧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其时间早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若两地均为西时区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时区数小的在东侧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其时间早。若一地为东时区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另一地为西时区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则东时区的时刻比西时区的时刻早。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66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4824"/>
            <a:ext cx="8128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计算两地的时区差。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同在东时区或西时区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时区数相减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一东时区一西时区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时区数相加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同减异加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endParaRPr lang="zh-CN" altLang="en-US" sz="2200" dirty="0"/>
          </a:p>
        </p:txBody>
      </p:sp>
      <p:pic>
        <p:nvPicPr>
          <p:cNvPr id="6" name="D30.eps" descr="id:2147493958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483768" y="3501008"/>
            <a:ext cx="4411961" cy="247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78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昼夜交替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地球自转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且地球自身不透明、不发光。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图中甲所在半球为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乙所在半球为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昼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昼半球和夜半球的分界线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线所在的大圆为晨昏线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太阳日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27130" y="3279524"/>
            <a:ext cx="256531" cy="393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7757" y="3264613"/>
            <a:ext cx="256531" cy="389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95936" y="4092676"/>
            <a:ext cx="256531" cy="391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23728" y="4540476"/>
            <a:ext cx="805105" cy="328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7357" y="4570356"/>
            <a:ext cx="256531" cy="298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555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按公式算出结果。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若结果大于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说明所求地和已知地是同一天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那么日期不变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钟点取计算结果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若结果大于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说明所求地比已知地早一天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那么日期增加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钟点取计算结果减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若结果是负数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说明所求地比已知地晚一天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那么日期减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钟点取计算结果加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234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27" y="1789918"/>
            <a:ext cx="8152947" cy="394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74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48" y="2085144"/>
            <a:ext cx="8178305" cy="336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00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68" y="2646643"/>
            <a:ext cx="8267063" cy="2510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14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44878" y="1412776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8884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小强远在纽约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西五区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留学的姑姑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时乘飞机回沈阳探亲。自纽约至沈阳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飞机飞行时间约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小时。小强到沈阳机场迎接姑姑最合适的时间应为北京时间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D.26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4080503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先计算小强姑姑从纽约出发时的北京时间。由于纽约所在的西五区区时和北京时间相差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因此出发时北京时间为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然后再加上行程时间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小时即为迎接时间。结果大于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减去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即为钟点数但日期要加一天。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8001" y="4151106"/>
            <a:ext cx="8024440" cy="1582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3455" y="5799877"/>
            <a:ext cx="972241" cy="298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26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8168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0830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日期界线的确定与特征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44878" y="2210322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导引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8092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某一年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有一艘客轮从西太平洋向东航行。航行途中海上起了大风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船体剧烈摇晃。这时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一位孕妇耐不住轮船的颠簸而临产了。一对孪生姐妹先后降生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后出生的妹妹却比先出生的姐姐大一天。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D32.eps" descr="id:2147493986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491880" y="4221088"/>
            <a:ext cx="2232248" cy="159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为什么后出生的妹妹反而比先出生的姐姐大一天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这对孪生姐妹出生时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客轮自西向东越过国际日界线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日期减一天。假设姐姐出生时日期是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妹妹在国际日界线东侧出生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妹妹反而比姐姐大一天。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3406596"/>
            <a:ext cx="8168455" cy="1191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46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44878" y="1484784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精讲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9223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日界线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在地球上日期变更的界线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自然界线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所在的经线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它是不断变化的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自西向东过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所在经线日期要加一天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自东向西过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所在经线日期要减一天。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人为界线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国际上规定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原则上以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经线作为地球上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昨天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的分界线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并把这条分界线叫做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国际日界线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。自西向东过国际日界线要减一天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自东向西过国际日界线日期要加一天。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时的经线和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经线重合时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全球为同一个日期。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7544" y="5301207"/>
            <a:ext cx="7848872" cy="800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73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206178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日期变更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D33.eps" descr="id:2147494000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051720" y="2694469"/>
            <a:ext cx="4709199" cy="2432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57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21231"/>
            <a:ext cx="8128000" cy="16917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日期范围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若地球上新一天开始与零时经线与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经线重合时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之后随零时经线西移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的范围逐渐扩大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昨天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的范围逐渐缩小。零时经线和日界线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把全球分为两个日期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D34.eps" descr="id:214749400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727313" y="3717032"/>
            <a:ext cx="3801732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31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94519"/>
              </p:ext>
            </p:extLst>
          </p:nvPr>
        </p:nvGraphicFramePr>
        <p:xfrm>
          <a:off x="508000" y="2038728"/>
          <a:ext cx="8128000" cy="30345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文档" r:id="rId6" imgW="3836183" imgH="1432628" progId="Word.Document.12">
                  <p:embed/>
                </p:oleObj>
              </mc:Choice>
              <mc:Fallback>
                <p:oleObj name="文档" r:id="rId6" imgW="3836183" imgH="14326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038728"/>
                        <a:ext cx="8128000" cy="30345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1661906" y="4005064"/>
            <a:ext cx="224350" cy="246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28197" y="4365104"/>
            <a:ext cx="550486" cy="27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03283" y="4365104"/>
            <a:ext cx="732698" cy="27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47864" y="4699214"/>
            <a:ext cx="224350" cy="298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61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44878" y="1628800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位于东三区的甲地区时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一艘轮船航行于太平洋上。经过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该轮船越过了国际日界线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这时轮船所在地的区时可能是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03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日轮船过国际日界线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说明有两种可能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一种情况是自西向东越过国际日界线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则日期应为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另一种情况是自东向西越过国际日界线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则日期为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此时日界线以东为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甲地位于东三区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与国际日界线所在的东西十二区相差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又因轮船航行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所以轮船越过东西十二区时间应为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分。选项中没有自西向东航行的日期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因此轮船是自东向西航行且越过国际日界线。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3455" y="4797152"/>
            <a:ext cx="1044249" cy="298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94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73825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1       2       3       4       5       6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683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下面四幅图中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表示北极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四图所示的地球自转方向正确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为晨线的是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D35.eps" descr="id:2147494028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1670564" y="3493626"/>
            <a:ext cx="5802872" cy="205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73825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1       2       3       4       5       6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地球自转方向从北极上空看为逆时针方向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晨线是从夜半球进入昼半球的分界线。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选项自转方向错误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为昏线。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1560" y="3818902"/>
            <a:ext cx="936104" cy="361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153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73825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浙江杭州学业水平考试模拟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在杭州人们北京时间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时上班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在乌鲁木齐人们北京时间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时上班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杭州对工作时间的要求比乌鲁木齐长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杭州比乌鲁木齐天亮得晚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杭州地方时比乌鲁木齐的早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个小时左右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杭州在乌鲁木齐的西边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杭州位置偏东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地方时比乌鲁木齐早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个小时左右。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1560" y="4437112"/>
            <a:ext cx="6922819" cy="298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2176" y="4822455"/>
            <a:ext cx="1253520" cy="298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73825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951386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湖南长沙高一检测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届奥斯卡金像奖颁奖典礼于当地时间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时在洛杉矶好莱坞杜比剧院举行。中国影迷收看在洛杉矶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西八区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举行的颁奖典礼直播应在北京时间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B.2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D.2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洛杉矶的时间为西八区的区时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北京时间为东八区的区时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两者相差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则北京时间为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20+16=36,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时间超过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日期加一天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故北京时间为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3340" y="4077072"/>
            <a:ext cx="787508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1560" y="5263771"/>
            <a:ext cx="1152128" cy="298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73825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26876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我国一名帆船运动爱好者驾驶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青岛号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从青岛出发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日成功返回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创造了新的单人不间断环球航行世界纪录。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月下旬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青岛号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在海上过了两次圣诞节。这说明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青岛号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自东十二区向东越过了国际日界线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自西十二区向东越过了国际日界线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自东十二区向西越过了国际日界线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自西十二区向西越过了日界线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自西向东跨过国际日界线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日期减一天。国际日界线西侧大部分为东十二区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东侧为西十二区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说明是自东十二区向东穿过国际日界线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在国际日界线西侧过了第一个圣诞节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日期减掉一天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海上航行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再过第二个圣诞节。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4914" y="4581128"/>
            <a:ext cx="8111085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1560" y="6170260"/>
            <a:ext cx="864096" cy="298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73825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55679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从地转偏向力考虑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理想状态下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下列示意图中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空心箭头表示水流初始运动方向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虚线箭头表示水流实际运动方向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能正确表示北半球水流流向的是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D36.eps" descr="id:2147494035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1005680" y="3645024"/>
            <a:ext cx="7209183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6822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73825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由于地转偏向力的存在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在地表水平运动的物体方向会发生偏向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北半球向右偏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南半球向左偏。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1560" y="3820396"/>
            <a:ext cx="1008112" cy="328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22174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73825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484784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读地球光照图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阴影部分表示黑夜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D37.eps" descr="id:2147494042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3140695" y="2708920"/>
            <a:ext cx="2941851" cy="2535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3100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188545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区时与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时区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191867"/>
              </p:ext>
            </p:extLst>
          </p:nvPr>
        </p:nvGraphicFramePr>
        <p:xfrm>
          <a:off x="101600" y="2567068"/>
          <a:ext cx="8940800" cy="31207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文档" r:id="rId6" imgW="3907430" imgH="1363586" progId="Word.Document.12">
                  <p:embed/>
                </p:oleObj>
              </mc:Choice>
              <mc:Fallback>
                <p:oleObj name="文档" r:id="rId6" imgW="3907430" imgH="13635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1600" y="2567068"/>
                        <a:ext cx="8940800" cy="31207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314021" y="3501008"/>
            <a:ext cx="1219815" cy="298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17229" y="3704684"/>
            <a:ext cx="341442" cy="27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70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73825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三点按自转线速度由大到小排列为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图中昼夜半球的分界线是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晨或昏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判断依据是什么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点的地方时是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点地方时相同的点是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点的地方时比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点的地方时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早或晚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此时北京时间是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国际标准时间是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地水平运动到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地的物体受地球自转影响会向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东或西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偏转。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13467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73825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757624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地球自转线速度由赤道向两极递减。第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随地球自转由夜半球进入昼半球为晨线。第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晨昏线图上晨线与赤道的交点地方时为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两点与晨线和赤道的交点的经度差可计算地方时差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进而求出两地的地方时。第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图示中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经线地方时为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北京时间为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国际标准时间是中时区的区时即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经线的地方时。第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受地转偏向力影响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物体水平运动方向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北半球向右偏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判断时应面向物体运动方向。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晨　线上某点随着地球自转即将进入昼半球。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8000" y="4365104"/>
            <a:ext cx="6368256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70931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我国统一采用北京所在的东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区的区时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东经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的地方时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48064" y="3228134"/>
            <a:ext cx="256531" cy="246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48264" y="3165498"/>
            <a:ext cx="1132685" cy="32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90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09" y="2592149"/>
            <a:ext cx="8254382" cy="167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75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188545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国际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日界线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D14.eps" descr="id:214749378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384055" y="2420888"/>
            <a:ext cx="4898210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89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311</TotalTime>
  <Words>3437</Words>
  <Application>Microsoft Office PowerPoint</Application>
  <PresentationFormat>全屏显示(4:3)</PresentationFormat>
  <Paragraphs>296</Paragraphs>
  <Slides>61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4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第2课时　昼夜交替和时差　沿地表水平运动物体的偏移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微软用户</cp:lastModifiedBy>
  <cp:revision>地理备课大师【全免费】</cp:revision>
  <dcterms:created xsi:type="dcterms:W3CDTF">2014-04-23T05:53:17Z</dcterms:created>
  <dcterms:modified xsi:type="dcterms:W3CDTF">2016-04-29T03:06:09Z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