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58" r:id="rId2"/>
    <p:sldId id="264" r:id="rId3"/>
    <p:sldId id="265" r:id="rId4"/>
    <p:sldId id="368" r:id="rId5"/>
    <p:sldId id="369" r:id="rId6"/>
    <p:sldId id="366" r:id="rId7"/>
    <p:sldId id="370" r:id="rId8"/>
    <p:sldId id="371" r:id="rId9"/>
    <p:sldId id="367" r:id="rId10"/>
    <p:sldId id="372" r:id="rId11"/>
    <p:sldId id="373" r:id="rId12"/>
    <p:sldId id="275" r:id="rId13"/>
    <p:sldId id="374" r:id="rId14"/>
    <p:sldId id="375" r:id="rId15"/>
    <p:sldId id="376" r:id="rId16"/>
    <p:sldId id="377" r:id="rId17"/>
    <p:sldId id="378" r:id="rId18"/>
    <p:sldId id="379" r:id="rId19"/>
    <p:sldId id="380" r:id="rId20"/>
    <p:sldId id="381" r:id="rId21"/>
    <p:sldId id="382" r:id="rId22"/>
    <p:sldId id="383" r:id="rId23"/>
    <p:sldId id="384" r:id="rId24"/>
    <p:sldId id="361" r:id="rId25"/>
    <p:sldId id="397" r:id="rId26"/>
    <p:sldId id="398" r:id="rId27"/>
    <p:sldId id="399" r:id="rId28"/>
    <p:sldId id="400" r:id="rId29"/>
    <p:sldId id="401" r:id="rId30"/>
    <p:sldId id="402" r:id="rId31"/>
    <p:sldId id="403" r:id="rId32"/>
    <p:sldId id="404" r:id="rId33"/>
    <p:sldId id="405" r:id="rId34"/>
    <p:sldId id="406" r:id="rId35"/>
    <p:sldId id="407" r:id="rId36"/>
    <p:sldId id="408" r:id="rId37"/>
    <p:sldId id="409" r:id="rId38"/>
    <p:sldId id="410" r:id="rId39"/>
    <p:sldId id="411" r:id="rId40"/>
    <p:sldId id="412" r:id="rId41"/>
    <p:sldId id="413" r:id="rId42"/>
    <p:sldId id="414" r:id="rId43"/>
    <p:sldId id="270" r:id="rId44"/>
    <p:sldId id="418" r:id="rId45"/>
    <p:sldId id="415" r:id="rId46"/>
    <p:sldId id="420" r:id="rId47"/>
    <p:sldId id="419" r:id="rId48"/>
    <p:sldId id="416" r:id="rId49"/>
    <p:sldId id="421" r:id="rId50"/>
    <p:sldId id="422" r:id="rId51"/>
    <p:sldId id="417" r:id="rId52"/>
    <p:sldId id="423" r:id="rId53"/>
    <p:sldId id="424" r:id="rId5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76" autoAdjust="0"/>
    <p:restoredTop sz="95488" autoAdjust="0"/>
  </p:normalViewPr>
  <p:slideViewPr>
    <p:cSldViewPr showGuides="1">
      <p:cViewPr varScale="1">
        <p:scale>
          <a:sx n="88" d="100"/>
          <a:sy n="88" d="100"/>
        </p:scale>
        <p:origin x="1404" y="9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3</a:t>
            </a:fld>
            <a:endParaRPr lang="zh-CN" altLang="en-US"/>
          </a:p>
        </p:txBody>
      </p:sp>
    </p:spTree>
    <p:extLst>
      <p:ext uri="{BB962C8B-B14F-4D97-AF65-F5344CB8AC3E}">
        <p14:creationId xmlns:p14="http://schemas.microsoft.com/office/powerpoint/2010/main" val="21078324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3.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4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43.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4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a:t>
            </a:r>
            <a:r>
              <a:rPr lang="en-US" altLang="zh-CN" sz="1400" dirty="0" smtClean="0"/>
              <a:t>3</a:t>
            </a:r>
            <a:r>
              <a:rPr lang="zh-CN" altLang="zh-CN" sz="1400" dirty="0" smtClean="0"/>
              <a:t>课时　昼夜长短和正午太阳高度的变化　四季更替和五带</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3.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9.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13.jpeg"/><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2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5.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24.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6.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notesSlide" Target="../notesSlides/notesSlide1.xml"/><Relationship Id="rId7"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slide" Target="slide9.xml"/><Relationship Id="rId5" Type="http://schemas.openxmlformats.org/officeDocument/2006/relationships/slide" Target="slide6.xml"/><Relationship Id="rId4" Type="http://schemas.openxmlformats.org/officeDocument/2006/relationships/slide" Target="slide3.xml"/><Relationship Id="rId9" Type="http://schemas.openxmlformats.org/officeDocument/2006/relationships/image" Target="../media/image9.emf"/></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9.xml"/><Relationship Id="rId4" Type="http://schemas.openxmlformats.org/officeDocument/2006/relationships/slide" Target="slide6.xml"/></Relationships>
</file>

<file path=ppt/slides/_rels/slide4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3.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slide" Target="slide51.xml"/><Relationship Id="rId4" Type="http://schemas.openxmlformats.org/officeDocument/2006/relationships/slide" Target="slide48.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3.xml"/><Relationship Id="rId1" Type="http://schemas.openxmlformats.org/officeDocument/2006/relationships/slideLayout" Target="../slideLayouts/slideLayout7.xml"/><Relationship Id="rId5" Type="http://schemas.openxmlformats.org/officeDocument/2006/relationships/slide" Target="slide51.xml"/><Relationship Id="rId4" Type="http://schemas.openxmlformats.org/officeDocument/2006/relationships/slide" Target="slide48.xml"/></Relationships>
</file>

<file path=ppt/slides/_rels/slide4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3.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slide" Target="slide51.xml"/><Relationship Id="rId4" Type="http://schemas.openxmlformats.org/officeDocument/2006/relationships/slide" Target="slide48.xml"/></Relationships>
</file>

<file path=ppt/slides/_rels/slide4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3.xml"/><Relationship Id="rId1" Type="http://schemas.openxmlformats.org/officeDocument/2006/relationships/slideLayout" Target="../slideLayouts/slideLayout7.xml"/><Relationship Id="rId5" Type="http://schemas.openxmlformats.org/officeDocument/2006/relationships/slide" Target="slide51.xml"/><Relationship Id="rId4" Type="http://schemas.openxmlformats.org/officeDocument/2006/relationships/slide" Target="slide48.xml"/></Relationships>
</file>

<file path=ppt/slides/_rels/slide4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3.xml"/><Relationship Id="rId1" Type="http://schemas.openxmlformats.org/officeDocument/2006/relationships/slideLayout" Target="../slideLayouts/slideLayout7.xml"/><Relationship Id="rId5" Type="http://schemas.openxmlformats.org/officeDocument/2006/relationships/slide" Target="slide51.xml"/><Relationship Id="rId4"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3.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slide" Target="slide51.xml"/><Relationship Id="rId4" Type="http://schemas.openxmlformats.org/officeDocument/2006/relationships/slide" Target="slide48.xml"/></Relationships>
</file>

<file path=ppt/slides/_rels/slide4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3.xml"/><Relationship Id="rId1" Type="http://schemas.openxmlformats.org/officeDocument/2006/relationships/slideLayout" Target="../slideLayouts/slideLayout7.xml"/><Relationship Id="rId5" Type="http://schemas.openxmlformats.org/officeDocument/2006/relationships/slide" Target="slide51.xml"/><Relationship Id="rId4" Type="http://schemas.openxmlformats.org/officeDocument/2006/relationships/slide" Target="slide4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5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3.xml"/><Relationship Id="rId1" Type="http://schemas.openxmlformats.org/officeDocument/2006/relationships/slideLayout" Target="../slideLayouts/slideLayout7.xml"/><Relationship Id="rId5" Type="http://schemas.openxmlformats.org/officeDocument/2006/relationships/slide" Target="slide51.xml"/><Relationship Id="rId4" Type="http://schemas.openxmlformats.org/officeDocument/2006/relationships/slide" Target="slide48.xml"/></Relationships>
</file>

<file path=ppt/slides/_rels/slide5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3.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slide" Target="slide51.xml"/><Relationship Id="rId4" Type="http://schemas.openxmlformats.org/officeDocument/2006/relationships/slide" Target="slide48.xml"/></Relationships>
</file>

<file path=ppt/slides/_rels/slide5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3.xml"/><Relationship Id="rId1" Type="http://schemas.openxmlformats.org/officeDocument/2006/relationships/slideLayout" Target="../slideLayouts/slideLayout7.xml"/><Relationship Id="rId5" Type="http://schemas.openxmlformats.org/officeDocument/2006/relationships/slide" Target="slide51.xml"/><Relationship Id="rId4" Type="http://schemas.openxmlformats.org/officeDocument/2006/relationships/slide" Target="slide48.xml"/></Relationships>
</file>

<file path=ppt/slides/_rels/slide5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3.xml"/><Relationship Id="rId1" Type="http://schemas.openxmlformats.org/officeDocument/2006/relationships/slideLayout" Target="../slideLayouts/slideLayout7.xml"/><Relationship Id="rId5" Type="http://schemas.openxmlformats.org/officeDocument/2006/relationships/slide" Target="slide51.xml"/><Relationship Id="rId4" Type="http://schemas.openxmlformats.org/officeDocument/2006/relationships/slide" Target="slide48.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9.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8920"/>
            <a:ext cx="6203032" cy="576064"/>
          </a:xfrm>
        </p:spPr>
        <p:txBody>
          <a:bodyPr/>
          <a:lstStyle/>
          <a:p>
            <a:r>
              <a:rPr lang="zh-CN" altLang="zh-CN" sz="3200" dirty="0"/>
              <a:t>第</a:t>
            </a:r>
            <a:r>
              <a:rPr lang="en-US" altLang="zh-CN" sz="3200" dirty="0"/>
              <a:t>3</a:t>
            </a:r>
            <a:r>
              <a:rPr lang="zh-CN" altLang="zh-CN" sz="3200" dirty="0"/>
              <a:t>课时　昼夜长短和正午太阳高度的变化　四季更替和五带</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84784"/>
            <a:ext cx="179247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四季划分</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921789219"/>
              </p:ext>
            </p:extLst>
          </p:nvPr>
        </p:nvGraphicFramePr>
        <p:xfrm>
          <a:off x="107504" y="2135945"/>
          <a:ext cx="8940800" cy="4701095"/>
        </p:xfrm>
        <a:graphic>
          <a:graphicData uri="http://schemas.openxmlformats.org/presentationml/2006/ole">
            <mc:AlternateContent xmlns:mc="http://schemas.openxmlformats.org/markup-compatibility/2006">
              <mc:Choice xmlns:v="urn:schemas-microsoft-com:vml" Requires="v">
                <p:oleObj spid="_x0000_s5130" name="文档" r:id="rId7" imgW="3907430" imgH="2054729" progId="Word.Document.12">
                  <p:embed/>
                </p:oleObj>
              </mc:Choice>
              <mc:Fallback>
                <p:oleObj name="文档" r:id="rId7" imgW="3907430" imgH="2054729" progId="Word.Document.12">
                  <p:embed/>
                  <p:pic>
                    <p:nvPicPr>
                      <p:cNvPr id="0" name=""/>
                      <p:cNvPicPr/>
                      <p:nvPr/>
                    </p:nvPicPr>
                    <p:blipFill>
                      <a:blip r:embed="rId8"/>
                      <a:stretch>
                        <a:fillRect/>
                      </a:stretch>
                    </p:blipFill>
                    <p:spPr>
                      <a:xfrm>
                        <a:off x="107504" y="2135945"/>
                        <a:ext cx="8940800" cy="4701095"/>
                      </a:xfrm>
                      <a:prstGeom prst="rect">
                        <a:avLst/>
                      </a:prstGeom>
                    </p:spPr>
                  </p:pic>
                </p:oleObj>
              </mc:Fallback>
            </mc:AlternateContent>
          </a:graphicData>
        </a:graphic>
      </p:graphicFrame>
      <p:sp>
        <p:nvSpPr>
          <p:cNvPr id="7" name="矩形 6"/>
          <p:cNvSpPr/>
          <p:nvPr/>
        </p:nvSpPr>
        <p:spPr>
          <a:xfrm>
            <a:off x="3607568" y="3212976"/>
            <a:ext cx="623213"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45060" y="3660660"/>
            <a:ext cx="604885" cy="3127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9363" y="3244249"/>
            <a:ext cx="604885" cy="3127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56176" y="3655422"/>
            <a:ext cx="604885" cy="3127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14783" y="5248850"/>
            <a:ext cx="1178749" cy="3127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625499" y="5169735"/>
            <a:ext cx="1178749" cy="3784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642441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080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划分依据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年太阳辐射总量</a:t>
            </a:r>
            <a:r>
              <a:rPr lang="zh-CN" altLang="zh-CN" sz="2200" dirty="0">
                <a:solidFill>
                  <a:srgbClr val="000000"/>
                </a:solidFill>
                <a:latin typeface="Times New Roman" panose="02020603050405020304" pitchFamily="18" charset="0"/>
                <a:cs typeface="Times New Roman" panose="02020603050405020304" pitchFamily="18" charset="0"/>
              </a:rPr>
              <a:t>从低纬地区向高纬地区递减。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五带的划分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54.eps" descr="id:2147494234;FounderCES"/>
          <p:cNvPicPr/>
          <p:nvPr/>
        </p:nvPicPr>
        <p:blipFill>
          <a:blip r:embed="rId5"/>
          <a:stretch>
            <a:fillRect/>
          </a:stretch>
        </p:blipFill>
        <p:spPr>
          <a:xfrm>
            <a:off x="2915816" y="3284984"/>
            <a:ext cx="3967272" cy="2747997"/>
          </a:xfrm>
          <a:prstGeom prst="rect">
            <a:avLst/>
          </a:prstGeom>
        </p:spPr>
      </p:pic>
      <p:sp>
        <p:nvSpPr>
          <p:cNvPr id="7" name="矩形 6"/>
          <p:cNvSpPr/>
          <p:nvPr/>
        </p:nvSpPr>
        <p:spPr>
          <a:xfrm>
            <a:off x="2149242" y="2155457"/>
            <a:ext cx="1925427" cy="2988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28184" y="3505938"/>
            <a:ext cx="23762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2890" y="4293096"/>
            <a:ext cx="23762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90879" y="5323481"/>
            <a:ext cx="23762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76347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415370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昼夜长短的变化与计算</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282330"/>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170181"/>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当太阳的上部边缘与天安门广场所在地平线相平时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为北京天安门的升旗时间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日期不同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升旗时间也有所差异。例如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日为</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在此期间平均每日提前约</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为什么天安门广场升旗时间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日为</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日为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日处于北半球冬半年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日前后至次年</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昼短夜长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日出时间晚于</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日处于北半球夏半年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日前后至</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昼长夜短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日出时间早于</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946141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196752"/>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772816"/>
            <a:ext cx="497732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昼夜长短的纬度分布及其变化</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规律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739536347"/>
              </p:ext>
            </p:extLst>
          </p:nvPr>
        </p:nvGraphicFramePr>
        <p:xfrm>
          <a:off x="395536" y="2251663"/>
          <a:ext cx="8128000" cy="4633721"/>
        </p:xfrm>
        <a:graphic>
          <a:graphicData uri="http://schemas.openxmlformats.org/presentationml/2006/ole">
            <mc:AlternateContent xmlns:mc="http://schemas.openxmlformats.org/markup-compatibility/2006">
              <mc:Choice xmlns:v="urn:schemas-microsoft-com:vml" Requires="v">
                <p:oleObj spid="_x0000_s6154" name="文档" r:id="rId6" imgW="3907430" imgH="2228054" progId="Word.Document.12">
                  <p:embed/>
                </p:oleObj>
              </mc:Choice>
              <mc:Fallback>
                <p:oleObj name="文档" r:id="rId6" imgW="3907430" imgH="2228054" progId="Word.Document.12">
                  <p:embed/>
                  <p:pic>
                    <p:nvPicPr>
                      <p:cNvPr id="0" name=""/>
                      <p:cNvPicPr/>
                      <p:nvPr/>
                    </p:nvPicPr>
                    <p:blipFill>
                      <a:blip r:embed="rId7"/>
                      <a:stretch>
                        <a:fillRect/>
                      </a:stretch>
                    </p:blipFill>
                    <p:spPr>
                      <a:xfrm>
                        <a:off x="395536" y="2251663"/>
                        <a:ext cx="8128000" cy="4633721"/>
                      </a:xfrm>
                      <a:prstGeom prst="rect">
                        <a:avLst/>
                      </a:prstGeom>
                    </p:spPr>
                  </p:pic>
                </p:oleObj>
              </mc:Fallback>
            </mc:AlternateContent>
          </a:graphicData>
        </a:graphic>
      </p:graphicFrame>
    </p:spTree>
    <p:extLst>
      <p:ext uri="{BB962C8B-B14F-4D97-AF65-F5344CB8AC3E}">
        <p14:creationId xmlns:p14="http://schemas.microsoft.com/office/powerpoint/2010/main" val="306263051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4275722"/>
              </p:ext>
            </p:extLst>
          </p:nvPr>
        </p:nvGraphicFramePr>
        <p:xfrm>
          <a:off x="611560" y="1656210"/>
          <a:ext cx="8128000" cy="5201790"/>
        </p:xfrm>
        <a:graphic>
          <a:graphicData uri="http://schemas.openxmlformats.org/presentationml/2006/ole">
            <mc:AlternateContent xmlns:mc="http://schemas.openxmlformats.org/markup-compatibility/2006">
              <mc:Choice xmlns:v="urn:schemas-microsoft-com:vml" Requires="v">
                <p:oleObj spid="_x0000_s7178" name="文档" r:id="rId6" imgW="3907430" imgH="2500627" progId="Word.Document.12">
                  <p:embed/>
                </p:oleObj>
              </mc:Choice>
              <mc:Fallback>
                <p:oleObj name="文档" r:id="rId6" imgW="3907430" imgH="2500627" progId="Word.Document.12">
                  <p:embed/>
                  <p:pic>
                    <p:nvPicPr>
                      <p:cNvPr id="0" name=""/>
                      <p:cNvPicPr/>
                      <p:nvPr/>
                    </p:nvPicPr>
                    <p:blipFill>
                      <a:blip r:embed="rId7"/>
                      <a:stretch>
                        <a:fillRect/>
                      </a:stretch>
                    </p:blipFill>
                    <p:spPr>
                      <a:xfrm>
                        <a:off x="611560" y="1656210"/>
                        <a:ext cx="8128000" cy="5201790"/>
                      </a:xfrm>
                      <a:prstGeom prst="rect">
                        <a:avLst/>
                      </a:prstGeom>
                    </p:spPr>
                  </p:pic>
                </p:oleObj>
              </mc:Fallback>
            </mc:AlternateContent>
          </a:graphicData>
        </a:graphic>
      </p:graphicFrame>
    </p:spTree>
    <p:extLst>
      <p:ext uri="{BB962C8B-B14F-4D97-AF65-F5344CB8AC3E}">
        <p14:creationId xmlns:p14="http://schemas.microsoft.com/office/powerpoint/2010/main" val="15626192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96584168"/>
              </p:ext>
            </p:extLst>
          </p:nvPr>
        </p:nvGraphicFramePr>
        <p:xfrm>
          <a:off x="467544" y="1412776"/>
          <a:ext cx="8128000" cy="5300869"/>
        </p:xfrm>
        <a:graphic>
          <a:graphicData uri="http://schemas.openxmlformats.org/presentationml/2006/ole">
            <mc:AlternateContent xmlns:mc="http://schemas.openxmlformats.org/markup-compatibility/2006">
              <mc:Choice xmlns:v="urn:schemas-microsoft-com:vml" Requires="v">
                <p:oleObj spid="_x0000_s8202" name="文档" r:id="rId6" imgW="3907430" imgH="2547375" progId="Word.Document.12">
                  <p:embed/>
                </p:oleObj>
              </mc:Choice>
              <mc:Fallback>
                <p:oleObj name="文档" r:id="rId6" imgW="3907430" imgH="2547375" progId="Word.Document.12">
                  <p:embed/>
                  <p:pic>
                    <p:nvPicPr>
                      <p:cNvPr id="0" name=""/>
                      <p:cNvPicPr/>
                      <p:nvPr/>
                    </p:nvPicPr>
                    <p:blipFill>
                      <a:blip r:embed="rId7"/>
                      <a:stretch>
                        <a:fillRect/>
                      </a:stretch>
                    </p:blipFill>
                    <p:spPr>
                      <a:xfrm>
                        <a:off x="467544" y="1412776"/>
                        <a:ext cx="8128000" cy="5300869"/>
                      </a:xfrm>
                      <a:prstGeom prst="rect">
                        <a:avLst/>
                      </a:prstGeom>
                    </p:spPr>
                  </p:pic>
                </p:oleObj>
              </mc:Fallback>
            </mc:AlternateContent>
          </a:graphicData>
        </a:graphic>
      </p:graphicFrame>
    </p:spTree>
    <p:extLst>
      <p:ext uri="{BB962C8B-B14F-4D97-AF65-F5344CB8AC3E}">
        <p14:creationId xmlns:p14="http://schemas.microsoft.com/office/powerpoint/2010/main" val="298581592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44824"/>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太阳直射点的移动与昼夜长短的季节变化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以北半球为例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58.eps" descr="id:2147494286;FounderCES"/>
          <p:cNvPicPr/>
          <p:nvPr/>
        </p:nvPicPr>
        <p:blipFill>
          <a:blip r:embed="rId4"/>
          <a:stretch>
            <a:fillRect/>
          </a:stretch>
        </p:blipFill>
        <p:spPr>
          <a:xfrm>
            <a:off x="3138217" y="2664979"/>
            <a:ext cx="2867566" cy="1627743"/>
          </a:xfrm>
          <a:prstGeom prst="rect">
            <a:avLst/>
          </a:prstGeom>
        </p:spPr>
      </p:pic>
      <p:pic>
        <p:nvPicPr>
          <p:cNvPr id="8" name="D59.eps" descr="id:2147494293;FounderCES"/>
          <p:cNvPicPr/>
          <p:nvPr/>
        </p:nvPicPr>
        <p:blipFill>
          <a:blip r:embed="rId5"/>
          <a:stretch>
            <a:fillRect/>
          </a:stretch>
        </p:blipFill>
        <p:spPr>
          <a:xfrm>
            <a:off x="2267744" y="4653136"/>
            <a:ext cx="4839616" cy="1944216"/>
          </a:xfrm>
          <a:prstGeom prst="rect">
            <a:avLst/>
          </a:prstGeom>
        </p:spPr>
      </p:pic>
    </p:spTree>
    <p:extLst>
      <p:ext uri="{BB962C8B-B14F-4D97-AF65-F5344CB8AC3E}">
        <p14:creationId xmlns:p14="http://schemas.microsoft.com/office/powerpoint/2010/main" val="406285540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827" y="1966960"/>
            <a:ext cx="8216344" cy="3550272"/>
          </a:xfrm>
          <a:prstGeom prst="rect">
            <a:avLst/>
          </a:prstGeom>
        </p:spPr>
      </p:pic>
    </p:spTree>
    <p:extLst>
      <p:ext uri="{BB962C8B-B14F-4D97-AF65-F5344CB8AC3E}">
        <p14:creationId xmlns:p14="http://schemas.microsoft.com/office/powerpoint/2010/main" val="4029848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128" y="2692347"/>
            <a:ext cx="8279742" cy="2104805"/>
          </a:xfrm>
          <a:prstGeom prst="rect">
            <a:avLst/>
          </a:prstGeom>
        </p:spPr>
      </p:pic>
    </p:spTree>
    <p:extLst>
      <p:ext uri="{BB962C8B-B14F-4D97-AF65-F5344CB8AC3E}">
        <p14:creationId xmlns:p14="http://schemas.microsoft.com/office/powerpoint/2010/main" val="27222820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913519452"/>
              </p:ext>
            </p:extLst>
          </p:nvPr>
        </p:nvGraphicFramePr>
        <p:xfrm>
          <a:off x="1331640" y="1143000"/>
          <a:ext cx="6604116" cy="5715000"/>
        </p:xfrm>
        <a:graphic>
          <a:graphicData uri="http://schemas.openxmlformats.org/presentationml/2006/ole">
            <mc:AlternateContent xmlns:mc="http://schemas.openxmlformats.org/markup-compatibility/2006">
              <mc:Choice xmlns:v="urn:schemas-microsoft-com:vml" Requires="v">
                <p:oleObj spid="_x0000_s1033" name="文档" r:id="rId4" imgW="3998108" imgH="3458590" progId="Word.Document.12">
                  <p:embed/>
                </p:oleObj>
              </mc:Choice>
              <mc:Fallback>
                <p:oleObj name="文档" r:id="rId4" imgW="3998108" imgH="3458590" progId="Word.Document.12">
                  <p:embed/>
                  <p:pic>
                    <p:nvPicPr>
                      <p:cNvPr id="0" name=""/>
                      <p:cNvPicPr/>
                      <p:nvPr/>
                    </p:nvPicPr>
                    <p:blipFill>
                      <a:blip r:embed="rId5"/>
                      <a:stretch>
                        <a:fillRect/>
                      </a:stretch>
                    </p:blipFill>
                    <p:spPr>
                      <a:xfrm>
                        <a:off x="1331640" y="1143000"/>
                        <a:ext cx="6604116" cy="5715000"/>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166" y="2034251"/>
            <a:ext cx="8203666" cy="2789499"/>
          </a:xfrm>
          <a:prstGeom prst="rect">
            <a:avLst/>
          </a:prstGeom>
        </p:spPr>
      </p:pic>
    </p:spTree>
    <p:extLst>
      <p:ext uri="{BB962C8B-B14F-4D97-AF65-F5344CB8AC3E}">
        <p14:creationId xmlns:p14="http://schemas.microsoft.com/office/powerpoint/2010/main" val="310739894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506" y="2161046"/>
            <a:ext cx="8190986" cy="2535909"/>
          </a:xfrm>
          <a:prstGeom prst="rect">
            <a:avLst/>
          </a:prstGeom>
        </p:spPr>
      </p:pic>
    </p:spTree>
    <p:extLst>
      <p:ext uri="{BB962C8B-B14F-4D97-AF65-F5344CB8AC3E}">
        <p14:creationId xmlns:p14="http://schemas.microsoft.com/office/powerpoint/2010/main" val="20736452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84784"/>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某科考队</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日左右从北半球某地出发到南极地区进行科考活动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出发时昼长为</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两个月后于</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日回到出发地。该科考队返回出发地时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当地的昼长约为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A.10</a:t>
            </a:r>
            <a:r>
              <a:rPr lang="zh-CN" altLang="zh-CN" sz="2200" dirty="0">
                <a:solidFill>
                  <a:srgbClr val="000000"/>
                </a:solidFill>
                <a:latin typeface="Times New Roman" panose="02020603050405020304" pitchFamily="18" charset="0"/>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	B.11</a:t>
            </a:r>
            <a:r>
              <a:rPr lang="zh-CN" altLang="zh-CN" sz="2200" dirty="0">
                <a:solidFill>
                  <a:srgbClr val="000000"/>
                </a:solidFill>
                <a:latin typeface="Times New Roman" panose="02020603050405020304" pitchFamily="18" charset="0"/>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	C.13</a:t>
            </a:r>
            <a:r>
              <a:rPr lang="zh-CN" altLang="zh-CN" sz="2200" dirty="0">
                <a:solidFill>
                  <a:srgbClr val="000000"/>
                </a:solidFill>
                <a:latin typeface="Times New Roman" panose="02020603050405020304" pitchFamily="18" charset="0"/>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	D.14</a:t>
            </a:r>
            <a:r>
              <a:rPr lang="zh-CN" altLang="zh-CN" sz="2200" dirty="0">
                <a:solidFill>
                  <a:srgbClr val="000000"/>
                </a:solidFill>
                <a:latin typeface="Times New Roman" panose="02020603050405020304" pitchFamily="18" charset="0"/>
                <a:cs typeface="Times New Roman" panose="02020603050405020304" pitchFamily="18" charset="0"/>
              </a:rPr>
              <a:t>小时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23716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科考队出发是在</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太阳直射点在南半球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与直射赤道时相差约</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个月的时间。返回出发地时为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太阳直射点在北半球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与直射赤道时也相差约</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个月的时间。出发时与返回时太阳直射点以赤道为中心南北对称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即出发时和返回时昼夜长短时间相反。出发时该地昼长</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夜长</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因此返回时该地昼长</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夜长</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98238" y="4603727"/>
            <a:ext cx="1181474" cy="4578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97730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444674"/>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正午太阳高度的纬度分布和季节变化</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426346"/>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11861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我国物权法规定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建造建筑物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不得违反国家有关工程建设标准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妨碍相邻建筑物的通风、采光和日照。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下面为山东省济南市在二分二至日的正午太阳高度示意图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和两楼之间的最短距离和楼高关系示意图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D61.eps" descr="id:2147494321;FounderCES"/>
          <p:cNvPicPr/>
          <p:nvPr/>
        </p:nvPicPr>
        <p:blipFill>
          <a:blip r:embed="rId4"/>
          <a:stretch>
            <a:fillRect/>
          </a:stretch>
        </p:blipFill>
        <p:spPr>
          <a:xfrm>
            <a:off x="3059832" y="4990824"/>
            <a:ext cx="3554937" cy="1634791"/>
          </a:xfrm>
          <a:prstGeom prst="rect">
            <a:avLst/>
          </a:prstGeom>
        </p:spPr>
      </p:pic>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影响建筑物采光和日照的主要因素是什么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分别表示哪一日期的正午太阳高度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决定济南市楼间距大小的是哪一个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楼高和正午太阳高度。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表示夏至日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表示春、秋分日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表示冬至日。其中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决定济南市楼间距的大小。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79512" y="3789040"/>
            <a:ext cx="8280919" cy="12080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47073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84784"/>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132856"/>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正午太阳高度的纬度变化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正午太阳高度的纬度变化规律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由太阳直射点向南、北两侧递减。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二分二至日的正午太阳高度纬度变化如下图所示。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D63.eps" descr="id:2147494335;FounderCES"/>
          <p:cNvPicPr/>
          <p:nvPr/>
        </p:nvPicPr>
        <p:blipFill>
          <a:blip r:embed="rId4"/>
          <a:stretch>
            <a:fillRect/>
          </a:stretch>
        </p:blipFill>
        <p:spPr>
          <a:xfrm>
            <a:off x="3419872" y="3564484"/>
            <a:ext cx="3004178" cy="2808312"/>
          </a:xfrm>
          <a:prstGeom prst="rect">
            <a:avLst/>
          </a:prstGeom>
        </p:spPr>
      </p:pic>
    </p:spTree>
    <p:extLst>
      <p:ext uri="{BB962C8B-B14F-4D97-AF65-F5344CB8AC3E}">
        <p14:creationId xmlns:p14="http://schemas.microsoft.com/office/powerpoint/2010/main" val="57007239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3862"/>
            <a:ext cx="8128000" cy="25042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在春、秋分日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赤道上正午太阳高度</a:t>
            </a:r>
            <a:r>
              <a:rPr lang="en-US" altLang="zh-CN" sz="2200" dirty="0">
                <a:solidFill>
                  <a:srgbClr val="000000"/>
                </a:solidFill>
                <a:latin typeface="Times New Roman" panose="02020603050405020304" pitchFamily="18" charset="0"/>
                <a:cs typeface="Times New Roman" panose="02020603050405020304" pitchFamily="18" charset="0"/>
              </a:rPr>
              <a:t>H=90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正午太阳高度的纬度分布表现为自赤道向南、北方向降低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在南北两极点</a:t>
            </a:r>
            <a:r>
              <a:rPr lang="en-US" altLang="zh-CN" sz="2200" dirty="0">
                <a:solidFill>
                  <a:srgbClr val="000000"/>
                </a:solidFill>
                <a:latin typeface="Times New Roman" panose="02020603050405020304" pitchFamily="18" charset="0"/>
                <a:cs typeface="Times New Roman" panose="02020603050405020304" pitchFamily="18" charset="0"/>
              </a:rPr>
              <a:t>,H=0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在夏至日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正午太阳高度</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自北回归线向南、北方向降低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北极点的正午太阳高度为</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在冬至日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正午太阳高度</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自南回归线向南、北方向降低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南极点的正午太阳高度为</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95173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正午太阳高度的季节变化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变化过程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以北回归线以北地区为例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64.eps" descr="id:2147494342;FounderCES"/>
          <p:cNvPicPr/>
          <p:nvPr/>
        </p:nvPicPr>
        <p:blipFill>
          <a:blip r:embed="rId4"/>
          <a:stretch>
            <a:fillRect/>
          </a:stretch>
        </p:blipFill>
        <p:spPr>
          <a:xfrm>
            <a:off x="2647905" y="2780928"/>
            <a:ext cx="4526058" cy="3289647"/>
          </a:xfrm>
          <a:prstGeom prst="rect">
            <a:avLst/>
          </a:prstGeom>
        </p:spPr>
      </p:pic>
    </p:spTree>
    <p:extLst>
      <p:ext uri="{BB962C8B-B14F-4D97-AF65-F5344CB8AC3E}">
        <p14:creationId xmlns:p14="http://schemas.microsoft.com/office/powerpoint/2010/main" val="39251405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2061783"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极值变化</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65.eps" descr="id:2147494349;FounderCES"/>
          <p:cNvPicPr/>
          <p:nvPr/>
        </p:nvPicPr>
        <p:blipFill>
          <a:blip r:embed="rId4"/>
          <a:stretch>
            <a:fillRect/>
          </a:stretch>
        </p:blipFill>
        <p:spPr>
          <a:xfrm>
            <a:off x="1907704" y="2996952"/>
            <a:ext cx="5533803" cy="2612489"/>
          </a:xfrm>
          <a:prstGeom prst="rect">
            <a:avLst/>
          </a:prstGeom>
        </p:spPr>
      </p:pic>
    </p:spTree>
    <p:extLst>
      <p:ext uri="{BB962C8B-B14F-4D97-AF65-F5344CB8AC3E}">
        <p14:creationId xmlns:p14="http://schemas.microsoft.com/office/powerpoint/2010/main" val="8011909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4"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811329"/>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一、昼夜长短的变化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以北半球为例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89890611"/>
              </p:ext>
            </p:extLst>
          </p:nvPr>
        </p:nvGraphicFramePr>
        <p:xfrm>
          <a:off x="-241880" y="2364378"/>
          <a:ext cx="9834880" cy="3368878"/>
        </p:xfrm>
        <a:graphic>
          <a:graphicData uri="http://schemas.openxmlformats.org/presentationml/2006/ole">
            <mc:AlternateContent xmlns:mc="http://schemas.openxmlformats.org/markup-compatibility/2006">
              <mc:Choice xmlns:v="urn:schemas-microsoft-com:vml" Requires="v">
                <p:oleObj spid="_x0000_s2058" name="文档" r:id="rId8" imgW="3907430" imgH="1338414" progId="Word.Document.12">
                  <p:embed/>
                </p:oleObj>
              </mc:Choice>
              <mc:Fallback>
                <p:oleObj name="文档" r:id="rId8" imgW="3907430" imgH="1338414" progId="Word.Document.12">
                  <p:embed/>
                  <p:pic>
                    <p:nvPicPr>
                      <p:cNvPr id="0" name=""/>
                      <p:cNvPicPr/>
                      <p:nvPr/>
                    </p:nvPicPr>
                    <p:blipFill>
                      <a:blip r:embed="rId9"/>
                      <a:stretch>
                        <a:fillRect/>
                      </a:stretch>
                    </p:blipFill>
                    <p:spPr>
                      <a:xfrm>
                        <a:off x="-241880" y="2364378"/>
                        <a:ext cx="9834880" cy="3368878"/>
                      </a:xfrm>
                      <a:prstGeom prst="rect">
                        <a:avLst/>
                      </a:prstGeom>
                    </p:spPr>
                  </p:pic>
                </p:oleObj>
              </mc:Fallback>
            </mc:AlternateContent>
          </a:graphicData>
        </a:graphic>
      </p:graphicFrame>
      <p:sp>
        <p:nvSpPr>
          <p:cNvPr id="10" name="矩形 9"/>
          <p:cNvSpPr/>
          <p:nvPr/>
        </p:nvSpPr>
        <p:spPr>
          <a:xfrm>
            <a:off x="3758676" y="3986347"/>
            <a:ext cx="386966"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81023" y="4437112"/>
            <a:ext cx="290733"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474752" y="3573016"/>
            <a:ext cx="329496"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86520" y="3989428"/>
            <a:ext cx="329496"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37755" y="3986347"/>
            <a:ext cx="655002"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animBg="1"/>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824" y="1505467"/>
            <a:ext cx="7446351" cy="4875861"/>
          </a:xfrm>
          <a:prstGeom prst="rect">
            <a:avLst/>
          </a:prstGeom>
        </p:spPr>
      </p:pic>
    </p:spTree>
    <p:extLst>
      <p:ext uri="{BB962C8B-B14F-4D97-AF65-F5344CB8AC3E}">
        <p14:creationId xmlns:p14="http://schemas.microsoft.com/office/powerpoint/2010/main" val="22785832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527" y="1949739"/>
            <a:ext cx="8152947" cy="3423477"/>
          </a:xfrm>
          <a:prstGeom prst="rect">
            <a:avLst/>
          </a:prstGeom>
        </p:spPr>
      </p:pic>
    </p:spTree>
    <p:extLst>
      <p:ext uri="{BB962C8B-B14F-4D97-AF65-F5344CB8AC3E}">
        <p14:creationId xmlns:p14="http://schemas.microsoft.com/office/powerpoint/2010/main" val="300863248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225" y="1806668"/>
            <a:ext cx="8089550" cy="3854580"/>
          </a:xfrm>
          <a:prstGeom prst="rect">
            <a:avLst/>
          </a:prstGeom>
        </p:spPr>
      </p:pic>
    </p:spTree>
    <p:extLst>
      <p:ext uri="{BB962C8B-B14F-4D97-AF65-F5344CB8AC3E}">
        <p14:creationId xmlns:p14="http://schemas.microsoft.com/office/powerpoint/2010/main" val="4390682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488" y="2439701"/>
            <a:ext cx="8229025" cy="2789499"/>
          </a:xfrm>
          <a:prstGeom prst="rect">
            <a:avLst/>
          </a:prstGeom>
        </p:spPr>
      </p:pic>
    </p:spTree>
    <p:extLst>
      <p:ext uri="{BB962C8B-B14F-4D97-AF65-F5344CB8AC3E}">
        <p14:creationId xmlns:p14="http://schemas.microsoft.com/office/powerpoint/2010/main" val="139137924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545" y="1625555"/>
            <a:ext cx="8114909" cy="4323725"/>
          </a:xfrm>
          <a:prstGeom prst="rect">
            <a:avLst/>
          </a:prstGeom>
        </p:spPr>
      </p:pic>
    </p:spTree>
    <p:extLst>
      <p:ext uri="{BB962C8B-B14F-4D97-AF65-F5344CB8AC3E}">
        <p14:creationId xmlns:p14="http://schemas.microsoft.com/office/powerpoint/2010/main" val="280490483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905" y="2046634"/>
            <a:ext cx="8064191" cy="3182566"/>
          </a:xfrm>
          <a:prstGeom prst="rect">
            <a:avLst/>
          </a:prstGeom>
        </p:spPr>
      </p:pic>
    </p:spTree>
    <p:extLst>
      <p:ext uri="{BB962C8B-B14F-4D97-AF65-F5344CB8AC3E}">
        <p14:creationId xmlns:p14="http://schemas.microsoft.com/office/powerpoint/2010/main" val="17038872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83" y="1901749"/>
            <a:ext cx="9024033" cy="3054502"/>
          </a:xfrm>
          <a:prstGeom prst="rect">
            <a:avLst/>
          </a:prstGeom>
        </p:spPr>
      </p:pic>
    </p:spTree>
    <p:extLst>
      <p:ext uri="{BB962C8B-B14F-4D97-AF65-F5344CB8AC3E}">
        <p14:creationId xmlns:p14="http://schemas.microsoft.com/office/powerpoint/2010/main" val="25467327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488" y="2053269"/>
            <a:ext cx="8229025" cy="2751460"/>
          </a:xfrm>
          <a:prstGeom prst="rect">
            <a:avLst/>
          </a:prstGeom>
        </p:spPr>
      </p:pic>
    </p:spTree>
    <p:extLst>
      <p:ext uri="{BB962C8B-B14F-4D97-AF65-F5344CB8AC3E}">
        <p14:creationId xmlns:p14="http://schemas.microsoft.com/office/powerpoint/2010/main" val="373260882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527" y="2135686"/>
            <a:ext cx="8152947" cy="2586627"/>
          </a:xfrm>
          <a:prstGeom prst="rect">
            <a:avLst/>
          </a:prstGeom>
        </p:spPr>
      </p:pic>
    </p:spTree>
    <p:extLst>
      <p:ext uri="{BB962C8B-B14F-4D97-AF65-F5344CB8AC3E}">
        <p14:creationId xmlns:p14="http://schemas.microsoft.com/office/powerpoint/2010/main" val="42363908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12776"/>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06084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我国西部地区某校地理兴趣小组在平地上用立竿测影的方法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测算正午太阳高度</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如图甲。图乙为该小组绘制的春分日至冬至日正午竿影长度变化图。据此完成下列问题。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70.eps" descr="id:2147494384;FounderCES"/>
          <p:cNvPicPr/>
          <p:nvPr/>
        </p:nvPicPr>
        <p:blipFill>
          <a:blip r:embed="rId4"/>
          <a:stretch>
            <a:fillRect/>
          </a:stretch>
        </p:blipFill>
        <p:spPr>
          <a:xfrm>
            <a:off x="2339752" y="3789040"/>
            <a:ext cx="5168169" cy="2160240"/>
          </a:xfrm>
          <a:prstGeom prst="rect">
            <a:avLst/>
          </a:prstGeom>
        </p:spPr>
      </p:pic>
    </p:spTree>
    <p:extLst>
      <p:ext uri="{BB962C8B-B14F-4D97-AF65-F5344CB8AC3E}">
        <p14:creationId xmlns:p14="http://schemas.microsoft.com/office/powerpoint/2010/main" val="107408619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15123199"/>
              </p:ext>
            </p:extLst>
          </p:nvPr>
        </p:nvGraphicFramePr>
        <p:xfrm>
          <a:off x="-385896" y="1821707"/>
          <a:ext cx="9834880" cy="4703637"/>
        </p:xfrm>
        <a:graphic>
          <a:graphicData uri="http://schemas.openxmlformats.org/presentationml/2006/ole">
            <mc:AlternateContent xmlns:mc="http://schemas.openxmlformats.org/markup-compatibility/2006">
              <mc:Choice xmlns:v="urn:schemas-microsoft-com:vml" Requires="v">
                <p:oleObj spid="_x0000_s3082" name="文档" r:id="rId7" imgW="3907430" imgH="1869177" progId="Word.Document.12">
                  <p:embed/>
                </p:oleObj>
              </mc:Choice>
              <mc:Fallback>
                <p:oleObj name="文档" r:id="rId7" imgW="3907430" imgH="1869177" progId="Word.Document.12">
                  <p:embed/>
                  <p:pic>
                    <p:nvPicPr>
                      <p:cNvPr id="0" name=""/>
                      <p:cNvPicPr/>
                      <p:nvPr/>
                    </p:nvPicPr>
                    <p:blipFill>
                      <a:blip r:embed="rId8"/>
                      <a:stretch>
                        <a:fillRect/>
                      </a:stretch>
                    </p:blipFill>
                    <p:spPr>
                      <a:xfrm>
                        <a:off x="-385896" y="1821707"/>
                        <a:ext cx="9834880" cy="4703637"/>
                      </a:xfrm>
                      <a:prstGeom prst="rect">
                        <a:avLst/>
                      </a:prstGeom>
                    </p:spPr>
                  </p:pic>
                </p:oleObj>
              </mc:Fallback>
            </mc:AlternateContent>
          </a:graphicData>
        </a:graphic>
      </p:graphicFrame>
      <p:sp>
        <p:nvSpPr>
          <p:cNvPr id="6" name="矩形 5"/>
          <p:cNvSpPr/>
          <p:nvPr/>
        </p:nvSpPr>
        <p:spPr>
          <a:xfrm>
            <a:off x="3635896" y="3445035"/>
            <a:ext cx="386966"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15816" y="3877083"/>
            <a:ext cx="386966"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17782" y="3012987"/>
            <a:ext cx="351787"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27734" y="3445034"/>
            <a:ext cx="319806"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24234" y="3445035"/>
            <a:ext cx="653744"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84026" y="5013176"/>
            <a:ext cx="681599"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8033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3" grpId="0" animBg="1"/>
      <p:bldP spid="1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图乙中的序号表示二分二至日的竿影长度。其中反映北半球夏至日</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正午竿影长度的序号是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该地从春分日到秋分日的正午竿影长度变化是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对应的正午太阳高度</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的变化是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11005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0730"/>
            <a:ext cx="8128000" cy="291054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如果一年中测得的正午竿影均朝向北方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那么该学校位于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南回归线以南</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南回归线与赤道之间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北回归线以北</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北回归线与赤道之间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如果出现正午竿影长度等于竿长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则表明此时正午太阳高度是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B.25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C.45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D.90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589268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4291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从图乙纵坐标二分二至日时影长可推出</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影子最短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正午太阳高度最大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即为夏至日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影子最长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为冬至日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根据时间推理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为春分日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为秋分日。第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影子长度与正午太阳高度呈负相关。第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一年中正午竿影均朝向北方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说明直射点一年均在此地的南方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即此地在北回归线以北。第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根据图甲示意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若正午竿影长度等于竿长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正午太阳高度</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先逐日变短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夏至日后逐日变长　先逐日变大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夏至日后逐日变小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51520" y="4149080"/>
            <a:ext cx="8064896"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730142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       2-3       4-5       6</a:t>
            </a:r>
            <a:endParaRPr lang="zh-CN" altLang="en-US" dirty="0"/>
          </a:p>
        </p:txBody>
      </p:sp>
      <p:sp>
        <p:nvSpPr>
          <p:cNvPr id="6" name="矩形 5">
            <a:hlinkClick r:id="rId2" action="ppaction://hlinksldjump"/>
          </p:cNvPr>
          <p:cNvSpPr/>
          <p:nvPr/>
        </p:nvSpPr>
        <p:spPr>
          <a:xfrm>
            <a:off x="5798494" y="869763"/>
            <a:ext cx="28405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277941" y="882685"/>
            <a:ext cx="47874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6960416" y="861927"/>
            <a:ext cx="41989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596336"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
          <p:cNvSpPr>
            <a:spLocks noChangeAspect="1" noChangeArrowheads="1"/>
          </p:cNvSpPr>
          <p:nvPr/>
        </p:nvSpPr>
        <p:spPr bwMode="auto">
          <a:xfrm>
            <a:off x="508000" y="1844824"/>
            <a:ext cx="8128000" cy="494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1pPr>
            <a:lvl2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2pPr>
            <a:lvl3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3pPr>
            <a:lvl4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4pPr>
            <a:lvl5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1"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1</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下列各图所示日期</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代表北半球白昼最长的一天的是</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en-US" altLang="zh-CN" sz="2200" b="0" i="0" u="none" strike="noStrike" cap="none" normalizeH="0" baseline="0" smtClean="0">
              <a:ln>
                <a:noFill/>
              </a:ln>
              <a:solidFill>
                <a:schemeClr val="tx1"/>
              </a:solidFill>
              <a:effectLst/>
            </a:endParaRPr>
          </a:p>
        </p:txBody>
      </p:sp>
      <p:pic>
        <p:nvPicPr>
          <p:cNvPr id="10" name="D71.eps" descr="id:2147494398;FounderCES"/>
          <p:cNvPicPr/>
          <p:nvPr/>
        </p:nvPicPr>
        <p:blipFill>
          <a:blip r:embed="rId6"/>
          <a:stretch>
            <a:fillRect/>
          </a:stretch>
        </p:blipFill>
        <p:spPr>
          <a:xfrm>
            <a:off x="2302458" y="2978437"/>
            <a:ext cx="3975483" cy="3141194"/>
          </a:xfrm>
          <a:prstGeom prst="rect">
            <a:avLst/>
          </a:prstGeom>
        </p:spPr>
      </p:pic>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       2-3       4-5       6</a:t>
            </a:r>
            <a:endParaRPr lang="zh-CN" altLang="en-US" dirty="0"/>
          </a:p>
        </p:txBody>
      </p:sp>
      <p:sp>
        <p:nvSpPr>
          <p:cNvPr id="6" name="矩形 5">
            <a:hlinkClick r:id="rId2" action="ppaction://hlinksldjump"/>
          </p:cNvPr>
          <p:cNvSpPr/>
          <p:nvPr/>
        </p:nvSpPr>
        <p:spPr>
          <a:xfrm>
            <a:off x="5798494" y="869763"/>
            <a:ext cx="28405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277941" y="882685"/>
            <a:ext cx="47874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6960416" y="861927"/>
            <a:ext cx="41989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596336"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北半球白昼最长的一天应为北半球的夏至日。图</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和图</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的北极圈及其以北地区均出现极夜现象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的南极圈及其以南地区出现极昼现象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均为北半球的冬至日。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611560" y="4051263"/>
            <a:ext cx="1224136"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419886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       2-3       4-5       6</a:t>
            </a:r>
            <a:endParaRPr lang="zh-CN" altLang="en-US" dirty="0"/>
          </a:p>
        </p:txBody>
      </p:sp>
      <p:sp>
        <p:nvSpPr>
          <p:cNvPr id="11" name="矩形 10">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277941" y="882685"/>
            <a:ext cx="478746"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6960416" y="861927"/>
            <a:ext cx="41989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5" action="ppaction://hlinksldjump"/>
          </p:cNvPr>
          <p:cNvSpPr/>
          <p:nvPr/>
        </p:nvSpPr>
        <p:spPr>
          <a:xfrm>
            <a:off x="7596336"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628800"/>
            <a:ext cx="273504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7" name="D72.eps" descr="id:2147494405;FounderCES"/>
          <p:cNvPicPr/>
          <p:nvPr/>
        </p:nvPicPr>
        <p:blipFill>
          <a:blip r:embed="rId6"/>
          <a:stretch>
            <a:fillRect/>
          </a:stretch>
        </p:blipFill>
        <p:spPr>
          <a:xfrm>
            <a:off x="3243044" y="2708920"/>
            <a:ext cx="3215614" cy="2794605"/>
          </a:xfrm>
          <a:prstGeom prst="rect">
            <a:avLst/>
          </a:prstGeom>
        </p:spPr>
      </p:pic>
    </p:spTree>
    <p:extLst>
      <p:ext uri="{BB962C8B-B14F-4D97-AF65-F5344CB8AC3E}">
        <p14:creationId xmlns:p14="http://schemas.microsoft.com/office/powerpoint/2010/main" val="3713251553"/>
      </p:ext>
    </p:extLst>
  </p:cSld>
  <p:clrMapOvr>
    <a:masterClrMapping/>
  </p:clrMapOvr>
  <p:transition spd="slow">
    <p:pull dir="l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       2-3       4-5       6</a:t>
            </a:r>
            <a:endParaRPr lang="zh-CN" altLang="en-US" dirty="0"/>
          </a:p>
        </p:txBody>
      </p:sp>
      <p:sp>
        <p:nvSpPr>
          <p:cNvPr id="11" name="矩形 10">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277941" y="882685"/>
            <a:ext cx="478746"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6960416" y="861927"/>
            <a:ext cx="41989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5" action="ppaction://hlinksldjump"/>
          </p:cNvPr>
          <p:cNvSpPr/>
          <p:nvPr/>
        </p:nvSpPr>
        <p:spPr>
          <a:xfrm>
            <a:off x="7596336"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879378"/>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这一天的日期是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	B.6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	D.12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此日后三个月中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下列说法正确的有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太阳直射点逐渐北移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北半球各地夜渐长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昼渐短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南极圈内极夜范围逐渐增大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地球公转速度逐渐变慢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5360451"/>
      </p:ext>
    </p:extLst>
  </p:cSld>
  <p:clrMapOvr>
    <a:masterClrMapping/>
  </p:clrMapOvr>
  <p:transition spd="slow">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       2-3       4-5       6</a:t>
            </a:r>
            <a:endParaRPr lang="zh-CN" altLang="en-US" dirty="0"/>
          </a:p>
        </p:txBody>
      </p:sp>
      <p:sp>
        <p:nvSpPr>
          <p:cNvPr id="11" name="矩形 10">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277941" y="882685"/>
            <a:ext cx="478746"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6960416" y="861927"/>
            <a:ext cx="41989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5" action="ppaction://hlinksldjump"/>
          </p:cNvPr>
          <p:cNvSpPr/>
          <p:nvPr/>
        </p:nvSpPr>
        <p:spPr>
          <a:xfrm>
            <a:off x="7596336"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由图示可以看出北极圈内全部为极昼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南极圈内全部为极夜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说明太阳直射北回归线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所以该日应该是夏至日即</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日前后。第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此日后三个月即为</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日到</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这一段时间太阳直射点向南移动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但是太阳直射点依然在北半球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北半球依然昼长夜短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但是夜渐长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昼渐短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南极圈的极夜范围逐渐缩小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地球公转速度先变慢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后变快。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11560" y="4636320"/>
            <a:ext cx="2160240"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801864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       2-3       4-5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47874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60416" y="861927"/>
            <a:ext cx="419896"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596336"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62880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下图是我国某校地理兴趣小组测得该校春分日时正午太阳与头顶夹角示意图。据此完成第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D73.eps" descr="id:2147494412;FounderCES"/>
          <p:cNvPicPr/>
          <p:nvPr/>
        </p:nvPicPr>
        <p:blipFill>
          <a:blip r:embed="rId6"/>
          <a:stretch>
            <a:fillRect/>
          </a:stretch>
        </p:blipFill>
        <p:spPr>
          <a:xfrm>
            <a:off x="3059832" y="2958976"/>
            <a:ext cx="3593983" cy="2911505"/>
          </a:xfrm>
          <a:prstGeom prst="rect">
            <a:avLst/>
          </a:prstGeom>
        </p:spPr>
      </p:pic>
    </p:spTree>
    <p:extLst>
      <p:ext uri="{BB962C8B-B14F-4D97-AF65-F5344CB8AC3E}">
        <p14:creationId xmlns:p14="http://schemas.microsoft.com/office/powerpoint/2010/main" val="2548030859"/>
      </p:ext>
    </p:extLst>
  </p:cSld>
  <p:clrMapOvr>
    <a:masterClrMapping/>
  </p:clrMapOvr>
  <p:transition spd="slow">
    <p:pull dir="l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       2-3       4-5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47874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60416" y="861927"/>
            <a:ext cx="419896"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596336"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2710128"/>
            <a:ext cx="8128000" cy="16917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该校此日正午太阳高度是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A.28</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B.62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C.90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D.0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该校所在地地理纬度是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A.28</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	B.32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	C.52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	D.18</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158818"/>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日到教师节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我国各地的昼夜长短状况及变化如何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昼长夜短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昼渐短夜渐长。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26088" y="3789040"/>
            <a:ext cx="3829887"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9916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       2-3       4-5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47874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60416" y="861927"/>
            <a:ext cx="419896"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596336"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因为太阳夹角与地平线夹角为正午太阳高度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-28</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因为这是</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日正午太阳高度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太阳直射赤道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由上题知正午太阳高度为</a:t>
            </a:r>
            <a:r>
              <a:rPr lang="en-US" altLang="zh-CN" sz="2200" dirty="0">
                <a:solidFill>
                  <a:srgbClr val="000000"/>
                </a:solidFill>
                <a:latin typeface="Times New Roman" panose="02020603050405020304" pitchFamily="18" charset="0"/>
                <a:cs typeface="Times New Roman" panose="02020603050405020304" pitchFamily="18" charset="0"/>
              </a:rPr>
              <a:t>62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所以此地纬度为</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)=28</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因为是北半球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所以是北纬</a:t>
            </a:r>
            <a:r>
              <a:rPr lang="en-US" altLang="zh-CN" sz="2200" dirty="0">
                <a:solidFill>
                  <a:srgbClr val="000000"/>
                </a:solidFill>
                <a:latin typeface="Times New Roman" panose="02020603050405020304" pitchFamily="18" charset="0"/>
                <a:cs typeface="Times New Roman" panose="02020603050405020304" pitchFamily="18" charset="0"/>
              </a:rPr>
              <a:t>28</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39552" y="4218274"/>
            <a:ext cx="2376264" cy="4162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800279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       2-3       4-5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47874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60416" y="861927"/>
            <a:ext cx="41989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596336" y="884374"/>
            <a:ext cx="31683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a:off x="508000" y="141277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读太阳光照图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阴影表示黑夜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D74.eps" descr="id:2147494419;FounderCES"/>
          <p:cNvPicPr/>
          <p:nvPr/>
        </p:nvPicPr>
        <p:blipFill>
          <a:blip r:embed="rId6"/>
          <a:stretch>
            <a:fillRect/>
          </a:stretch>
        </p:blipFill>
        <p:spPr>
          <a:xfrm>
            <a:off x="3257104" y="2708920"/>
            <a:ext cx="3078256" cy="3151676"/>
          </a:xfrm>
          <a:prstGeom prst="rect">
            <a:avLst/>
          </a:prstGeom>
        </p:spPr>
      </p:pic>
    </p:spTree>
    <p:extLst>
      <p:ext uri="{BB962C8B-B14F-4D97-AF65-F5344CB8AC3E}">
        <p14:creationId xmlns:p14="http://schemas.microsoft.com/office/powerpoint/2010/main" val="4289914191"/>
      </p:ext>
    </p:extLst>
  </p:cSld>
  <p:clrMapOvr>
    <a:masterClrMapping/>
  </p:clrMapOvr>
  <p:transition spd="slow">
    <p:pull dir="l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       2-3       4-5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47874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60416" y="861927"/>
            <a:ext cx="41989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596336" y="884374"/>
            <a:ext cx="31683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此图所示的日期是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。此日过后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太阳直射点将向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北京的正午太阳高度将变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昼长将变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点的地方时为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点的昼长为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四点中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太阳高度等于</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点的正午太阳高度为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四点中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此日正午太阳高度由大到小的顺序是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昼长由短到长的顺序是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787809"/>
      </p:ext>
    </p:extLst>
  </p:cSld>
  <p:clrMapOvr>
    <a:masterClrMapping/>
  </p:clrMapOvr>
  <p:transition spd="slow">
    <p:pull dir="l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       2-3       4-5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47874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60416" y="861927"/>
            <a:ext cx="41989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596336" y="884374"/>
            <a:ext cx="31683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北极圈内为极夜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为北半球冬至日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太阳直射南回归线。此日过后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太阳直射点将向北移动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北京的正午太阳高度将变大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昼长将变长。</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点位于昼半球中央经线上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地方时为</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点位于赤道上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昼夜等长。</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点位于晨线上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太阳高度等于</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点位于南极圈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该日正午太阳高度</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-|66</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34'-23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26'|=46</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。离太阳直射点所在纬线越近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正午太阳高度越大。冬至日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越往南昼越长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夜越短。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日前后　北　大　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(2)12</a:t>
            </a:r>
            <a:r>
              <a:rPr lang="zh-CN" altLang="zh-CN" sz="2200" dirty="0">
                <a:solidFill>
                  <a:srgbClr val="000000"/>
                </a:solidFill>
                <a:latin typeface="Times New Roman" panose="02020603050405020304" pitchFamily="18" charset="0"/>
                <a:cs typeface="Times New Roman" panose="02020603050405020304" pitchFamily="18" charset="0"/>
              </a:rPr>
              <a:t>时　</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小时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46</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80414" y="4437112"/>
            <a:ext cx="5313776"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016535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二、正午太阳高度的变化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纬度变化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同一时刻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正午太阳高度由太阳直射点向南、北两侧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递减</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835473" y="3697939"/>
            <a:ext cx="544839" cy="3821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160332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季节变化</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9843066"/>
              </p:ext>
            </p:extLst>
          </p:nvPr>
        </p:nvGraphicFramePr>
        <p:xfrm>
          <a:off x="-345440" y="2577275"/>
          <a:ext cx="9834880" cy="3444013"/>
        </p:xfrm>
        <a:graphic>
          <a:graphicData uri="http://schemas.openxmlformats.org/presentationml/2006/ole">
            <mc:AlternateContent xmlns:mc="http://schemas.openxmlformats.org/markup-compatibility/2006">
              <mc:Choice xmlns:v="urn:schemas-microsoft-com:vml" Requires="v">
                <p:oleObj spid="_x0000_s4106" name="文档" r:id="rId7" imgW="3893397" imgH="1363586" progId="Word.Document.12">
                  <p:embed/>
                </p:oleObj>
              </mc:Choice>
              <mc:Fallback>
                <p:oleObj name="文档" r:id="rId7" imgW="3893397" imgH="1363586" progId="Word.Document.12">
                  <p:embed/>
                  <p:pic>
                    <p:nvPicPr>
                      <p:cNvPr id="0" name=""/>
                      <p:cNvPicPr/>
                      <p:nvPr/>
                    </p:nvPicPr>
                    <p:blipFill>
                      <a:blip r:embed="rId8"/>
                      <a:stretch>
                        <a:fillRect/>
                      </a:stretch>
                    </p:blipFill>
                    <p:spPr>
                      <a:xfrm>
                        <a:off x="-345440" y="2577275"/>
                        <a:ext cx="9834880" cy="3444013"/>
                      </a:xfrm>
                      <a:prstGeom prst="rect">
                        <a:avLst/>
                      </a:prstGeom>
                    </p:spPr>
                  </p:pic>
                </p:oleObj>
              </mc:Fallback>
            </mc:AlternateContent>
          </a:graphicData>
        </a:graphic>
      </p:graphicFrame>
      <p:sp>
        <p:nvSpPr>
          <p:cNvPr id="8" name="矩形 7"/>
          <p:cNvSpPr/>
          <p:nvPr/>
        </p:nvSpPr>
        <p:spPr>
          <a:xfrm>
            <a:off x="3347864" y="3140968"/>
            <a:ext cx="1299444"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47864" y="4064302"/>
            <a:ext cx="1299444" cy="3127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7864" y="4971999"/>
            <a:ext cx="623213" cy="3127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9263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建同样高度的多幢楼房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我国北方楼房的南北间距为何比南方大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南方正午太阳高度大于北方。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00590" y="3848130"/>
            <a:ext cx="4259441"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09981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61456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三、四季更替和五带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四季更替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全球同纬度地区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除赤道外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太阳辐射在一年中呈现有规律的变化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形成四季。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312</TotalTime>
  <Words>1831</Words>
  <Application>Microsoft Office PowerPoint</Application>
  <PresentationFormat>全屏显示(4:3)</PresentationFormat>
  <Paragraphs>195</Paragraphs>
  <Slides>53</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53</vt:i4>
      </vt:variant>
    </vt:vector>
  </HeadingPairs>
  <TitlesOfParts>
    <vt:vector size="67" baseType="lpstr">
      <vt:lpstr>NEU-BZ-S92</vt:lpstr>
      <vt:lpstr>方正书宋_GBK</vt:lpstr>
      <vt:lpstr>方正宋黑_GBK</vt:lpstr>
      <vt:lpstr>仿宋</vt:lpstr>
      <vt:lpstr>黑体</vt:lpstr>
      <vt:lpstr>楷体</vt:lpstr>
      <vt:lpstr>宋体</vt:lpstr>
      <vt:lpstr>微软雅黑</vt:lpstr>
      <vt:lpstr>Arial</vt:lpstr>
      <vt:lpstr>Calibri</vt:lpstr>
      <vt:lpstr>Microsoft Yi Baiti</vt:lpstr>
      <vt:lpstr>Times New Roman</vt:lpstr>
      <vt:lpstr>测控设计模板14新</vt:lpstr>
      <vt:lpstr>文档</vt:lpstr>
      <vt:lpstr>第3课时　昼夜长短和正午太阳高度的变化　四季更替和五带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微软用户</cp:lastModifiedBy>
  <cp:revision>地理备课大师【全免费】</cp:revision>
  <dcterms:created xsi:type="dcterms:W3CDTF">2014-04-23T05:53:17Z</dcterms:created>
  <dcterms:modified xsi:type="dcterms:W3CDTF">2016-04-29T03:06:25Z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