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58" r:id="rId2"/>
    <p:sldId id="264" r:id="rId3"/>
    <p:sldId id="265" r:id="rId4"/>
    <p:sldId id="367" r:id="rId5"/>
    <p:sldId id="368" r:id="rId6"/>
    <p:sldId id="371" r:id="rId7"/>
    <p:sldId id="372" r:id="rId8"/>
    <p:sldId id="366" r:id="rId9"/>
    <p:sldId id="373" r:id="rId10"/>
    <p:sldId id="374" r:id="rId11"/>
    <p:sldId id="275" r:id="rId12"/>
    <p:sldId id="375" r:id="rId13"/>
    <p:sldId id="376" r:id="rId14"/>
    <p:sldId id="377" r:id="rId15"/>
    <p:sldId id="378" r:id="rId16"/>
    <p:sldId id="379" r:id="rId17"/>
    <p:sldId id="380" r:id="rId18"/>
    <p:sldId id="388" r:id="rId19"/>
    <p:sldId id="389" r:id="rId20"/>
    <p:sldId id="361" r:id="rId21"/>
    <p:sldId id="381" r:id="rId22"/>
    <p:sldId id="382" r:id="rId23"/>
    <p:sldId id="383" r:id="rId24"/>
    <p:sldId id="270" r:id="rId25"/>
    <p:sldId id="277" r:id="rId26"/>
    <p:sldId id="390" r:id="rId27"/>
    <p:sldId id="397" r:id="rId28"/>
    <p:sldId id="398" r:id="rId29"/>
    <p:sldId id="391" r:id="rId30"/>
    <p:sldId id="399" r:id="rId31"/>
    <p:sldId id="392" r:id="rId32"/>
    <p:sldId id="403" r:id="rId33"/>
    <p:sldId id="404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1284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2013/4/29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2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第四节　地球的圈层结构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13.xml"/><Relationship Id="rId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第四节　地球的圈层结构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生物圈作为地球的外部圈层有何特殊性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生物圈的特殊性是与其他外部圈层相比较而言的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主要表现在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生物圈有生命存在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其他的圈层是无机环境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与其他圈层交错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没有明确的界线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生物圈不仅包括全部生物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还包括生物生存的环境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是地球上最大的生态系统。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802" y="2996952"/>
            <a:ext cx="8024630" cy="1601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96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47211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地球内部圈层的划分和特征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100659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337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俗话说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上天容易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入地无门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探索地球内部圈层一直是人类关注的焦点。假如你乘坐一辆既能耐高温高压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又能穿透坚硬岩石的微型汽车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正进行一次穿越地心的科学探险活动。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假如汽车上的车载仪表和各种感应器记录下了沿途的见闻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那么仪器记录的地壳的组成物质主要是什么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软流层是在上地幔上部还是上地幔顶部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为什么有人认为它是岩浆的主要发源地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地壳的组成物质主要是岩石。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软流层位于上地幔上部。由于该处放射性元素衰变积累的热量可能使岩石处于熔融状态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因此有人认为它是岩浆的主要发源地。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4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556792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0486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地球内部圈层划分纲要图示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以莫霍界面和古登堡界面为界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可以将地球内部划分为地壳、地幔和地核三个圈层。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04.eps" descr="id:214749461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29379" y="3789040"/>
            <a:ext cx="4253621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98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5259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地球内部各圈层的主要特点表格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926428"/>
              </p:ext>
            </p:extLst>
          </p:nvPr>
        </p:nvGraphicFramePr>
        <p:xfrm>
          <a:off x="1835696" y="1772816"/>
          <a:ext cx="5513588" cy="5195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5" imgW="3907430" imgH="3681179" progId="Word.Document.12">
                  <p:embed/>
                </p:oleObj>
              </mc:Choice>
              <mc:Fallback>
                <p:oleObj name="文档" r:id="rId5" imgW="3907430" imgH="36811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5696" y="1772816"/>
                        <a:ext cx="5513588" cy="5195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5553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339" y="1772816"/>
            <a:ext cx="6698733" cy="422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94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88840"/>
            <a:ext cx="7161506" cy="339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84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76872"/>
            <a:ext cx="8062020" cy="346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32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1556792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青海海北州门源县发生里氏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震源深度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周围地区震感强烈。据此完成下列问题。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此次地震的震源位于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上地幔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下地幔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30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此次地震发生后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地震波横波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和纵波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的传播速度在向下经过莫霍界面时发生的显著变化是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波的波速都明显增加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波完全消失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波的波速突然下降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波的波速都明显下降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波完全消失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波的波速突然下降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千米深处应位于地壳。第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在莫霍界面下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纵波和横波的传播速度都明显增加。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4221088"/>
            <a:ext cx="81684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568" y="5007436"/>
            <a:ext cx="2520280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10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702309"/>
              </p:ext>
            </p:extLst>
          </p:nvPr>
        </p:nvGraphicFramePr>
        <p:xfrm>
          <a:off x="981015" y="1397066"/>
          <a:ext cx="7389091" cy="5446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3" imgW="3998108" imgH="2946885" progId="Word.Document.12">
                  <p:embed/>
                </p:oleObj>
              </mc:Choice>
              <mc:Fallback>
                <p:oleObj name="文档" r:id="rId3" imgW="3998108" imgH="2946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1015" y="1397066"/>
                        <a:ext cx="7389091" cy="54464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7239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岩石圈和地壳的区别与联系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282330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目前世界上最流行的大地构造理论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板块构造学说认为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地球的岩石圈并不是完整的一块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而是被断裂带分割成六大板块。岩石圈是指地壳和上地幔顶部由岩石组成的地球圈层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下面是岩石圈和地壳结构示意图。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06.eps" descr="id:214749465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44878" y="4615219"/>
            <a:ext cx="1836940" cy="126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岩石圈是否就是地壳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用图中字母说明。大陆地壳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和大洋地壳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厚度有何差异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岩石圈和板块有何关系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岩石圈不同于地壳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岩石圈包括地壳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图中字母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和上地幔顶部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图中字母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。大陆地壳厚度大于大洋地壳。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板块构造学说中所说的板块是岩石圈被海岭、海沟、造山带等分割而成的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它们在软流层上处于不停地运动中。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556921"/>
            <a:ext cx="8168456" cy="1888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893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268760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30716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地壳与岩石圈的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906451"/>
              </p:ext>
            </p:extLst>
          </p:nvPr>
        </p:nvGraphicFramePr>
        <p:xfrm>
          <a:off x="1460899" y="2060848"/>
          <a:ext cx="6717355" cy="5011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5" imgW="3893397" imgH="2905532" progId="Word.Document.12">
                  <p:embed/>
                </p:oleObj>
              </mc:Choice>
              <mc:Fallback>
                <p:oleObj name="文档" r:id="rId5" imgW="3893397" imgH="29055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0899" y="2060848"/>
                        <a:ext cx="6717355" cy="50113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939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340768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08.eps" descr="id:214749468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516216" y="3212976"/>
            <a:ext cx="1368151" cy="136907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240921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右图中甲、乙、丙三个圆依次代表的地理概念正确的是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岩石圈、地幔、地壳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岩石圈、上地幔顶部、地壳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岩石圈、地幔、地核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地球内部圈层、地幔、软流层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甲、乙、丙三个地理概念存在包含关系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即甲包含乙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乙包含丙。岩石圈包括地壳和上地幔顶部。地球内部圈层包括地幔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地幔包括软流层。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4869160"/>
            <a:ext cx="831247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568" y="6104702"/>
            <a:ext cx="1071596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927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地球内部圈层划分的依据是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地震波波速的变化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内部压力变化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物质组成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根据地震波在不同物质中传播的速度差异可以给地球内部分层。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8000" y="4005064"/>
            <a:ext cx="83124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000" y="4833861"/>
            <a:ext cx="1071596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陕西西安高一检测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在地球内部圈层中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莫霍界面划分开的两个圈层是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岩石圈和地幔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地壳和地幔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地幔和地核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地壳和地核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在地球内部圈层中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莫霍界面是地壳和地幔的分界面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古登堡界面是地幔和地核的分界面。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00" y="3717032"/>
            <a:ext cx="8128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0048" y="4598864"/>
            <a:ext cx="1071596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62880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读地震波速度和地球内部构造图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09.eps" descr="id:2147494695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633532" y="2852936"/>
            <a:ext cx="4564020" cy="250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6597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64291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关于地震波的叙述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波可以通过固体、液体、气体传播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波可以通过固体、液体、气体传播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且速度较慢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某海域海底发生地震时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位于该海域的海轮先受到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人们在生产活动中常利用地震波进行地质探矿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如石油勘探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面上、下两侧分别为地幔和地核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面上、下两侧分别为地幔和地壳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岩石圈指的是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面以上的部分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面以下部分分为外核和内核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3989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人们在生产活动中常利用地震波进行地质探矿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如石油勘探。地震波有纵波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和横波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之分。纵波的传播速度较快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可以通过固体、液体和气体传播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横波的传播速度较慢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只能通过固体传播。当海底发生地震时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位于海洋中的人们只能受到纵波的影响。第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为莫霍界面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其上、下两侧分别为地壳和地幔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为古登堡界面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其上、下两侧分别为地幔和地核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岩石圈是指地壳和上地幔顶部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软流层以上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由坚硬的岩石组成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古登堡界面以下为地核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分为外核和内核。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9994" y="5013176"/>
            <a:ext cx="1963773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69964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0808"/>
            <a:ext cx="8128000" cy="7644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10.eps" descr="id:2147494702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344945" y="2564904"/>
            <a:ext cx="2717741" cy="1081395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08000" y="405472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圈层厚度均匀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圈层的主体是冰川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圈层最活跃的因素是生物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圈层主要成分为氧和硅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21560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33666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一、地球的内部圈层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02.eps" descr="id:214749455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555776" y="2708920"/>
            <a:ext cx="4767807" cy="247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圈层为岩石圈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厚度不均匀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圈层是水圈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主体为海洋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圈层为生物圈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最活跃的因素是生物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圈层是大气圈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主要成分是氮和氧。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00" y="4005065"/>
            <a:ext cx="1071596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419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080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读部分地球内部圈层结构示意图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11.eps" descr="id:2147494709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920807" y="2996952"/>
            <a:ext cx="2357134" cy="255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15281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地球内部圈层的名称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,A+B+C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,C+D+E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不连续界面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是横波完全消失的界面。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简述地震波在经过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时速度发生的变化。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厚度不均的原因是什么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01365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4384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</a:t>
            </a:r>
            <a:r>
              <a:rPr lang="en-US" altLang="zh-CN" dirty="0" smtClean="0"/>
              <a:t>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47795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37919" y="882685"/>
            <a:ext cx="31683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901884" y="869763"/>
            <a:ext cx="31683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均位于地表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但厚度不同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分别为大陆地壳和大洋地壳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千米深度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软流层上界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共同构成岩石圈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80~400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千米深度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应为软流层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;C+D+E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是上地幔。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为莫霍界面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地震波在经过莫霍界面时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横波、纵波均明显加速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古登堡界面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处横波完全消失。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　岩石圈　软流层　上地幔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莫霍界面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纵波和横波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传播速度明显加快。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是大陆地壳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是大洋地壳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大洋地壳比大陆地壳薄。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2516" y="3789040"/>
            <a:ext cx="7389367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64195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地震波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地震波的分类及特性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表示横波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表示纵波。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068960"/>
            <a:ext cx="118013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特性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023900"/>
              </p:ext>
            </p:extLst>
          </p:nvPr>
        </p:nvGraphicFramePr>
        <p:xfrm>
          <a:off x="-826298" y="3612971"/>
          <a:ext cx="10818368" cy="327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5" imgW="3893397" imgH="1178394" progId="Word.Document.12">
                  <p:embed/>
                </p:oleObj>
              </mc:Choice>
              <mc:Fallback>
                <p:oleObj name="文档" r:id="rId5" imgW="3893397" imgH="11783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826298" y="3612971"/>
                        <a:ext cx="10818368" cy="3272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061357" y="2622611"/>
            <a:ext cx="192735" cy="370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51922" y="2622611"/>
            <a:ext cx="192735" cy="370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4634" y="4714234"/>
            <a:ext cx="341442" cy="370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5454" y="5465623"/>
            <a:ext cx="375586" cy="370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13425" y="5218290"/>
            <a:ext cx="805105" cy="370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27529" y="5739208"/>
            <a:ext cx="846174" cy="33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93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地震波的波速变化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在地下平均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指大陆部分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传播速度都明显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2 900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完全消失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纵波波速突然下降。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地球内部圈层划分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地震波在地球内部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波速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莫霍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古登堡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界面。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图中由内向外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E+F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为地幔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sp>
        <p:nvSpPr>
          <p:cNvPr id="6" name="矩形 5"/>
          <p:cNvSpPr/>
          <p:nvPr/>
        </p:nvSpPr>
        <p:spPr>
          <a:xfrm>
            <a:off x="7284887" y="2503546"/>
            <a:ext cx="546741" cy="361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9277" y="2888092"/>
            <a:ext cx="1065444" cy="372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11524" y="3723571"/>
            <a:ext cx="544452" cy="34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13897" y="4136069"/>
            <a:ext cx="572226" cy="34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0995" y="4136069"/>
            <a:ext cx="808488" cy="34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21947" y="4558462"/>
            <a:ext cx="520205" cy="312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25423" y="4558462"/>
            <a:ext cx="557730" cy="312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168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半熟的鸡蛋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形象地比喻地球的内部圈层结构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请你分析并指出这种比喻合理和不合理的地方。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半熟的鸡蛋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来比喻地球的内部圈层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则蛋壳为地壳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蛋白为地幔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由于半熟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所以有些蛋白浆代表软流层中的岩浆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蛋黄为地核。不合理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半熟的鸡蛋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蛋黄是内液外固或整个蛋黄都是液态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与内核是固态不相符。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810" y="3218773"/>
            <a:ext cx="7880614" cy="1582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873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岩石圈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包括地壳和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上地幔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软流层以上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由坚硬的岩石组成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合称为岩石圈。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4266" y="3268287"/>
            <a:ext cx="821288" cy="416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88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2282330"/>
            <a:ext cx="33666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二、地球的外部圈层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03.eps" descr="id:214749457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27784" y="3789040"/>
            <a:ext cx="3714954" cy="150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231071"/>
              </p:ext>
            </p:extLst>
          </p:nvPr>
        </p:nvGraphicFramePr>
        <p:xfrm>
          <a:off x="467544" y="1772816"/>
          <a:ext cx="8128000" cy="4993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5" imgW="3907430" imgH="2400300" progId="Word.Document.12">
                  <p:embed/>
                </p:oleObj>
              </mc:Choice>
              <mc:Fallback>
                <p:oleObj name="文档" r:id="rId5" imgW="3907430" imgH="2400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1772816"/>
                        <a:ext cx="8128000" cy="49937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561046" y="3285744"/>
            <a:ext cx="256531" cy="29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4424" y="3285743"/>
            <a:ext cx="303811" cy="29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9752" y="4454971"/>
            <a:ext cx="538219" cy="2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8118" y="4792189"/>
            <a:ext cx="788007" cy="254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66885" y="5170639"/>
            <a:ext cx="549897" cy="26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5589" y="5203377"/>
            <a:ext cx="256531" cy="230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54134" y="5532318"/>
            <a:ext cx="509954" cy="259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996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304</TotalTime>
  <Words>1265</Words>
  <Application>Microsoft Office PowerPoint</Application>
  <PresentationFormat>全屏显示(4:3)</PresentationFormat>
  <Paragraphs>156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第四节　地球的圈层结构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2013-04-29T06:22:33Z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