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Default Extension="rels" ContentType="application/vnd.openxmlformats-package.relationship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Default Extension="docx" ContentType="application/vnd.openxmlformats-officedocument.wordprocessingml.document"/>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jpg" ContentType="image/jpe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Default Extension="png" ContentType="image/png"/>
  <Default Extension="bin" ContentType="application/vnd.openxmlformats-officedocument.oleObject"/>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Default Extension="emf" ContentType="image/x-emf"/>
  <Default Extension="jpeg" ContentType="image/jpeg"/>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Default Extension="vml" ContentType="application/vnd.openxmlformats-officedocument.vmlDrawi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5"/>
  </p:notesMasterIdLst>
  <p:sldIdLst>
    <p:sldId id="358" r:id="rId2"/>
    <p:sldId id="368" r:id="rId3"/>
    <p:sldId id="264" r:id="rId4"/>
    <p:sldId id="265" r:id="rId5"/>
    <p:sldId id="369" r:id="rId6"/>
    <p:sldId id="376" r:id="rId7"/>
    <p:sldId id="366" r:id="rId8"/>
    <p:sldId id="371" r:id="rId9"/>
    <p:sldId id="367" r:id="rId10"/>
    <p:sldId id="373" r:id="rId11"/>
    <p:sldId id="374" r:id="rId12"/>
    <p:sldId id="275" r:id="rId13"/>
    <p:sldId id="377" r:id="rId14"/>
    <p:sldId id="378" r:id="rId15"/>
    <p:sldId id="379" r:id="rId16"/>
    <p:sldId id="384" r:id="rId17"/>
    <p:sldId id="385" r:id="rId18"/>
    <p:sldId id="386" r:id="rId19"/>
    <p:sldId id="387" r:id="rId20"/>
    <p:sldId id="388" r:id="rId21"/>
    <p:sldId id="389" r:id="rId22"/>
    <p:sldId id="390" r:id="rId23"/>
    <p:sldId id="391" r:id="rId24"/>
    <p:sldId id="392" r:id="rId25"/>
    <p:sldId id="393" r:id="rId26"/>
    <p:sldId id="361" r:id="rId27"/>
    <p:sldId id="380" r:id="rId28"/>
    <p:sldId id="381" r:id="rId29"/>
    <p:sldId id="382" r:id="rId30"/>
    <p:sldId id="394" r:id="rId31"/>
    <p:sldId id="395" r:id="rId32"/>
    <p:sldId id="396" r:id="rId33"/>
    <p:sldId id="397" r:id="rId34"/>
    <p:sldId id="383" r:id="rId35"/>
    <p:sldId id="398" r:id="rId36"/>
    <p:sldId id="399" r:id="rId37"/>
    <p:sldId id="400" r:id="rId38"/>
    <p:sldId id="401" r:id="rId39"/>
    <p:sldId id="402" r:id="rId40"/>
    <p:sldId id="403" r:id="rId41"/>
    <p:sldId id="404" r:id="rId42"/>
    <p:sldId id="270" r:id="rId43"/>
    <p:sldId id="405" r:id="rId44"/>
    <p:sldId id="277" r:id="rId45"/>
    <p:sldId id="406" r:id="rId46"/>
    <p:sldId id="310" r:id="rId47"/>
    <p:sldId id="409" r:id="rId48"/>
    <p:sldId id="311" r:id="rId49"/>
    <p:sldId id="412" r:id="rId50"/>
    <p:sldId id="355" r:id="rId51"/>
    <p:sldId id="414" r:id="rId52"/>
    <p:sldId id="365" r:id="rId53"/>
    <p:sldId id="417" r:id="rId5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54" userDrawn="1">
          <p15:clr>
            <a:srgbClr val="A4A3A4"/>
          </p15:clr>
        </p15:guide>
        <p15:guide id="2" pos="23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876" autoAdjust="0"/>
    <p:restoredTop sz="95488" autoAdjust="0"/>
  </p:normalViewPr>
  <p:slideViewPr>
    <p:cSldViewPr showGuides="1">
      <p:cViewPr varScale="1">
        <p:scale>
          <a:sx n="88" d="100"/>
          <a:sy n="88" d="100"/>
        </p:scale>
        <p:origin x="132" y="90"/>
      </p:cViewPr>
      <p:guideLst>
        <p:guide orient="horz" pos="754"/>
        <p:guide pos="238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2016-04-29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42.xml"/><Relationship Id="rId7" Type="http://schemas.openxmlformats.org/officeDocument/2006/relationships/image" Target="../media/image6.png"/><Relationship Id="rId2" Type="http://schemas.openxmlformats.org/officeDocument/2006/relationships/slide" Target="../slides/slide4.xml"/><Relationship Id="rId1" Type="http://schemas.openxmlformats.org/officeDocument/2006/relationships/slideMaster" Target="../slideMasters/slideMaster1.xml"/><Relationship Id="rId6" Type="http://schemas.openxmlformats.org/officeDocument/2006/relationships/slide" Target="../slides/slide3.xml"/><Relationship Id="rId5" Type="http://schemas.openxmlformats.org/officeDocument/2006/relationships/image" Target="../media/image5.png"/><Relationship Id="rId4" Type="http://schemas.openxmlformats.org/officeDocument/2006/relationships/slide" Target="../slides/slide12.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4.xml"/><Relationship Id="rId7" Type="http://schemas.openxmlformats.org/officeDocument/2006/relationships/slide" Target="../slides/slide3.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12.xml"/><Relationship Id="rId4" Type="http://schemas.openxmlformats.org/officeDocument/2006/relationships/slide" Target="../slides/slide42.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42.xml"/><Relationship Id="rId7" Type="http://schemas.openxmlformats.org/officeDocument/2006/relationships/slide" Target="../slides/slide3.xml"/><Relationship Id="rId2" Type="http://schemas.openxmlformats.org/officeDocument/2006/relationships/slide" Target="../slides/slide4.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12.xml"/><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slide" Target="../slides/slide3.xml"/><Relationship Id="rId2" Type="http://schemas.openxmlformats.org/officeDocument/2006/relationships/slide" Target="../slides/slide4.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12.xml"/><Relationship Id="rId4" Type="http://schemas.openxmlformats.org/officeDocument/2006/relationships/slide" Target="../slides/slide4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214198"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X</a:t>
              </a:r>
              <a:r>
                <a:rPr lang="en-US" altLang="zh-CN" sz="900" smtClean="0">
                  <a:solidFill>
                    <a:srgbClr val="333333"/>
                  </a:solidFill>
                  <a:latin typeface="+mn-lt"/>
                  <a:ea typeface="+mn-ea"/>
                </a:rPr>
                <a:t>INZHI DAOXUE</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317990" cy="584775"/>
            <a:chOff x="29482" y="2927145"/>
            <a:chExt cx="1624284" cy="487312"/>
          </a:xfrm>
        </p:grpSpPr>
        <p:sp>
          <p:nvSpPr>
            <p:cNvPr id="38" name="TextBox 37"/>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36094" y="39693"/>
            <a:ext cx="1102368" cy="584775"/>
            <a:chOff x="29482" y="2927145"/>
            <a:chExt cx="1358552" cy="487312"/>
          </a:xfrm>
        </p:grpSpPr>
        <p:sp>
          <p:nvSpPr>
            <p:cNvPr id="41" name="TextBox 40"/>
            <p:cNvSpPr txBox="1"/>
            <p:nvPr userDrawn="1"/>
          </p:nvSpPr>
          <p:spPr>
            <a:xfrm>
              <a:off x="29482" y="2927145"/>
              <a:ext cx="1195591" cy="487312"/>
            </a:xfrm>
            <a:prstGeom prst="rect">
              <a:avLst/>
            </a:prstGeom>
            <a:noFill/>
          </p:spPr>
          <p:txBody>
            <a:bodyPr wrap="none" rtlCol="0">
              <a:spAutoFit/>
            </a:bodyPr>
            <a:lstStyle/>
            <a:p>
              <a:r>
                <a:rPr lang="en-US" altLang="zh-CN" sz="3200" baseline="0" smtClean="0">
                  <a:solidFill>
                    <a:srgbClr val="333333"/>
                  </a:solidFill>
                  <a:latin typeface="黑体" panose="02010600030101010101" pitchFamily="2" charset="-122"/>
                  <a:ea typeface="黑体" panose="02010600030101010101" pitchFamily="2" charset="-122"/>
                </a:rPr>
                <a:t>D</a:t>
              </a:r>
              <a:r>
                <a:rPr lang="en-US" altLang="zh-CN" sz="1000" baseline="0" smtClean="0">
                  <a:solidFill>
                    <a:srgbClr val="333333"/>
                  </a:solidFill>
                  <a:latin typeface="+mn-lt"/>
                  <a:ea typeface="+mn-ea"/>
                </a:rPr>
                <a:t>AYIJIEHUO</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191706" y="-1"/>
            <a:ext cx="1319428" cy="841477"/>
            <a:chOff x="4191706" y="-1"/>
            <a:chExt cx="1319428" cy="841477"/>
          </a:xfrm>
        </p:grpSpPr>
        <p:pic>
          <p:nvPicPr>
            <p:cNvPr id="53" name="图片 5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191706" y="-1"/>
              <a:ext cx="1319428" cy="841477"/>
            </a:xfrm>
            <a:prstGeom prst="rect">
              <a:avLst/>
            </a:prstGeom>
          </p:spPr>
        </p:pic>
        <p:sp>
          <p:nvSpPr>
            <p:cNvPr id="18" name="TextBox 17">
              <a:hlinkClick r:id="rId6" action="ppaction://hlinksldjump"/>
            </p:cNvPr>
            <p:cNvSpPr txBox="1"/>
            <p:nvPr userDrawn="1"/>
          </p:nvSpPr>
          <p:spPr>
            <a:xfrm>
              <a:off x="4532317"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5378897" y="1"/>
            <a:ext cx="1220385" cy="836712"/>
            <a:chOff x="5378897" y="1"/>
            <a:chExt cx="1220385" cy="836712"/>
          </a:xfrm>
        </p:grpSpPr>
        <p:pic>
          <p:nvPicPr>
            <p:cNvPr id="45" name="图片 4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28356" y="1"/>
              <a:ext cx="1170926" cy="836712"/>
            </a:xfrm>
            <a:prstGeom prst="rect">
              <a:avLst/>
            </a:prstGeom>
          </p:spPr>
        </p:pic>
        <p:grpSp>
          <p:nvGrpSpPr>
            <p:cNvPr id="36" name="组合 35"/>
            <p:cNvGrpSpPr/>
            <p:nvPr userDrawn="1"/>
          </p:nvGrpSpPr>
          <p:grpSpPr>
            <a:xfrm>
              <a:off x="5378897" y="29755"/>
              <a:ext cx="1137319" cy="584775"/>
              <a:chOff x="29482" y="2276803"/>
              <a:chExt cx="1281560" cy="487312"/>
            </a:xfrm>
          </p:grpSpPr>
          <p:sp>
            <p:nvSpPr>
              <p:cNvPr id="37" name="TextBox 36"/>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X</a:t>
                </a:r>
                <a:r>
                  <a:rPr lang="en-US" altLang="zh-CN" sz="900" dirty="0" smtClean="0">
                    <a:solidFill>
                      <a:schemeClr val="bg1"/>
                    </a:solidFill>
                    <a:latin typeface="+mn-lt"/>
                    <a:ea typeface="+mn-ea"/>
                  </a:rPr>
                  <a:t>INZHIDAOXUE</a:t>
                </a:r>
                <a:endParaRPr lang="zh-CN" altLang="en-US" sz="900" dirty="0">
                  <a:solidFill>
                    <a:schemeClr val="bg1"/>
                  </a:solidFill>
                </a:endParaRPr>
              </a:p>
            </p:txBody>
          </p:sp>
          <p:sp>
            <p:nvSpPr>
              <p:cNvPr id="38" name="TextBox 37">
                <a:hlinkClick r:id="rId3"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新知导学</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7860679" y="39693"/>
            <a:ext cx="1317990" cy="584775"/>
            <a:chOff x="29482" y="2927145"/>
            <a:chExt cx="1624284" cy="487312"/>
          </a:xfrm>
        </p:grpSpPr>
        <p:sp>
          <p:nvSpPr>
            <p:cNvPr id="40" name="TextBox 39"/>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536094" y="39693"/>
            <a:ext cx="1102368" cy="584775"/>
            <a:chOff x="29482" y="2927145"/>
            <a:chExt cx="1358552" cy="487312"/>
          </a:xfrm>
        </p:grpSpPr>
        <p:sp>
          <p:nvSpPr>
            <p:cNvPr id="43" name="TextBox 42"/>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AYIJIEHUO</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down)">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p:cTn id="18" dur="500" fill="hold"/>
                                        <p:tgtEl>
                                          <p:spTgt spid="42"/>
                                        </p:tgtEl>
                                        <p:attrNameLst>
                                          <p:attrName>ppt_w</p:attrName>
                                        </p:attrNameLst>
                                      </p:cBhvr>
                                      <p:tavLst>
                                        <p:tav tm="0">
                                          <p:val>
                                            <p:fltVal val="0"/>
                                          </p:val>
                                        </p:tav>
                                        <p:tav tm="100000">
                                          <p:val>
                                            <p:strVal val="#ppt_w"/>
                                          </p:val>
                                        </p:tav>
                                      </p:tavLst>
                                    </p:anim>
                                    <p:anim calcmode="lin" valueType="num">
                                      <p:cBhvr>
                                        <p:cTn id="19" dur="500" fill="hold"/>
                                        <p:tgtEl>
                                          <p:spTgt spid="42"/>
                                        </p:tgtEl>
                                        <p:attrNameLst>
                                          <p:attrName>ppt_h</p:attrName>
                                        </p:attrNameLst>
                                      </p:cBhvr>
                                      <p:tavLst>
                                        <p:tav tm="0">
                                          <p:val>
                                            <p:fltVal val="0"/>
                                          </p:val>
                                        </p:tav>
                                        <p:tav tm="100000">
                                          <p:val>
                                            <p:strVal val="#ppt_h"/>
                                          </p:val>
                                        </p:tav>
                                      </p:tavLst>
                                    </p:anim>
                                    <p:animEffect transition="in" filter="fade">
                                      <p:cBhvr>
                                        <p:cTn id="20" dur="500"/>
                                        <p:tgtEl>
                                          <p:spTgt spid="4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X</a:t>
              </a:r>
              <a:r>
                <a:rPr lang="en-US" altLang="zh-CN" sz="900" dirty="0" smtClean="0">
                  <a:solidFill>
                    <a:schemeClr val="tx1"/>
                  </a:solidFill>
                  <a:latin typeface="+mn-lt"/>
                  <a:ea typeface="+mn-ea"/>
                </a:rPr>
                <a:t>INZHIDAOXUE</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3"/>
            <a:ext cx="1317990" cy="584775"/>
            <a:chOff x="29482" y="2927145"/>
            <a:chExt cx="1624284" cy="487312"/>
          </a:xfrm>
        </p:grpSpPr>
        <p:sp>
          <p:nvSpPr>
            <p:cNvPr id="39" name="TextBox 38"/>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25292" y="-4216"/>
            <a:ext cx="1431084" cy="851494"/>
            <a:chOff x="6525292" y="-4216"/>
            <a:chExt cx="1431084" cy="851494"/>
          </a:xfrm>
        </p:grpSpPr>
        <p:pic>
          <p:nvPicPr>
            <p:cNvPr id="44" name="图片 4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525292" y="-4216"/>
              <a:ext cx="1431084" cy="851494"/>
            </a:xfrm>
            <a:prstGeom prst="rect">
              <a:avLst/>
            </a:prstGeom>
          </p:spPr>
        </p:pic>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D</a:t>
                </a:r>
                <a:r>
                  <a:rPr lang="en-US" altLang="zh-CN" sz="1000" baseline="0" dirty="0" smtClean="0">
                    <a:solidFill>
                      <a:schemeClr val="bg1"/>
                    </a:solidFill>
                    <a:latin typeface="+mn-lt"/>
                    <a:ea typeface="+mn-ea"/>
                  </a:rPr>
                  <a:t>AYIJIEHUO</a:t>
                </a:r>
                <a:endParaRPr lang="zh-CN" altLang="en-US" sz="1000" dirty="0">
                  <a:solidFill>
                    <a:schemeClr val="bg1"/>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答疑解惑</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down)">
                                      <p:cBhvr>
                                        <p:cTn id="20" dur="500"/>
                                        <p:tgtEl>
                                          <p:spTgt spid="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900" dirty="0" smtClean="0">
                  <a:solidFill>
                    <a:srgbClr val="333333"/>
                  </a:solidFill>
                  <a:latin typeface="+mn-lt"/>
                  <a:ea typeface="+mn-ea"/>
                </a:rPr>
                <a:t>INZHIDAOXUE</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7860679" y="-8427"/>
            <a:ext cx="1323144" cy="855375"/>
            <a:chOff x="7956376" y="-8427"/>
            <a:chExt cx="1323144" cy="855375"/>
          </a:xfrm>
        </p:grpSpPr>
        <p:pic>
          <p:nvPicPr>
            <p:cNvPr id="44" name="图片 4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85986" y="-8427"/>
              <a:ext cx="1293534" cy="855375"/>
            </a:xfrm>
            <a:prstGeom prst="rect">
              <a:avLst/>
            </a:prstGeom>
          </p:spPr>
        </p:pic>
        <p:grpSp>
          <p:nvGrpSpPr>
            <p:cNvPr id="38" name="组合 37"/>
            <p:cNvGrpSpPr/>
            <p:nvPr userDrawn="1"/>
          </p:nvGrpSpPr>
          <p:grpSpPr>
            <a:xfrm>
              <a:off x="7956376" y="39693"/>
              <a:ext cx="1317990" cy="584775"/>
              <a:chOff x="29482" y="2927145"/>
              <a:chExt cx="1624284" cy="487312"/>
            </a:xfrm>
          </p:grpSpPr>
          <p:sp>
            <p:nvSpPr>
              <p:cNvPr id="39" name="TextBox 38"/>
              <p:cNvSpPr txBox="1"/>
              <p:nvPr userDrawn="1"/>
            </p:nvSpPr>
            <p:spPr>
              <a:xfrm>
                <a:off x="29482" y="2927145"/>
                <a:ext cx="1624284" cy="487312"/>
              </a:xfrm>
              <a:prstGeom prst="rect">
                <a:avLst/>
              </a:prstGeom>
              <a:noFill/>
            </p:spPr>
            <p:txBody>
              <a:bodyPr wrap="none" rtlCol="0">
                <a:spAutoFit/>
              </a:bodyPr>
              <a:lstStyle/>
              <a:p>
                <a:r>
                  <a:rPr lang="en-US" altLang="zh-CN" sz="3200" smtClean="0">
                    <a:solidFill>
                      <a:schemeClr val="bg1"/>
                    </a:solidFill>
                    <a:latin typeface="黑体" panose="02010600030101010101" pitchFamily="2" charset="-122"/>
                    <a:ea typeface="黑体" panose="02010600030101010101" pitchFamily="2" charset="-122"/>
                  </a:rPr>
                  <a:t>D</a:t>
                </a:r>
                <a:r>
                  <a:rPr lang="en-US" altLang="zh-CN" sz="1000" smtClean="0">
                    <a:solidFill>
                      <a:schemeClr val="bg1"/>
                    </a:solidFill>
                    <a:latin typeface="+mn-lt"/>
                    <a:ea typeface="+mn-ea"/>
                  </a:rPr>
                  <a:t>ANGTANG JIANCE</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chemeClr val="bg1"/>
                    </a:solidFill>
                    <a:latin typeface="黑体" panose="02010600030101010101" pitchFamily="2" charset="-122"/>
                    <a:ea typeface="黑体" panose="02010600030101010101" pitchFamily="2" charset="-122"/>
                  </a:rPr>
                  <a:t>当堂检测</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AYIJIEHUO</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107027"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3" y="169738"/>
            <a:ext cx="2644529"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400" dirty="0" smtClean="0"/>
              <a:t>第一节　冷热不均引起大气运动</a:t>
            </a:r>
            <a:endParaRPr lang="zh-CN" altLang="zh-CN" sz="14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8" r:id="rId5"/>
    <p:sldLayoutId id="2147483670" r:id="rId6"/>
    <p:sldLayoutId id="2147483669" r:id="rId7"/>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4.xml"/><Relationship Id="rId1" Type="http://schemas.openxmlformats.org/officeDocument/2006/relationships/slideLayout" Target="../slideLayouts/slideLayout5.xml"/><Relationship Id="rId5" Type="http://schemas.openxmlformats.org/officeDocument/2006/relationships/image" Target="../media/image12.jpeg"/><Relationship Id="rId4" Type="http://schemas.openxmlformats.org/officeDocument/2006/relationships/slide" Target="slide9.xml"/></Relationships>
</file>

<file path=ppt/slides/_rels/slide11.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4.xml"/><Relationship Id="rId1" Type="http://schemas.openxmlformats.org/officeDocument/2006/relationships/slideLayout" Target="../slideLayouts/slideLayout5.xml"/><Relationship Id="rId4" Type="http://schemas.openxmlformats.org/officeDocument/2006/relationships/slide" Target="slide9.xml"/></Relationships>
</file>

<file path=ppt/slides/_rels/slide12.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12.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12.xml"/><Relationship Id="rId1" Type="http://schemas.openxmlformats.org/officeDocument/2006/relationships/slideLayout" Target="../slideLayouts/slideLayout6.xml"/><Relationship Id="rId4" Type="http://schemas.openxmlformats.org/officeDocument/2006/relationships/image" Target="../media/image13.jpeg"/></Relationships>
</file>

<file path=ppt/slides/_rels/slide15.xml.rels><?xml version="1.0" encoding="UTF-8" standalone="yes"?>
<Relationships xmlns="http://schemas.openxmlformats.org/package/2006/relationships"><Relationship Id="rId3" Type="http://schemas.openxmlformats.org/officeDocument/2006/relationships/slide" Target="slide12.xml"/><Relationship Id="rId7" Type="http://schemas.openxmlformats.org/officeDocument/2006/relationships/image" Target="../media/image14.emf"/><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package" Target="../embeddings/Microsoft_Word___3.docx"/><Relationship Id="rId5" Type="http://schemas.openxmlformats.org/officeDocument/2006/relationships/oleObject" Target="../embeddings/oleObject3.bin"/><Relationship Id="rId4" Type="http://schemas.openxmlformats.org/officeDocument/2006/relationships/slide" Target="slide26.xml"/></Relationships>
</file>

<file path=ppt/slides/_rels/slide16.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12.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12.xml"/><Relationship Id="rId1" Type="http://schemas.openxmlformats.org/officeDocument/2006/relationships/slideLayout" Target="../slideLayouts/slideLayout6.xml"/><Relationship Id="rId4" Type="http://schemas.openxmlformats.org/officeDocument/2006/relationships/image" Target="../media/image15.jpeg"/></Relationships>
</file>

<file path=ppt/slides/_rels/slide18.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12.xml"/><Relationship Id="rId1" Type="http://schemas.openxmlformats.org/officeDocument/2006/relationships/slideLayout" Target="../slideLayouts/slideLayout6.xml"/><Relationship Id="rId4" Type="http://schemas.openxmlformats.org/officeDocument/2006/relationships/image" Target="../media/image16.jpeg"/></Relationships>
</file>

<file path=ppt/slides/_rels/slide19.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12.xml"/><Relationship Id="rId1" Type="http://schemas.openxmlformats.org/officeDocument/2006/relationships/slideLayout" Target="../slideLayouts/slideLayout6.xml"/><Relationship Id="rId4" Type="http://schemas.openxmlformats.org/officeDocument/2006/relationships/image" Target="../media/image17.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12.xml"/><Relationship Id="rId1" Type="http://schemas.openxmlformats.org/officeDocument/2006/relationships/slideLayout" Target="../slideLayouts/slideLayout6.xml"/><Relationship Id="rId4" Type="http://schemas.openxmlformats.org/officeDocument/2006/relationships/image" Target="../media/image18.PNG"/></Relationships>
</file>

<file path=ppt/slides/_rels/slide21.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12.xml"/><Relationship Id="rId1" Type="http://schemas.openxmlformats.org/officeDocument/2006/relationships/slideLayout" Target="../slideLayouts/slideLayout6.xml"/><Relationship Id="rId4" Type="http://schemas.openxmlformats.org/officeDocument/2006/relationships/image" Target="../media/image19.PNG"/></Relationships>
</file>

<file path=ppt/slides/_rels/slide22.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12.xml"/><Relationship Id="rId1" Type="http://schemas.openxmlformats.org/officeDocument/2006/relationships/slideLayout" Target="../slideLayouts/slideLayout6.xml"/><Relationship Id="rId4" Type="http://schemas.openxmlformats.org/officeDocument/2006/relationships/image" Target="../media/image20.jpeg"/></Relationships>
</file>

<file path=ppt/slides/_rels/slide23.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12.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12.xml"/><Relationship Id="rId1" Type="http://schemas.openxmlformats.org/officeDocument/2006/relationships/slideLayout" Target="../slideLayouts/slideLayout6.xml"/><Relationship Id="rId4" Type="http://schemas.openxmlformats.org/officeDocument/2006/relationships/image" Target="../media/image21.jpeg"/></Relationships>
</file>

<file path=ppt/slides/_rels/slide2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12.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12.xml"/><Relationship Id="rId1" Type="http://schemas.openxmlformats.org/officeDocument/2006/relationships/slideLayout" Target="../slideLayouts/slideLayout6.xml"/><Relationship Id="rId4" Type="http://schemas.openxmlformats.org/officeDocument/2006/relationships/image" Target="../media/image22.jpeg"/></Relationships>
</file>

<file path=ppt/slides/_rels/slide27.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12.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12.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12.xml"/><Relationship Id="rId1" Type="http://schemas.openxmlformats.org/officeDocument/2006/relationships/slideLayout" Target="../slideLayouts/slideLayout6.xml"/><Relationship Id="rId4" Type="http://schemas.openxmlformats.org/officeDocument/2006/relationships/image" Target="../media/image23.jpeg"/></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8.emf"/><Relationship Id="rId4" Type="http://schemas.openxmlformats.org/officeDocument/2006/relationships/package" Target="../embeddings/Microsoft_Word___1.docx"/></Relationships>
</file>

<file path=ppt/slides/_rels/slide30.xml.rels><?xml version="1.0" encoding="UTF-8" standalone="yes"?>
<Relationships xmlns="http://schemas.openxmlformats.org/package/2006/relationships"><Relationship Id="rId3" Type="http://schemas.openxmlformats.org/officeDocument/2006/relationships/slide" Target="slide12.xml"/><Relationship Id="rId7" Type="http://schemas.openxmlformats.org/officeDocument/2006/relationships/image" Target="../media/image24.emf"/><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package" Target="../embeddings/Microsoft_Word___4.docx"/><Relationship Id="rId5" Type="http://schemas.openxmlformats.org/officeDocument/2006/relationships/oleObject" Target="../embeddings/oleObject4.bin"/><Relationship Id="rId4" Type="http://schemas.openxmlformats.org/officeDocument/2006/relationships/slide" Target="slide26.xml"/></Relationships>
</file>

<file path=ppt/slides/_rels/slide31.xml.rels><?xml version="1.0" encoding="UTF-8" standalone="yes"?>
<Relationships xmlns="http://schemas.openxmlformats.org/package/2006/relationships"><Relationship Id="rId3" Type="http://schemas.openxmlformats.org/officeDocument/2006/relationships/slide" Target="slide12.xml"/><Relationship Id="rId7" Type="http://schemas.openxmlformats.org/officeDocument/2006/relationships/image" Target="../media/image25.emf"/><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package" Target="../embeddings/Microsoft_Word___5.docx"/><Relationship Id="rId5" Type="http://schemas.openxmlformats.org/officeDocument/2006/relationships/oleObject" Target="../embeddings/oleObject5.bin"/><Relationship Id="rId4" Type="http://schemas.openxmlformats.org/officeDocument/2006/relationships/slide" Target="slide26.xml"/></Relationships>
</file>

<file path=ppt/slides/_rels/slide32.xml.rels><?xml version="1.0" encoding="UTF-8" standalone="yes"?>
<Relationships xmlns="http://schemas.openxmlformats.org/package/2006/relationships"><Relationship Id="rId3" Type="http://schemas.openxmlformats.org/officeDocument/2006/relationships/slide" Target="slide12.xml"/><Relationship Id="rId7" Type="http://schemas.openxmlformats.org/officeDocument/2006/relationships/image" Target="../media/image26.emf"/><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package" Target="../embeddings/Microsoft_Word___6.docx"/><Relationship Id="rId5" Type="http://schemas.openxmlformats.org/officeDocument/2006/relationships/oleObject" Target="../embeddings/oleObject6.bin"/><Relationship Id="rId4" Type="http://schemas.openxmlformats.org/officeDocument/2006/relationships/slide" Target="slide26.xml"/></Relationships>
</file>

<file path=ppt/slides/_rels/slide33.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12.xml"/><Relationship Id="rId1" Type="http://schemas.openxmlformats.org/officeDocument/2006/relationships/slideLayout" Target="../slideLayouts/slideLayout6.xml"/><Relationship Id="rId4" Type="http://schemas.openxmlformats.org/officeDocument/2006/relationships/image" Target="../media/image27.jpeg"/></Relationships>
</file>

<file path=ppt/slides/_rels/slide34.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12.xml"/><Relationship Id="rId1" Type="http://schemas.openxmlformats.org/officeDocument/2006/relationships/slideLayout" Target="../slideLayouts/slideLayout6.xml"/><Relationship Id="rId4" Type="http://schemas.openxmlformats.org/officeDocument/2006/relationships/image" Target="../media/image28.jpeg"/></Relationships>
</file>

<file path=ppt/slides/_rels/slide3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12.xml"/><Relationship Id="rId1" Type="http://schemas.openxmlformats.org/officeDocument/2006/relationships/slideLayout" Target="../slideLayouts/slideLayout6.xml"/><Relationship Id="rId4" Type="http://schemas.openxmlformats.org/officeDocument/2006/relationships/image" Target="../media/image29.jpeg"/></Relationships>
</file>

<file path=ppt/slides/_rels/slide36.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12.xml"/><Relationship Id="rId1" Type="http://schemas.openxmlformats.org/officeDocument/2006/relationships/slideLayout" Target="../slideLayouts/slideLayout6.xml"/><Relationship Id="rId4" Type="http://schemas.openxmlformats.org/officeDocument/2006/relationships/image" Target="../media/image30.PNG"/></Relationships>
</file>

<file path=ppt/slides/_rels/slide37.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12.xml"/><Relationship Id="rId1" Type="http://schemas.openxmlformats.org/officeDocument/2006/relationships/slideLayout" Target="../slideLayouts/slideLayout6.xml"/><Relationship Id="rId4" Type="http://schemas.openxmlformats.org/officeDocument/2006/relationships/image" Target="../media/image31.PNG"/></Relationships>
</file>

<file path=ppt/slides/_rels/slide38.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12.xml"/><Relationship Id="rId1" Type="http://schemas.openxmlformats.org/officeDocument/2006/relationships/slideLayout" Target="../slideLayouts/slideLayout6.xml"/><Relationship Id="rId4" Type="http://schemas.openxmlformats.org/officeDocument/2006/relationships/image" Target="../media/image32.PNG"/></Relationships>
</file>

<file path=ppt/slides/_rels/slide39.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12.xml"/><Relationship Id="rId1" Type="http://schemas.openxmlformats.org/officeDocument/2006/relationships/slideLayout" Target="../slideLayouts/slideLayout6.xml"/><Relationship Id="rId4" Type="http://schemas.openxmlformats.org/officeDocument/2006/relationships/image" Target="../media/image33.jpeg"/></Relationships>
</file>

<file path=ppt/slides/_rels/slide4.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4.xml"/><Relationship Id="rId1" Type="http://schemas.openxmlformats.org/officeDocument/2006/relationships/slideLayout" Target="../slideLayouts/slideLayout5.xml"/><Relationship Id="rId5" Type="http://schemas.openxmlformats.org/officeDocument/2006/relationships/image" Target="../media/image9.jpeg"/><Relationship Id="rId4" Type="http://schemas.openxmlformats.org/officeDocument/2006/relationships/slide" Target="slide9.xml"/></Relationships>
</file>

<file path=ppt/slides/_rels/slide40.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12.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12.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8" Type="http://schemas.openxmlformats.org/officeDocument/2006/relationships/image" Target="../media/image34.jpeg"/><Relationship Id="rId3" Type="http://schemas.openxmlformats.org/officeDocument/2006/relationships/slide" Target="slide44.xml"/><Relationship Id="rId7" Type="http://schemas.openxmlformats.org/officeDocument/2006/relationships/slide" Target="slide52.xml"/><Relationship Id="rId2" Type="http://schemas.openxmlformats.org/officeDocument/2006/relationships/slide" Target="slide42.xml"/><Relationship Id="rId1" Type="http://schemas.openxmlformats.org/officeDocument/2006/relationships/slideLayout" Target="../slideLayouts/slideLayout7.xml"/><Relationship Id="rId6" Type="http://schemas.openxmlformats.org/officeDocument/2006/relationships/slide" Target="slide50.xml"/><Relationship Id="rId5" Type="http://schemas.openxmlformats.org/officeDocument/2006/relationships/slide" Target="slide48.xml"/><Relationship Id="rId4" Type="http://schemas.openxmlformats.org/officeDocument/2006/relationships/slide" Target="slide46.xml"/></Relationships>
</file>

<file path=ppt/slides/_rels/slide43.xml.rels><?xml version="1.0" encoding="UTF-8" standalone="yes"?>
<Relationships xmlns="http://schemas.openxmlformats.org/package/2006/relationships"><Relationship Id="rId3" Type="http://schemas.openxmlformats.org/officeDocument/2006/relationships/slide" Target="slide44.xml"/><Relationship Id="rId7" Type="http://schemas.openxmlformats.org/officeDocument/2006/relationships/slide" Target="slide52.xml"/><Relationship Id="rId2" Type="http://schemas.openxmlformats.org/officeDocument/2006/relationships/slide" Target="slide42.xml"/><Relationship Id="rId1" Type="http://schemas.openxmlformats.org/officeDocument/2006/relationships/slideLayout" Target="../slideLayouts/slideLayout7.xml"/><Relationship Id="rId6" Type="http://schemas.openxmlformats.org/officeDocument/2006/relationships/slide" Target="slide50.xml"/><Relationship Id="rId5" Type="http://schemas.openxmlformats.org/officeDocument/2006/relationships/slide" Target="slide48.xml"/><Relationship Id="rId4" Type="http://schemas.openxmlformats.org/officeDocument/2006/relationships/slide" Target="slide46.xml"/></Relationships>
</file>

<file path=ppt/slides/_rels/slide44.xml.rels><?xml version="1.0" encoding="UTF-8" standalone="yes"?>
<Relationships xmlns="http://schemas.openxmlformats.org/package/2006/relationships"><Relationship Id="rId8" Type="http://schemas.openxmlformats.org/officeDocument/2006/relationships/image" Target="../media/image35.jpeg"/><Relationship Id="rId3" Type="http://schemas.openxmlformats.org/officeDocument/2006/relationships/slide" Target="slide44.xml"/><Relationship Id="rId7" Type="http://schemas.openxmlformats.org/officeDocument/2006/relationships/slide" Target="slide52.xml"/><Relationship Id="rId2" Type="http://schemas.openxmlformats.org/officeDocument/2006/relationships/slide" Target="slide42.xml"/><Relationship Id="rId1" Type="http://schemas.openxmlformats.org/officeDocument/2006/relationships/slideLayout" Target="../slideLayouts/slideLayout7.xml"/><Relationship Id="rId6" Type="http://schemas.openxmlformats.org/officeDocument/2006/relationships/slide" Target="slide50.xml"/><Relationship Id="rId5" Type="http://schemas.openxmlformats.org/officeDocument/2006/relationships/slide" Target="slide48.xml"/><Relationship Id="rId4" Type="http://schemas.openxmlformats.org/officeDocument/2006/relationships/slide" Target="slide46.xml"/></Relationships>
</file>

<file path=ppt/slides/_rels/slide45.xml.rels><?xml version="1.0" encoding="UTF-8" standalone="yes"?>
<Relationships xmlns="http://schemas.openxmlformats.org/package/2006/relationships"><Relationship Id="rId3" Type="http://schemas.openxmlformats.org/officeDocument/2006/relationships/slide" Target="slide44.xml"/><Relationship Id="rId7" Type="http://schemas.openxmlformats.org/officeDocument/2006/relationships/slide" Target="slide52.xml"/><Relationship Id="rId2" Type="http://schemas.openxmlformats.org/officeDocument/2006/relationships/slide" Target="slide42.xml"/><Relationship Id="rId1" Type="http://schemas.openxmlformats.org/officeDocument/2006/relationships/slideLayout" Target="../slideLayouts/slideLayout7.xml"/><Relationship Id="rId6" Type="http://schemas.openxmlformats.org/officeDocument/2006/relationships/slide" Target="slide50.xml"/><Relationship Id="rId5" Type="http://schemas.openxmlformats.org/officeDocument/2006/relationships/slide" Target="slide48.xml"/><Relationship Id="rId4" Type="http://schemas.openxmlformats.org/officeDocument/2006/relationships/slide" Target="slide46.xml"/></Relationships>
</file>

<file path=ppt/slides/_rels/slide46.xml.rels><?xml version="1.0" encoding="UTF-8" standalone="yes"?>
<Relationships xmlns="http://schemas.openxmlformats.org/package/2006/relationships"><Relationship Id="rId8" Type="http://schemas.openxmlformats.org/officeDocument/2006/relationships/image" Target="../media/image36.jpeg"/><Relationship Id="rId3" Type="http://schemas.openxmlformats.org/officeDocument/2006/relationships/slide" Target="slide44.xml"/><Relationship Id="rId7" Type="http://schemas.openxmlformats.org/officeDocument/2006/relationships/slide" Target="slide52.xml"/><Relationship Id="rId2" Type="http://schemas.openxmlformats.org/officeDocument/2006/relationships/slide" Target="slide42.xml"/><Relationship Id="rId1" Type="http://schemas.openxmlformats.org/officeDocument/2006/relationships/slideLayout" Target="../slideLayouts/slideLayout7.xml"/><Relationship Id="rId6" Type="http://schemas.openxmlformats.org/officeDocument/2006/relationships/slide" Target="slide50.xml"/><Relationship Id="rId5" Type="http://schemas.openxmlformats.org/officeDocument/2006/relationships/slide" Target="slide48.xml"/><Relationship Id="rId4" Type="http://schemas.openxmlformats.org/officeDocument/2006/relationships/slide" Target="slide46.xml"/></Relationships>
</file>

<file path=ppt/slides/_rels/slide47.xml.rels><?xml version="1.0" encoding="UTF-8" standalone="yes"?>
<Relationships xmlns="http://schemas.openxmlformats.org/package/2006/relationships"><Relationship Id="rId3" Type="http://schemas.openxmlformats.org/officeDocument/2006/relationships/slide" Target="slide44.xml"/><Relationship Id="rId7" Type="http://schemas.openxmlformats.org/officeDocument/2006/relationships/slide" Target="slide52.xml"/><Relationship Id="rId2" Type="http://schemas.openxmlformats.org/officeDocument/2006/relationships/slide" Target="slide42.xml"/><Relationship Id="rId1" Type="http://schemas.openxmlformats.org/officeDocument/2006/relationships/slideLayout" Target="../slideLayouts/slideLayout7.xml"/><Relationship Id="rId6" Type="http://schemas.openxmlformats.org/officeDocument/2006/relationships/slide" Target="slide50.xml"/><Relationship Id="rId5" Type="http://schemas.openxmlformats.org/officeDocument/2006/relationships/slide" Target="slide48.xml"/><Relationship Id="rId4" Type="http://schemas.openxmlformats.org/officeDocument/2006/relationships/slide" Target="slide46.xml"/></Relationships>
</file>

<file path=ppt/slides/_rels/slide48.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slide" Target="slide44.xml"/><Relationship Id="rId7" Type="http://schemas.openxmlformats.org/officeDocument/2006/relationships/slide" Target="slide52.xml"/><Relationship Id="rId2" Type="http://schemas.openxmlformats.org/officeDocument/2006/relationships/slide" Target="slide42.xml"/><Relationship Id="rId1" Type="http://schemas.openxmlformats.org/officeDocument/2006/relationships/slideLayout" Target="../slideLayouts/slideLayout7.xml"/><Relationship Id="rId6" Type="http://schemas.openxmlformats.org/officeDocument/2006/relationships/slide" Target="slide50.xml"/><Relationship Id="rId5" Type="http://schemas.openxmlformats.org/officeDocument/2006/relationships/slide" Target="slide48.xml"/><Relationship Id="rId4" Type="http://schemas.openxmlformats.org/officeDocument/2006/relationships/slide" Target="slide46.xml"/><Relationship Id="rId9" Type="http://schemas.openxmlformats.org/officeDocument/2006/relationships/image" Target="../media/image38.jpeg"/></Relationships>
</file>

<file path=ppt/slides/_rels/slide49.xml.rels><?xml version="1.0" encoding="UTF-8" standalone="yes"?>
<Relationships xmlns="http://schemas.openxmlformats.org/package/2006/relationships"><Relationship Id="rId3" Type="http://schemas.openxmlformats.org/officeDocument/2006/relationships/slide" Target="slide44.xml"/><Relationship Id="rId7" Type="http://schemas.openxmlformats.org/officeDocument/2006/relationships/slide" Target="slide52.xml"/><Relationship Id="rId2" Type="http://schemas.openxmlformats.org/officeDocument/2006/relationships/slide" Target="slide42.xml"/><Relationship Id="rId1" Type="http://schemas.openxmlformats.org/officeDocument/2006/relationships/slideLayout" Target="../slideLayouts/slideLayout7.xml"/><Relationship Id="rId6" Type="http://schemas.openxmlformats.org/officeDocument/2006/relationships/slide" Target="slide50.xml"/><Relationship Id="rId5" Type="http://schemas.openxmlformats.org/officeDocument/2006/relationships/slide" Target="slide48.xml"/><Relationship Id="rId4" Type="http://schemas.openxmlformats.org/officeDocument/2006/relationships/slide" Target="slide46.xml"/></Relationships>
</file>

<file path=ppt/slides/_rels/slide5.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slide" Target="slide4.xml"/><Relationship Id="rId7" Type="http://schemas.openxmlformats.org/officeDocument/2006/relationships/package" Target="../embeddings/Microsoft_Word___2.docx"/><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oleObject" Target="../embeddings/oleObject2.bin"/><Relationship Id="rId5" Type="http://schemas.openxmlformats.org/officeDocument/2006/relationships/slide" Target="slide9.xml"/><Relationship Id="rId4" Type="http://schemas.openxmlformats.org/officeDocument/2006/relationships/slide" Target="slide7.xml"/></Relationships>
</file>

<file path=ppt/slides/_rels/slide50.xml.rels><?xml version="1.0" encoding="UTF-8" standalone="yes"?>
<Relationships xmlns="http://schemas.openxmlformats.org/package/2006/relationships"><Relationship Id="rId8" Type="http://schemas.openxmlformats.org/officeDocument/2006/relationships/image" Target="../media/image39.jpeg"/><Relationship Id="rId3" Type="http://schemas.openxmlformats.org/officeDocument/2006/relationships/slide" Target="slide44.xml"/><Relationship Id="rId7" Type="http://schemas.openxmlformats.org/officeDocument/2006/relationships/slide" Target="slide52.xml"/><Relationship Id="rId2" Type="http://schemas.openxmlformats.org/officeDocument/2006/relationships/slide" Target="slide42.xml"/><Relationship Id="rId1" Type="http://schemas.openxmlformats.org/officeDocument/2006/relationships/slideLayout" Target="../slideLayouts/slideLayout7.xml"/><Relationship Id="rId6" Type="http://schemas.openxmlformats.org/officeDocument/2006/relationships/slide" Target="slide50.xml"/><Relationship Id="rId5" Type="http://schemas.openxmlformats.org/officeDocument/2006/relationships/slide" Target="slide48.xml"/><Relationship Id="rId4" Type="http://schemas.openxmlformats.org/officeDocument/2006/relationships/slide" Target="slide46.xml"/></Relationships>
</file>

<file path=ppt/slides/_rels/slide51.xml.rels><?xml version="1.0" encoding="UTF-8" standalone="yes"?>
<Relationships xmlns="http://schemas.openxmlformats.org/package/2006/relationships"><Relationship Id="rId3" Type="http://schemas.openxmlformats.org/officeDocument/2006/relationships/slide" Target="slide44.xml"/><Relationship Id="rId7" Type="http://schemas.openxmlformats.org/officeDocument/2006/relationships/slide" Target="slide52.xml"/><Relationship Id="rId2" Type="http://schemas.openxmlformats.org/officeDocument/2006/relationships/slide" Target="slide42.xml"/><Relationship Id="rId1" Type="http://schemas.openxmlformats.org/officeDocument/2006/relationships/slideLayout" Target="../slideLayouts/slideLayout7.xml"/><Relationship Id="rId6" Type="http://schemas.openxmlformats.org/officeDocument/2006/relationships/slide" Target="slide50.xml"/><Relationship Id="rId5" Type="http://schemas.openxmlformats.org/officeDocument/2006/relationships/slide" Target="slide48.xml"/><Relationship Id="rId4" Type="http://schemas.openxmlformats.org/officeDocument/2006/relationships/slide" Target="slide46.xml"/></Relationships>
</file>

<file path=ppt/slides/_rels/slide52.xml.rels><?xml version="1.0" encoding="UTF-8" standalone="yes"?>
<Relationships xmlns="http://schemas.openxmlformats.org/package/2006/relationships"><Relationship Id="rId8" Type="http://schemas.openxmlformats.org/officeDocument/2006/relationships/image" Target="../media/image40.jpeg"/><Relationship Id="rId3" Type="http://schemas.openxmlformats.org/officeDocument/2006/relationships/slide" Target="slide44.xml"/><Relationship Id="rId7" Type="http://schemas.openxmlformats.org/officeDocument/2006/relationships/slide" Target="slide52.xml"/><Relationship Id="rId2" Type="http://schemas.openxmlformats.org/officeDocument/2006/relationships/slide" Target="slide42.xml"/><Relationship Id="rId1" Type="http://schemas.openxmlformats.org/officeDocument/2006/relationships/slideLayout" Target="../slideLayouts/slideLayout7.xml"/><Relationship Id="rId6" Type="http://schemas.openxmlformats.org/officeDocument/2006/relationships/slide" Target="slide50.xml"/><Relationship Id="rId5" Type="http://schemas.openxmlformats.org/officeDocument/2006/relationships/slide" Target="slide48.xml"/><Relationship Id="rId4" Type="http://schemas.openxmlformats.org/officeDocument/2006/relationships/slide" Target="slide46.xml"/></Relationships>
</file>

<file path=ppt/slides/_rels/slide53.xml.rels><?xml version="1.0" encoding="UTF-8" standalone="yes"?>
<Relationships xmlns="http://schemas.openxmlformats.org/package/2006/relationships"><Relationship Id="rId3" Type="http://schemas.openxmlformats.org/officeDocument/2006/relationships/slide" Target="slide44.xml"/><Relationship Id="rId7" Type="http://schemas.openxmlformats.org/officeDocument/2006/relationships/slide" Target="slide52.xml"/><Relationship Id="rId2" Type="http://schemas.openxmlformats.org/officeDocument/2006/relationships/slide" Target="slide42.xml"/><Relationship Id="rId1" Type="http://schemas.openxmlformats.org/officeDocument/2006/relationships/slideLayout" Target="../slideLayouts/slideLayout7.xml"/><Relationship Id="rId6" Type="http://schemas.openxmlformats.org/officeDocument/2006/relationships/slide" Target="slide50.xml"/><Relationship Id="rId5" Type="http://schemas.openxmlformats.org/officeDocument/2006/relationships/slide" Target="slide48.xml"/><Relationship Id="rId4" Type="http://schemas.openxmlformats.org/officeDocument/2006/relationships/slide" Target="slide46.xml"/></Relationships>
</file>

<file path=ppt/slides/_rels/slide6.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4.xml"/><Relationship Id="rId1" Type="http://schemas.openxmlformats.org/officeDocument/2006/relationships/slideLayout" Target="../slideLayouts/slideLayout5.xml"/><Relationship Id="rId4" Type="http://schemas.openxmlformats.org/officeDocument/2006/relationships/slide" Target="slide9.xml"/></Relationships>
</file>

<file path=ppt/slides/_rels/slide7.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4.xml"/><Relationship Id="rId1" Type="http://schemas.openxmlformats.org/officeDocument/2006/relationships/slideLayout" Target="../slideLayouts/slideLayout5.xml"/><Relationship Id="rId5" Type="http://schemas.openxmlformats.org/officeDocument/2006/relationships/image" Target="../media/image11.jpeg"/><Relationship Id="rId4" Type="http://schemas.openxmlformats.org/officeDocument/2006/relationships/slide" Target="slide9.xml"/></Relationships>
</file>

<file path=ppt/slides/_rels/slide8.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4.xml"/><Relationship Id="rId1" Type="http://schemas.openxmlformats.org/officeDocument/2006/relationships/slideLayout" Target="../slideLayouts/slideLayout5.xml"/><Relationship Id="rId4" Type="http://schemas.openxmlformats.org/officeDocument/2006/relationships/slide" Target="slide9.xml"/></Relationships>
</file>

<file path=ppt/slides/_rels/slide9.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4.xml"/><Relationship Id="rId1" Type="http://schemas.openxmlformats.org/officeDocument/2006/relationships/slideLayout" Target="../slideLayouts/slideLayout5.xml"/><Relationship Id="rId4" Type="http://schemas.openxmlformats.org/officeDocument/2006/relationships/slide" Target="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470484" y="2874708"/>
            <a:ext cx="6203032" cy="576064"/>
          </a:xfrm>
        </p:spPr>
        <p:txBody>
          <a:bodyPr/>
          <a:lstStyle/>
          <a:p>
            <a:r>
              <a:rPr lang="zh-CN" altLang="zh-CN" sz="3200" dirty="0" smtClean="0"/>
              <a:t>第</a:t>
            </a:r>
            <a:r>
              <a:rPr lang="zh-CN" altLang="en-US" sz="3200" dirty="0" smtClean="0"/>
              <a:t>二</a:t>
            </a:r>
            <a:r>
              <a:rPr lang="zh-CN" altLang="zh-CN" sz="3200" dirty="0" smtClean="0"/>
              <a:t>单元</a:t>
            </a:r>
            <a:r>
              <a:rPr lang="zh-CN" altLang="zh-CN" sz="3200" dirty="0"/>
              <a:t>　地球上的大气</a:t>
            </a:r>
          </a:p>
        </p:txBody>
      </p:sp>
    </p:spTree>
    <p:extLst>
      <p:ext uri="{BB962C8B-B14F-4D97-AF65-F5344CB8AC3E}">
        <p14:creationId xmlns:p14="http://schemas.microsoft.com/office/powerpoint/2010/main" val="3220555212"/>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1619672"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三</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484784"/>
            <a:ext cx="4605748"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三种作用力与风向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以北半球为例</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R63.eps" descr="id:2147495176;FounderCES"/>
          <p:cNvPicPr/>
          <p:nvPr/>
        </p:nvPicPr>
        <p:blipFill>
          <a:blip r:embed="rId5"/>
          <a:stretch>
            <a:fillRect/>
          </a:stretch>
        </p:blipFill>
        <p:spPr>
          <a:xfrm>
            <a:off x="3131840" y="2708920"/>
            <a:ext cx="4190408" cy="2880320"/>
          </a:xfrm>
          <a:prstGeom prst="rect">
            <a:avLst/>
          </a:prstGeom>
        </p:spPr>
      </p:pic>
    </p:spTree>
    <p:extLst>
      <p:ext uri="{BB962C8B-B14F-4D97-AF65-F5344CB8AC3E}">
        <p14:creationId xmlns:p14="http://schemas.microsoft.com/office/powerpoint/2010/main" val="397253121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1619672"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三</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919864"/>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图中</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水平气压梯度力</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摩擦力</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地转偏向力</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高空风只受</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风向最终与等压线</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平行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近地面风受</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三种力的作用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风向与等压线之间</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成一夹角</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1996766" y="2971131"/>
            <a:ext cx="195592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492413" y="2969562"/>
            <a:ext cx="769248" cy="30353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848508" y="2908578"/>
            <a:ext cx="134928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56176" y="3371869"/>
            <a:ext cx="50995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266225" y="3751383"/>
            <a:ext cx="1065445" cy="32406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9601156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73113"/>
            <a:ext cx="4721164"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探究</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zh-CN" altLang="zh-CN" sz="2200" b="1" u="sng" dirty="0">
                <a:solidFill>
                  <a:srgbClr val="FF0000"/>
                </a:solidFill>
                <a:uFill>
                  <a:solidFill>
                    <a:srgbClr val="000000"/>
                  </a:solidFill>
                </a:uFill>
                <a:latin typeface="Times New Roman" panose="02020603050405020304" pitchFamily="18" charset="0"/>
                <a:cs typeface="Times New Roman" panose="02020603050405020304" pitchFamily="18" charset="0"/>
              </a:rPr>
              <a:t>热力环流的形成和常见形式</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en-US" altLang="zh-CN" sz="2200" u="sng" dirty="0" smtClean="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3844878" y="1872964"/>
            <a:ext cx="1454244"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问题</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导引</a:t>
            </a:r>
            <a:r>
              <a:rPr lang="en-US" altLang="zh-CN" sz="2200" dirty="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2265201"/>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电视剧《三国演义》第</a:t>
            </a:r>
            <a:r>
              <a:rPr lang="en-US" altLang="zh-CN" sz="2200" dirty="0">
                <a:solidFill>
                  <a:srgbClr val="000000"/>
                </a:solidFill>
                <a:latin typeface="Times New Roman" panose="02020603050405020304" pitchFamily="18" charset="0"/>
                <a:cs typeface="Times New Roman" panose="02020603050405020304" pitchFamily="18" charset="0"/>
              </a:rPr>
              <a:t>76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火熄上方谷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讲述了这样一个故事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公元</a:t>
            </a:r>
            <a:r>
              <a:rPr lang="en-US" altLang="zh-CN" sz="2200" dirty="0">
                <a:solidFill>
                  <a:srgbClr val="000000"/>
                </a:solidFill>
                <a:latin typeface="Times New Roman" panose="02020603050405020304" pitchFamily="18" charset="0"/>
                <a:cs typeface="Times New Roman" panose="02020603050405020304" pitchFamily="18" charset="0"/>
              </a:rPr>
              <a:t>234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诸葛亮在上方谷设伏兵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安排大将魏延诱敌深入。当司马懿等人追进上方谷时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山上士兵即投下石块堵塞谷口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同时引燃谷内干柴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顿时火海一片。正当司马懿父子以为必死无疑时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天空竟然下起了大雨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司马懿趁机逃脱。打扫战场时发现四周山顶都覆盖着未烧尽的衣服和草木灰。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结合材料探究</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用热力环流知识解释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火熄上方谷</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为什么打扫战场时发现四周山顶覆盖着未烧尽的衣服和草木灰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1775576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24265"/>
            <a:ext cx="8128000" cy="166346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谷内干柴被引燃后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空气强烈受热上升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易凝结成雨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导致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火熄上方谷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谷内气流上升时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将未烧尽的衣服和草木灰带至空中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然后随热力环流在气温较低的四周山顶落下。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4935024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3844878" y="1412776"/>
            <a:ext cx="1454244"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名师</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精讲</a:t>
            </a:r>
            <a:r>
              <a:rPr lang="en-US" altLang="zh-CN" sz="2200" dirty="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2060848"/>
            <a:ext cx="2720296"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热力环流的</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形成</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2492896"/>
            <a:ext cx="2626040"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形成过程图示</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R64.eps" descr="id:2147495212;FounderCES"/>
          <p:cNvPicPr/>
          <p:nvPr/>
        </p:nvPicPr>
        <p:blipFill>
          <a:blip r:embed="rId4"/>
          <a:stretch>
            <a:fillRect/>
          </a:stretch>
        </p:blipFill>
        <p:spPr>
          <a:xfrm>
            <a:off x="1691680" y="3423542"/>
            <a:ext cx="6095222" cy="2765013"/>
          </a:xfrm>
          <a:prstGeom prst="rect">
            <a:avLst/>
          </a:prstGeom>
        </p:spPr>
      </p:pic>
    </p:spTree>
    <p:extLst>
      <p:ext uri="{BB962C8B-B14F-4D97-AF65-F5344CB8AC3E}">
        <p14:creationId xmlns:p14="http://schemas.microsoft.com/office/powerpoint/2010/main" val="75235242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3"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56792"/>
            <a:ext cx="2626040"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形成过程剖析</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val="589629737"/>
              </p:ext>
            </p:extLst>
          </p:nvPr>
        </p:nvGraphicFramePr>
        <p:xfrm>
          <a:off x="877455" y="2060848"/>
          <a:ext cx="7389091" cy="4504548"/>
        </p:xfrm>
        <a:graphic>
          <a:graphicData uri="http://schemas.openxmlformats.org/presentationml/2006/ole">
            <mc:AlternateContent xmlns:mc="http://schemas.openxmlformats.org/markup-compatibility/2006">
              <mc:Choice xmlns:v="urn:schemas-microsoft-com:vml" Requires="v">
                <p:oleObj spid="_x0000_s2064" name="文档" r:id="rId6" imgW="4026535" imgH="2454239" progId="Word.Document.12">
                  <p:embed/>
                </p:oleObj>
              </mc:Choice>
              <mc:Fallback>
                <p:oleObj name="文档" r:id="rId6" imgW="4026535" imgH="2454239" progId="Word.Document.12">
                  <p:embed/>
                  <p:pic>
                    <p:nvPicPr>
                      <p:cNvPr id="0" name=""/>
                      <p:cNvPicPr/>
                      <p:nvPr/>
                    </p:nvPicPr>
                    <p:blipFill>
                      <a:blip r:embed="rId7"/>
                      <a:stretch>
                        <a:fillRect/>
                      </a:stretch>
                    </p:blipFill>
                    <p:spPr>
                      <a:xfrm>
                        <a:off x="877455" y="2060848"/>
                        <a:ext cx="7389091" cy="4504548"/>
                      </a:xfrm>
                      <a:prstGeom prst="rect">
                        <a:avLst/>
                      </a:prstGeom>
                    </p:spPr>
                  </p:pic>
                </p:oleObj>
              </mc:Fallback>
            </mc:AlternateContent>
          </a:graphicData>
        </a:graphic>
      </p:graphicFrame>
    </p:spTree>
    <p:extLst>
      <p:ext uri="{BB962C8B-B14F-4D97-AF65-F5344CB8AC3E}">
        <p14:creationId xmlns:p14="http://schemas.microsoft.com/office/powerpoint/2010/main" val="401927449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919864"/>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形成过程规律总结</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近地面冷热不均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空气的垂直运动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上升或下沉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同一水平面上存在气压差异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空气的水平运动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形成热力环流。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2921527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56792"/>
            <a:ext cx="8128000" cy="86600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常见的热力环流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海陆风</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R65.eps" descr="id:2147495219;FounderCES"/>
          <p:cNvPicPr/>
          <p:nvPr/>
        </p:nvPicPr>
        <p:blipFill>
          <a:blip r:embed="rId4"/>
          <a:stretch>
            <a:fillRect/>
          </a:stretch>
        </p:blipFill>
        <p:spPr>
          <a:xfrm>
            <a:off x="2411760" y="2789869"/>
            <a:ext cx="4577348" cy="2655099"/>
          </a:xfrm>
          <a:prstGeom prst="rect">
            <a:avLst/>
          </a:prstGeom>
        </p:spPr>
      </p:pic>
    </p:spTree>
    <p:extLst>
      <p:ext uri="{BB962C8B-B14F-4D97-AF65-F5344CB8AC3E}">
        <p14:creationId xmlns:p14="http://schemas.microsoft.com/office/powerpoint/2010/main" val="185985482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0808"/>
            <a:ext cx="1779654"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城市风</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R66.eps" descr="id:2147495226;FounderCES"/>
          <p:cNvPicPr/>
          <p:nvPr/>
        </p:nvPicPr>
        <p:blipFill>
          <a:blip r:embed="rId4"/>
          <a:stretch>
            <a:fillRect/>
          </a:stretch>
        </p:blipFill>
        <p:spPr>
          <a:xfrm>
            <a:off x="3059832" y="2996952"/>
            <a:ext cx="3732489" cy="2521625"/>
          </a:xfrm>
          <a:prstGeom prst="rect">
            <a:avLst/>
          </a:prstGeom>
        </p:spPr>
      </p:pic>
    </p:spTree>
    <p:extLst>
      <p:ext uri="{BB962C8B-B14F-4D97-AF65-F5344CB8AC3E}">
        <p14:creationId xmlns:p14="http://schemas.microsoft.com/office/powerpoint/2010/main" val="253715057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40768"/>
            <a:ext cx="1779654"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山谷风</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R67.eps" descr="id:2147495233;FounderCES"/>
          <p:cNvPicPr/>
          <p:nvPr/>
        </p:nvPicPr>
        <p:blipFill>
          <a:blip r:embed="rId4"/>
          <a:stretch>
            <a:fillRect/>
          </a:stretch>
        </p:blipFill>
        <p:spPr>
          <a:xfrm>
            <a:off x="2555776" y="2492896"/>
            <a:ext cx="4747310" cy="2652623"/>
          </a:xfrm>
          <a:prstGeom prst="rect">
            <a:avLst/>
          </a:prstGeom>
        </p:spPr>
      </p:pic>
    </p:spTree>
    <p:extLst>
      <p:ext uri="{BB962C8B-B14F-4D97-AF65-F5344CB8AC3E}">
        <p14:creationId xmlns:p14="http://schemas.microsoft.com/office/powerpoint/2010/main" val="39431120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470484" y="2874708"/>
            <a:ext cx="6203032" cy="576064"/>
          </a:xfrm>
        </p:spPr>
        <p:txBody>
          <a:bodyPr/>
          <a:lstStyle/>
          <a:p>
            <a:r>
              <a:rPr lang="zh-CN" altLang="zh-CN" sz="3200" dirty="0"/>
              <a:t>第一节　冷热不均引起大气运动</a:t>
            </a:r>
          </a:p>
        </p:txBody>
      </p:sp>
    </p:spTree>
    <p:extLst>
      <p:ext uri="{BB962C8B-B14F-4D97-AF65-F5344CB8AC3E}">
        <p14:creationId xmlns:p14="http://schemas.microsoft.com/office/powerpoint/2010/main" val="4237297620"/>
      </p:ext>
    </p:extLst>
  </p:cSld>
  <p:clrMapOvr>
    <a:masterClrMapping/>
  </p:clrMapOvr>
  <p:transition spd="slow">
    <p:cove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3608" y="1772816"/>
            <a:ext cx="7157458" cy="3789243"/>
          </a:xfrm>
          <a:prstGeom prst="rect">
            <a:avLst/>
          </a:prstGeom>
        </p:spPr>
      </p:pic>
    </p:spTree>
    <p:extLst>
      <p:ext uri="{BB962C8B-B14F-4D97-AF65-F5344CB8AC3E}">
        <p14:creationId xmlns:p14="http://schemas.microsoft.com/office/powerpoint/2010/main" val="256730269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3608" y="1844824"/>
            <a:ext cx="7230521" cy="3899356"/>
          </a:xfrm>
          <a:prstGeom prst="rect">
            <a:avLst/>
          </a:prstGeom>
        </p:spPr>
      </p:pic>
    </p:spTree>
    <p:extLst>
      <p:ext uri="{BB962C8B-B14F-4D97-AF65-F5344CB8AC3E}">
        <p14:creationId xmlns:p14="http://schemas.microsoft.com/office/powerpoint/2010/main" val="397785514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3844878" y="1412776"/>
            <a:ext cx="1454244"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典例</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剖析</a:t>
            </a:r>
            <a:r>
              <a:rPr lang="en-US" altLang="zh-CN" sz="2200" dirty="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2132856"/>
            <a:ext cx="8128000" cy="85093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下图是等高面与等压面关系示意图。读图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完成下列问题。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R69.eps" descr="id:2147495247;FounderCES"/>
          <p:cNvPicPr/>
          <p:nvPr/>
        </p:nvPicPr>
        <p:blipFill>
          <a:blip r:embed="rId4"/>
          <a:stretch>
            <a:fillRect/>
          </a:stretch>
        </p:blipFill>
        <p:spPr>
          <a:xfrm>
            <a:off x="3131840" y="3205277"/>
            <a:ext cx="3999146" cy="2160240"/>
          </a:xfrm>
          <a:prstGeom prst="rect">
            <a:avLst/>
          </a:prstGeom>
        </p:spPr>
      </p:pic>
    </p:spTree>
    <p:extLst>
      <p:ext uri="{BB962C8B-B14F-4D97-AF65-F5344CB8AC3E}">
        <p14:creationId xmlns:p14="http://schemas.microsoft.com/office/powerpoint/2010/main" val="100240402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图中</a:t>
            </a: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气压最高的是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气压最低的是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两地受热的是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空气</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冷却的是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空气</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画出图中的热力环流。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若该热力环流发生于城区与郊区之间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中代表城区的是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说明判断依据。</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若图中</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处为海洋</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处为陆地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则该热力环流出现在</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白天或夜间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3378121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628800"/>
            <a:ext cx="8128000" cy="85093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解答该题的关键是抓住知识间的内在联系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逐步突破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具体分析如下。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R70.eps" descr="id:2147495254;FounderCES"/>
          <p:cNvPicPr/>
          <p:nvPr/>
        </p:nvPicPr>
        <p:blipFill>
          <a:blip r:embed="rId4"/>
          <a:stretch>
            <a:fillRect/>
          </a:stretch>
        </p:blipFill>
        <p:spPr>
          <a:xfrm>
            <a:off x="3491880" y="2636912"/>
            <a:ext cx="2905245" cy="3260755"/>
          </a:xfrm>
          <a:prstGeom prst="rect">
            <a:avLst/>
          </a:prstGeom>
        </p:spPr>
      </p:pic>
    </p:spTree>
    <p:extLst>
      <p:ext uri="{BB962C8B-B14F-4D97-AF65-F5344CB8AC3E}">
        <p14:creationId xmlns:p14="http://schemas.microsoft.com/office/powerpoint/2010/main" val="110482017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cs typeface="宋体" panose="02010600030101010101" pitchFamily="2" charset="-122"/>
              </a:rPr>
              <a:t>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(2)B</a:t>
            </a:r>
            <a:r>
              <a:rPr lang="zh-CN" altLang="zh-CN" sz="2200" dirty="0">
                <a:solidFill>
                  <a:srgbClr val="000000"/>
                </a:solidFill>
                <a:latin typeface="Times New Roman" panose="02020603050405020304" pitchFamily="18" charset="0"/>
                <a:cs typeface="Times New Roman" panose="02020603050405020304" pitchFamily="18" charset="0"/>
              </a:rPr>
              <a:t>　膨胀上升　</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　收缩下沉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图略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其热力环流的画法应是近地面</a:t>
            </a:r>
            <a:r>
              <a:rPr lang="en-US" altLang="zh-CN" sz="2200"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Times New Roman" panose="02020603050405020304" pitchFamily="18" charset="0"/>
                <a:cs typeface="Times New Roman" panose="02020603050405020304" pitchFamily="18" charset="0"/>
              </a:rPr>
              <a:t>高空由</a:t>
            </a:r>
            <a:r>
              <a:rPr lang="en-US" altLang="zh-CN" sz="2200" dirty="0">
                <a:solidFill>
                  <a:srgbClr val="000000"/>
                </a:solidFill>
                <a:latin typeface="Times New Roman" panose="02020603050405020304" pitchFamily="18" charset="0"/>
                <a:cs typeface="Times New Roman" panose="02020603050405020304" pitchFamily="18" charset="0"/>
              </a:rPr>
              <a:t>B→A,</a:t>
            </a:r>
            <a:r>
              <a:rPr lang="zh-CN" altLang="zh-CN" sz="2200" dirty="0">
                <a:solidFill>
                  <a:srgbClr val="000000"/>
                </a:solidFill>
                <a:latin typeface="Times New Roman" panose="02020603050405020304" pitchFamily="18" charset="0"/>
                <a:cs typeface="Times New Roman" panose="02020603050405020304" pitchFamily="18" charset="0"/>
              </a:rPr>
              <a:t>垂直方向</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地下沉</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地上升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(4)B</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地温度高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空气上升。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白天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0751831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628800"/>
            <a:ext cx="8128000" cy="685031"/>
          </a:xfrm>
          <a:prstGeom prst="rect">
            <a:avLst/>
          </a:prstGeom>
        </p:spPr>
        <p:txBody>
          <a:bodyPr wrap="none">
            <a:spAutoFit/>
          </a:bodyPr>
          <a:lstStyle/>
          <a:p>
            <a:pPr indent="408305">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探究</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zh-CN" altLang="zh-CN" sz="2200" b="1" u="sng" dirty="0">
                <a:solidFill>
                  <a:srgbClr val="FF0000"/>
                </a:solidFill>
                <a:uFill>
                  <a:solidFill>
                    <a:srgbClr val="000000"/>
                  </a:solidFill>
                </a:uFill>
                <a:latin typeface="Times New Roman" panose="02020603050405020304" pitchFamily="18" charset="0"/>
                <a:cs typeface="Times New Roman" panose="02020603050405020304" pitchFamily="18" charset="0"/>
              </a:rPr>
              <a:t>等压线图中风向与风速的判定</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3844878" y="2100659"/>
            <a:ext cx="1454244"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问题</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导引</a:t>
            </a:r>
            <a:r>
              <a:rPr lang="en-US" altLang="zh-CN" sz="2200" dirty="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2780928"/>
            <a:ext cx="8128000" cy="872355"/>
          </a:xfrm>
          <a:prstGeom prst="rect">
            <a:avLst/>
          </a:prstGeom>
        </p:spPr>
        <p:txBody>
          <a:bodyPr>
            <a:spAutoFit/>
          </a:bodyPr>
          <a:lstStyle/>
          <a:p>
            <a:pPr>
              <a:lnSpc>
                <a:spcPct val="120000"/>
              </a:lnSpc>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风向是指风吹来的方向</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一般用</a:t>
            </a:r>
            <a:r>
              <a:rPr lang="en-US" altLang="zh-CN" sz="2200" dirty="0">
                <a:solidFill>
                  <a:srgbClr val="000000"/>
                </a:solidFill>
                <a:latin typeface="Times New Roman" panose="02020603050405020304" pitchFamily="18" charset="0"/>
              </a:rPr>
              <a:t>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个方位表示</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分别为</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北、东北、东、东南、南、西南、西、西北。</a:t>
            </a:r>
            <a:endParaRPr lang="zh-CN" altLang="en-US" sz="2200" dirty="0"/>
          </a:p>
        </p:txBody>
      </p:sp>
      <p:pic>
        <p:nvPicPr>
          <p:cNvPr id="8" name="R71.eps" descr="id:2147495275;FounderCES"/>
          <p:cNvPicPr/>
          <p:nvPr/>
        </p:nvPicPr>
        <p:blipFill>
          <a:blip r:embed="rId4"/>
          <a:stretch>
            <a:fillRect/>
          </a:stretch>
        </p:blipFill>
        <p:spPr>
          <a:xfrm>
            <a:off x="3203848" y="3870857"/>
            <a:ext cx="3281589" cy="2288492"/>
          </a:xfrm>
          <a:prstGeom prst="rect">
            <a:avLst/>
          </a:prstGeom>
        </p:spPr>
      </p:pic>
    </p:spTree>
    <p:extLst>
      <p:ext uri="{BB962C8B-B14F-4D97-AF65-F5344CB8AC3E}">
        <p14:creationId xmlns:p14="http://schemas.microsoft.com/office/powerpoint/2010/main" val="174101201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风力是指风的强弱、风的速度的大小。用风级表示风的强度。风力越强风级越大。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风的形成受水平气压梯度力、地转偏向力、摩擦力三种力的共同作用。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结合材料探究</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只影响风向不影响风速的力是哪一个</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台风登陆后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为什么会慢慢变弱直至消失</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6874944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只影响风向不影响风速的力是地转偏向力。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影响风力大小的最根本因素是水平气压梯度力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除此之外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还要考虑到摩擦力的影响。台风登陆后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地面障碍变多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阻挡作用变强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摩擦力变大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则台风的势力会越来越弱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直至消失。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8750978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3844878" y="1628800"/>
            <a:ext cx="1454244"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名师</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精讲</a:t>
            </a:r>
            <a:r>
              <a:rPr lang="en-US" altLang="zh-CN" sz="2200" dirty="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2348880"/>
            <a:ext cx="8128000" cy="16785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影响风的三种力对比分析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风的形成受水平气压梯度力、地转偏向力、摩擦力三种力的共同作用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三种作用力的大小、方向和对风速、风向的影响各不相同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具体如下所示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R72.eps" descr="id:2147495289;FounderCES"/>
          <p:cNvPicPr/>
          <p:nvPr/>
        </p:nvPicPr>
        <p:blipFill>
          <a:blip r:embed="rId4"/>
          <a:stretch>
            <a:fillRect/>
          </a:stretch>
        </p:blipFill>
        <p:spPr>
          <a:xfrm>
            <a:off x="3419872" y="4215227"/>
            <a:ext cx="3024336" cy="2200602"/>
          </a:xfrm>
          <a:prstGeom prst="rect">
            <a:avLst/>
          </a:prstGeom>
        </p:spPr>
      </p:pic>
    </p:spTree>
    <p:extLst>
      <p:ext uri="{BB962C8B-B14F-4D97-AF65-F5344CB8AC3E}">
        <p14:creationId xmlns:p14="http://schemas.microsoft.com/office/powerpoint/2010/main" val="424763523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107057085"/>
              </p:ext>
            </p:extLst>
          </p:nvPr>
        </p:nvGraphicFramePr>
        <p:xfrm>
          <a:off x="981015" y="1243992"/>
          <a:ext cx="7389091" cy="5346674"/>
        </p:xfrm>
        <a:graphic>
          <a:graphicData uri="http://schemas.openxmlformats.org/presentationml/2006/ole">
            <mc:AlternateContent xmlns:mc="http://schemas.openxmlformats.org/markup-compatibility/2006">
              <mc:Choice xmlns:v="urn:schemas-microsoft-com:vml" Requires="v">
                <p:oleObj spid="_x0000_s4106" name="文档" r:id="rId4" imgW="3998108" imgH="2892946" progId="Word.Document.12">
                  <p:embed/>
                </p:oleObj>
              </mc:Choice>
              <mc:Fallback>
                <p:oleObj name="文档" r:id="rId4" imgW="3998108" imgH="2892946" progId="Word.Document.12">
                  <p:embed/>
                  <p:pic>
                    <p:nvPicPr>
                      <p:cNvPr id="0" name=""/>
                      <p:cNvPicPr/>
                      <p:nvPr/>
                    </p:nvPicPr>
                    <p:blipFill>
                      <a:blip r:embed="rId5"/>
                      <a:stretch>
                        <a:fillRect/>
                      </a:stretch>
                    </p:blipFill>
                    <p:spPr>
                      <a:xfrm>
                        <a:off x="981015" y="1243992"/>
                        <a:ext cx="7389091" cy="5346674"/>
                      </a:xfrm>
                      <a:prstGeom prst="rect">
                        <a:avLst/>
                      </a:prstGeom>
                    </p:spPr>
                  </p:pic>
                </p:oleObj>
              </mc:Fallback>
            </mc:AlternateContent>
          </a:graphicData>
        </a:graphic>
      </p:graphicFrame>
    </p:spTree>
    <p:extLst>
      <p:ext uri="{BB962C8B-B14F-4D97-AF65-F5344CB8AC3E}">
        <p14:creationId xmlns:p14="http://schemas.microsoft.com/office/powerpoint/2010/main" val="2602319192"/>
      </p:ext>
    </p:extLst>
  </p:cSld>
  <p:clrMapOvr>
    <a:masterClrMapping/>
  </p:clrMapOvr>
  <p:transition spd="slow">
    <p:push/>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706608635"/>
              </p:ext>
            </p:extLst>
          </p:nvPr>
        </p:nvGraphicFramePr>
        <p:xfrm>
          <a:off x="395536" y="2132856"/>
          <a:ext cx="8128000" cy="3699050"/>
        </p:xfrm>
        <a:graphic>
          <a:graphicData uri="http://schemas.openxmlformats.org/presentationml/2006/ole">
            <mc:AlternateContent xmlns:mc="http://schemas.openxmlformats.org/markup-compatibility/2006">
              <mc:Choice xmlns:v="urn:schemas-microsoft-com:vml" Requires="v">
                <p:oleObj spid="_x0000_s6154" name="文档" r:id="rId6" imgW="3907430" imgH="1778559" progId="Word.Document.12">
                  <p:embed/>
                </p:oleObj>
              </mc:Choice>
              <mc:Fallback>
                <p:oleObj name="文档" r:id="rId6" imgW="3907430" imgH="1778559" progId="Word.Document.12">
                  <p:embed/>
                  <p:pic>
                    <p:nvPicPr>
                      <p:cNvPr id="0" name=""/>
                      <p:cNvPicPr/>
                      <p:nvPr/>
                    </p:nvPicPr>
                    <p:blipFill>
                      <a:blip r:embed="rId7"/>
                      <a:stretch>
                        <a:fillRect/>
                      </a:stretch>
                    </p:blipFill>
                    <p:spPr>
                      <a:xfrm>
                        <a:off x="395536" y="2132856"/>
                        <a:ext cx="8128000" cy="3699050"/>
                      </a:xfrm>
                      <a:prstGeom prst="rect">
                        <a:avLst/>
                      </a:prstGeom>
                    </p:spPr>
                  </p:pic>
                </p:oleObj>
              </mc:Fallback>
            </mc:AlternateContent>
          </a:graphicData>
        </a:graphic>
      </p:graphicFrame>
    </p:spTree>
    <p:extLst>
      <p:ext uri="{BB962C8B-B14F-4D97-AF65-F5344CB8AC3E}">
        <p14:creationId xmlns:p14="http://schemas.microsoft.com/office/powerpoint/2010/main" val="232363367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543085218"/>
              </p:ext>
            </p:extLst>
          </p:nvPr>
        </p:nvGraphicFramePr>
        <p:xfrm>
          <a:off x="508000" y="2150691"/>
          <a:ext cx="8128000" cy="2810618"/>
        </p:xfrm>
        <a:graphic>
          <a:graphicData uri="http://schemas.openxmlformats.org/presentationml/2006/ole">
            <mc:AlternateContent xmlns:mc="http://schemas.openxmlformats.org/markup-compatibility/2006">
              <mc:Choice xmlns:v="urn:schemas-microsoft-com:vml" Requires="v">
                <p:oleObj spid="_x0000_s7178" name="文档" r:id="rId6" imgW="3907430" imgH="1351000" progId="Word.Document.12">
                  <p:embed/>
                </p:oleObj>
              </mc:Choice>
              <mc:Fallback>
                <p:oleObj name="文档" r:id="rId6" imgW="3907430" imgH="1351000" progId="Word.Document.12">
                  <p:embed/>
                  <p:pic>
                    <p:nvPicPr>
                      <p:cNvPr id="0" name=""/>
                      <p:cNvPicPr/>
                      <p:nvPr/>
                    </p:nvPicPr>
                    <p:blipFill>
                      <a:blip r:embed="rId7"/>
                      <a:stretch>
                        <a:fillRect/>
                      </a:stretch>
                    </p:blipFill>
                    <p:spPr>
                      <a:xfrm>
                        <a:off x="508000" y="2150691"/>
                        <a:ext cx="8128000" cy="2810618"/>
                      </a:xfrm>
                      <a:prstGeom prst="rect">
                        <a:avLst/>
                      </a:prstGeom>
                    </p:spPr>
                  </p:pic>
                </p:oleObj>
              </mc:Fallback>
            </mc:AlternateContent>
          </a:graphicData>
        </a:graphic>
      </p:graphicFrame>
    </p:spTree>
    <p:extLst>
      <p:ext uri="{BB962C8B-B14F-4D97-AF65-F5344CB8AC3E}">
        <p14:creationId xmlns:p14="http://schemas.microsoft.com/office/powerpoint/2010/main" val="206860868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301929651"/>
              </p:ext>
            </p:extLst>
          </p:nvPr>
        </p:nvGraphicFramePr>
        <p:xfrm>
          <a:off x="508000" y="2150691"/>
          <a:ext cx="8128000" cy="2810618"/>
        </p:xfrm>
        <a:graphic>
          <a:graphicData uri="http://schemas.openxmlformats.org/presentationml/2006/ole">
            <mc:AlternateContent xmlns:mc="http://schemas.openxmlformats.org/markup-compatibility/2006">
              <mc:Choice xmlns:v="urn:schemas-microsoft-com:vml" Requires="v">
                <p:oleObj spid="_x0000_s8202" name="文档" r:id="rId6" imgW="3907430" imgH="1351000" progId="Word.Document.12">
                  <p:embed/>
                </p:oleObj>
              </mc:Choice>
              <mc:Fallback>
                <p:oleObj name="文档" r:id="rId6" imgW="3907430" imgH="1351000" progId="Word.Document.12">
                  <p:embed/>
                  <p:pic>
                    <p:nvPicPr>
                      <p:cNvPr id="0" name=""/>
                      <p:cNvPicPr/>
                      <p:nvPr/>
                    </p:nvPicPr>
                    <p:blipFill>
                      <a:blip r:embed="rId7"/>
                      <a:stretch>
                        <a:fillRect/>
                      </a:stretch>
                    </p:blipFill>
                    <p:spPr>
                      <a:xfrm>
                        <a:off x="508000" y="2150691"/>
                        <a:ext cx="8128000" cy="2810618"/>
                      </a:xfrm>
                      <a:prstGeom prst="rect">
                        <a:avLst/>
                      </a:prstGeom>
                    </p:spPr>
                  </p:pic>
                </p:oleObj>
              </mc:Fallback>
            </mc:AlternateContent>
          </a:graphicData>
        </a:graphic>
      </p:graphicFrame>
    </p:spTree>
    <p:extLst>
      <p:ext uri="{BB962C8B-B14F-4D97-AF65-F5344CB8AC3E}">
        <p14:creationId xmlns:p14="http://schemas.microsoft.com/office/powerpoint/2010/main" val="336947788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12776"/>
            <a:ext cx="8128000" cy="86600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三种受力情况下的风向特点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以北半球为例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受单一的水平气压梯度力的作用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风向垂直于等压线。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R73.eps" descr="id:2147495304;FounderCES"/>
          <p:cNvPicPr/>
          <p:nvPr/>
        </p:nvPicPr>
        <p:blipFill>
          <a:blip r:embed="rId4"/>
          <a:stretch>
            <a:fillRect/>
          </a:stretch>
        </p:blipFill>
        <p:spPr>
          <a:xfrm>
            <a:off x="2915816" y="2996952"/>
            <a:ext cx="4020916" cy="2127925"/>
          </a:xfrm>
          <a:prstGeom prst="rect">
            <a:avLst/>
          </a:prstGeom>
        </p:spPr>
      </p:pic>
    </p:spTree>
    <p:extLst>
      <p:ext uri="{BB962C8B-B14F-4D97-AF65-F5344CB8AC3E}">
        <p14:creationId xmlns:p14="http://schemas.microsoft.com/office/powerpoint/2010/main" val="107959670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0808"/>
            <a:ext cx="8128000" cy="85093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高空大气受水平气压梯度力和地转偏向力的共同作用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风向平行于等压线。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R74.eps" descr="id:2147495311;FounderCES"/>
          <p:cNvPicPr/>
          <p:nvPr/>
        </p:nvPicPr>
        <p:blipFill>
          <a:blip r:embed="rId4"/>
          <a:stretch>
            <a:fillRect/>
          </a:stretch>
        </p:blipFill>
        <p:spPr>
          <a:xfrm>
            <a:off x="2915816" y="3062834"/>
            <a:ext cx="3653471" cy="2265591"/>
          </a:xfrm>
          <a:prstGeom prst="rect">
            <a:avLst/>
          </a:prstGeom>
        </p:spPr>
      </p:pic>
    </p:spTree>
    <p:extLst>
      <p:ext uri="{BB962C8B-B14F-4D97-AF65-F5344CB8AC3E}">
        <p14:creationId xmlns:p14="http://schemas.microsoft.com/office/powerpoint/2010/main" val="292973208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72816"/>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近地面大气受水平气压梯度力、地转偏向力和摩擦力的共同作用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风向与等压线斜交成一夹角。</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R75.eps" descr="id:2147495318;FounderCES"/>
          <p:cNvPicPr/>
          <p:nvPr/>
        </p:nvPicPr>
        <p:blipFill>
          <a:blip r:embed="rId4"/>
          <a:stretch>
            <a:fillRect/>
          </a:stretch>
        </p:blipFill>
        <p:spPr>
          <a:xfrm>
            <a:off x="3059832" y="3221917"/>
            <a:ext cx="3994413" cy="1860783"/>
          </a:xfrm>
          <a:prstGeom prst="rect">
            <a:avLst/>
          </a:prstGeom>
        </p:spPr>
      </p:pic>
    </p:spTree>
    <p:extLst>
      <p:ext uri="{BB962C8B-B14F-4D97-AF65-F5344CB8AC3E}">
        <p14:creationId xmlns:p14="http://schemas.microsoft.com/office/powerpoint/2010/main" val="28768358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7584" y="1700808"/>
            <a:ext cx="7401581" cy="3837435"/>
          </a:xfrm>
          <a:prstGeom prst="rect">
            <a:avLst/>
          </a:prstGeom>
        </p:spPr>
      </p:pic>
    </p:spTree>
    <p:extLst>
      <p:ext uri="{BB962C8B-B14F-4D97-AF65-F5344CB8AC3E}">
        <p14:creationId xmlns:p14="http://schemas.microsoft.com/office/powerpoint/2010/main" val="225371267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5733" y="2132856"/>
            <a:ext cx="8284459" cy="3087376"/>
          </a:xfrm>
          <a:prstGeom prst="rect">
            <a:avLst/>
          </a:prstGeom>
        </p:spPr>
      </p:pic>
    </p:spTree>
    <p:extLst>
      <p:ext uri="{BB962C8B-B14F-4D97-AF65-F5344CB8AC3E}">
        <p14:creationId xmlns:p14="http://schemas.microsoft.com/office/powerpoint/2010/main" val="204156595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9089" y="1700808"/>
            <a:ext cx="8798826" cy="4193833"/>
          </a:xfrm>
          <a:prstGeom prst="rect">
            <a:avLst/>
          </a:prstGeom>
        </p:spPr>
      </p:pic>
    </p:spTree>
    <p:extLst>
      <p:ext uri="{BB962C8B-B14F-4D97-AF65-F5344CB8AC3E}">
        <p14:creationId xmlns:p14="http://schemas.microsoft.com/office/powerpoint/2010/main" val="406588100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3844878" y="1196752"/>
            <a:ext cx="1454244"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典例</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剖析</a:t>
            </a:r>
            <a:r>
              <a:rPr lang="en-US" altLang="zh-CN" sz="2200" dirty="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1785973"/>
            <a:ext cx="8128000" cy="85093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下图横实线为等压线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虚线为近地面风向轨迹图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据图完成下列问题。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R77.eps" descr="id:2147495332;FounderCES"/>
          <p:cNvPicPr/>
          <p:nvPr/>
        </p:nvPicPr>
        <p:blipFill>
          <a:blip r:embed="rId4"/>
          <a:stretch>
            <a:fillRect/>
          </a:stretch>
        </p:blipFill>
        <p:spPr>
          <a:xfrm>
            <a:off x="3059832" y="3233164"/>
            <a:ext cx="3963024" cy="2591599"/>
          </a:xfrm>
          <a:prstGeom prst="rect">
            <a:avLst/>
          </a:prstGeom>
        </p:spPr>
      </p:pic>
    </p:spTree>
    <p:extLst>
      <p:ext uri="{BB962C8B-B14F-4D97-AF65-F5344CB8AC3E}">
        <p14:creationId xmlns:p14="http://schemas.microsoft.com/office/powerpoint/2010/main" val="146761547"/>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1619672"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56792"/>
            <a:ext cx="2802370"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一、大气的受热</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过程</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R61.eps" descr="id:2147495154;FounderCES"/>
          <p:cNvPicPr/>
          <p:nvPr/>
        </p:nvPicPr>
        <p:blipFill>
          <a:blip r:embed="rId5"/>
          <a:stretch>
            <a:fillRect/>
          </a:stretch>
        </p:blipFill>
        <p:spPr>
          <a:xfrm>
            <a:off x="3310370" y="2636912"/>
            <a:ext cx="3284897" cy="2943131"/>
          </a:xfrm>
          <a:prstGeom prst="rect">
            <a:avLst/>
          </a:prstGeom>
        </p:spPr>
      </p:pic>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试比较</a:t>
            </a:r>
            <a:r>
              <a:rPr lang="zh-CN" altLang="zh-CN" sz="2200" dirty="0">
                <a:solidFill>
                  <a:srgbClr val="000000"/>
                </a:solidFill>
                <a:latin typeface="NEU-BZ-S92"/>
                <a:cs typeface="宋体" panose="02010600030101010101" pitchFamily="2" charset="-122"/>
              </a:rPr>
              <a:t>②③</a:t>
            </a:r>
            <a:r>
              <a:rPr lang="zh-CN" altLang="zh-CN" sz="2200" dirty="0">
                <a:solidFill>
                  <a:srgbClr val="000000"/>
                </a:solidFill>
                <a:latin typeface="Times New Roman" panose="02020603050405020304" pitchFamily="18" charset="0"/>
                <a:cs typeface="Times New Roman" panose="02020603050405020304" pitchFamily="18" charset="0"/>
              </a:rPr>
              <a:t>两地的风力大小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&gt;</a:t>
            </a:r>
            <a:r>
              <a:rPr lang="zh-CN" altLang="zh-CN" sz="2200" dirty="0">
                <a:solidFill>
                  <a:srgbClr val="000000"/>
                </a:solidFill>
                <a:latin typeface="NEU-BZ-S92"/>
                <a:cs typeface="宋体" panose="02010600030101010101" pitchFamily="2" charset="-122"/>
              </a:rPr>
              <a:t>③</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&lt;</a:t>
            </a:r>
            <a:r>
              <a:rPr lang="zh-CN" altLang="zh-CN" sz="2200" dirty="0">
                <a:solidFill>
                  <a:srgbClr val="000000"/>
                </a:solidFill>
                <a:latin typeface="NEU-BZ-S92"/>
                <a:cs typeface="宋体" panose="02010600030101010101" pitchFamily="2" charset="-122"/>
              </a:rPr>
              <a:t>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不能确定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此时</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地的风向为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西风</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东风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西南风</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东南风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0754027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风力的大小与水平气压梯度力有关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水平气压梯度力越大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风力越大。图中</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地等压线密集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水平气压梯度力大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风力较大。第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从风向轨迹看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风向不断右偏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可判断图示为北半球近地面。面向</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点水平气压梯度力方向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右偏</a:t>
            </a:r>
            <a:r>
              <a:rPr lang="en-US" altLang="zh-CN" sz="2200" dirty="0">
                <a:solidFill>
                  <a:srgbClr val="000000"/>
                </a:solidFill>
                <a:latin typeface="Times New Roman" panose="02020603050405020304" pitchFamily="18" charset="0"/>
                <a:cs typeface="Times New Roman" panose="02020603050405020304" pitchFamily="18" charset="0"/>
              </a:rPr>
              <a:t>30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~45</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角即为实际风向。风向指风的来向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判断</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地风向为西南风。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731455" y="4623187"/>
            <a:ext cx="2114847" cy="43564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7722808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794190" y="836712"/>
            <a:ext cx="2738250" cy="369332"/>
          </a:xfrm>
          <a:prstGeom prst="rect">
            <a:avLst/>
          </a:prstGeom>
          <a:noFill/>
          <a:ln>
            <a:noFill/>
          </a:ln>
        </p:spPr>
        <p:txBody>
          <a:bodyPr wrap="none" rtlCol="0">
            <a:spAutoFit/>
          </a:bodyPr>
          <a:lstStyle/>
          <a:p>
            <a:r>
              <a:rPr lang="en-US" altLang="zh-CN" dirty="0" smtClean="0"/>
              <a:t>1       2       3       4       5       6</a:t>
            </a:r>
            <a:endParaRPr lang="zh-CN" altLang="en-US" dirty="0"/>
          </a:p>
        </p:txBody>
      </p:sp>
      <p:sp>
        <p:nvSpPr>
          <p:cNvPr id="6" name="矩形 5">
            <a:hlinkClick r:id="rId2" action="ppaction://hlinksldjump"/>
          </p:cNvPr>
          <p:cNvSpPr/>
          <p:nvPr/>
        </p:nvSpPr>
        <p:spPr>
          <a:xfrm>
            <a:off x="5798494" y="869763"/>
            <a:ext cx="284052"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hlinkClick r:id="rId3" action="ppaction://hlinksldjump"/>
          </p:cNvPr>
          <p:cNvSpPr/>
          <p:nvPr/>
        </p:nvSpPr>
        <p:spPr>
          <a:xfrm>
            <a:off x="6277941" y="882685"/>
            <a:ext cx="2921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4" action="ppaction://hlinksldjump"/>
          </p:cNvPr>
          <p:cNvSpPr/>
          <p:nvPr/>
        </p:nvSpPr>
        <p:spPr>
          <a:xfrm>
            <a:off x="6757624" y="882949"/>
            <a:ext cx="29027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5" action="ppaction://hlinksldjump"/>
          </p:cNvPr>
          <p:cNvSpPr/>
          <p:nvPr/>
        </p:nvSpPr>
        <p:spPr>
          <a:xfrm>
            <a:off x="7246347"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hlinkClick r:id="rId6" action="ppaction://hlinksldjump"/>
          </p:cNvPr>
          <p:cNvSpPr/>
          <p:nvPr/>
        </p:nvSpPr>
        <p:spPr>
          <a:xfrm>
            <a:off x="7723102"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hlinkClick r:id="rId7" action="ppaction://hlinksldjump"/>
          </p:cNvPr>
          <p:cNvSpPr/>
          <p:nvPr/>
        </p:nvSpPr>
        <p:spPr>
          <a:xfrm>
            <a:off x="8214863"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1484784"/>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下面为地球表面受热过程示意图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近地面大气的热量主要来自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R78.eps" descr="id:2147495346;FounderCES"/>
          <p:cNvPicPr/>
          <p:nvPr/>
        </p:nvPicPr>
        <p:blipFill>
          <a:blip r:embed="rId8"/>
          <a:stretch>
            <a:fillRect/>
          </a:stretch>
        </p:blipFill>
        <p:spPr>
          <a:xfrm>
            <a:off x="3550118" y="2624459"/>
            <a:ext cx="2727823" cy="1507922"/>
          </a:xfrm>
          <a:prstGeom prst="rect">
            <a:avLst/>
          </a:prstGeom>
        </p:spPr>
      </p:pic>
      <p:sp>
        <p:nvSpPr>
          <p:cNvPr id="4" name="矩形 3"/>
          <p:cNvSpPr>
            <a:spLocks noChangeAspect="1"/>
          </p:cNvSpPr>
          <p:nvPr/>
        </p:nvSpPr>
        <p:spPr>
          <a:xfrm>
            <a:off x="508000" y="5299298"/>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	B.B</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C.C	D.D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pull dir="ld"/>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794190" y="836712"/>
            <a:ext cx="2738250" cy="369332"/>
          </a:xfrm>
          <a:prstGeom prst="rect">
            <a:avLst/>
          </a:prstGeom>
          <a:noFill/>
          <a:ln>
            <a:noFill/>
          </a:ln>
        </p:spPr>
        <p:txBody>
          <a:bodyPr wrap="none" rtlCol="0">
            <a:spAutoFit/>
          </a:bodyPr>
          <a:lstStyle/>
          <a:p>
            <a:r>
              <a:rPr lang="en-US" altLang="zh-CN" dirty="0" smtClean="0"/>
              <a:t>1       2       3       4       5       6</a:t>
            </a:r>
            <a:endParaRPr lang="zh-CN" altLang="en-US" dirty="0"/>
          </a:p>
        </p:txBody>
      </p:sp>
      <p:sp>
        <p:nvSpPr>
          <p:cNvPr id="6" name="矩形 5">
            <a:hlinkClick r:id="rId2" action="ppaction://hlinksldjump"/>
          </p:cNvPr>
          <p:cNvSpPr/>
          <p:nvPr/>
        </p:nvSpPr>
        <p:spPr>
          <a:xfrm>
            <a:off x="5798494" y="869763"/>
            <a:ext cx="284052"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hlinkClick r:id="rId3" action="ppaction://hlinksldjump"/>
          </p:cNvPr>
          <p:cNvSpPr/>
          <p:nvPr/>
        </p:nvSpPr>
        <p:spPr>
          <a:xfrm>
            <a:off x="6277941" y="882685"/>
            <a:ext cx="2921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4" action="ppaction://hlinksldjump"/>
          </p:cNvPr>
          <p:cNvSpPr/>
          <p:nvPr/>
        </p:nvSpPr>
        <p:spPr>
          <a:xfrm>
            <a:off x="6757624" y="882949"/>
            <a:ext cx="29027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5" action="ppaction://hlinksldjump"/>
          </p:cNvPr>
          <p:cNvSpPr/>
          <p:nvPr/>
        </p:nvSpPr>
        <p:spPr>
          <a:xfrm>
            <a:off x="7246347"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hlinkClick r:id="rId6" action="ppaction://hlinksldjump"/>
          </p:cNvPr>
          <p:cNvSpPr/>
          <p:nvPr/>
        </p:nvSpPr>
        <p:spPr>
          <a:xfrm>
            <a:off x="7723102"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hlinkClick r:id="rId7" action="ppaction://hlinksldjump"/>
          </p:cNvPr>
          <p:cNvSpPr/>
          <p:nvPr/>
        </p:nvSpPr>
        <p:spPr>
          <a:xfrm>
            <a:off x="8214863"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是到达大气上界的太阳辐射。</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是被大气削弱后到达地面的太阳辐射。</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是地面辐射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大部分被大气吸收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使大气增温。</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是大气逆辐射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补偿地面辐射损失的能量。近地面大气的热量主要来自地面辐射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它是近地面大气的主要的直接热源。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3" name="矩形 12"/>
          <p:cNvSpPr/>
          <p:nvPr/>
        </p:nvSpPr>
        <p:spPr>
          <a:xfrm>
            <a:off x="514006" y="4236723"/>
            <a:ext cx="974178" cy="39604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26040101"/>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3"/>
                                        </p:tgtEl>
                                      </p:cBhvr>
                                    </p:animEffect>
                                    <p:set>
                                      <p:cBhvr>
                                        <p:cTn id="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794190" y="836712"/>
            <a:ext cx="2738250" cy="369332"/>
          </a:xfrm>
          <a:prstGeom prst="rect">
            <a:avLst/>
          </a:prstGeom>
          <a:noFill/>
          <a:ln>
            <a:noFill/>
          </a:ln>
        </p:spPr>
        <p:txBody>
          <a:bodyPr wrap="none" rtlCol="0">
            <a:spAutoFit/>
          </a:bodyPr>
          <a:lstStyle/>
          <a:p>
            <a:r>
              <a:rPr lang="en-US" altLang="zh-CN" dirty="0" smtClean="0"/>
              <a:t>1       2       3       4       5       6</a:t>
            </a:r>
            <a:endParaRPr lang="zh-CN" altLang="en-US" dirty="0"/>
          </a:p>
        </p:txBody>
      </p:sp>
      <p:sp>
        <p:nvSpPr>
          <p:cNvPr id="3" name="矩形 2">
            <a:hlinkClick r:id="rId2" action="ppaction://hlinksldjump"/>
          </p:cNvPr>
          <p:cNvSpPr/>
          <p:nvPr/>
        </p:nvSpPr>
        <p:spPr>
          <a:xfrm>
            <a:off x="5798494"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hlinkClick r:id="rId3" action="ppaction://hlinksldjump"/>
          </p:cNvPr>
          <p:cNvSpPr/>
          <p:nvPr/>
        </p:nvSpPr>
        <p:spPr>
          <a:xfrm>
            <a:off x="6277941" y="882685"/>
            <a:ext cx="292124"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hlinkClick r:id="rId4" action="ppaction://hlinksldjump"/>
          </p:cNvPr>
          <p:cNvSpPr/>
          <p:nvPr/>
        </p:nvSpPr>
        <p:spPr>
          <a:xfrm>
            <a:off x="6757624" y="882949"/>
            <a:ext cx="29027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hlinkClick r:id="rId5" action="ppaction://hlinksldjump"/>
          </p:cNvPr>
          <p:cNvSpPr/>
          <p:nvPr/>
        </p:nvSpPr>
        <p:spPr>
          <a:xfrm>
            <a:off x="7246347"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hlinkClick r:id="rId6" action="ppaction://hlinksldjump"/>
          </p:cNvPr>
          <p:cNvSpPr/>
          <p:nvPr/>
        </p:nvSpPr>
        <p:spPr>
          <a:xfrm>
            <a:off x="7723102"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hlinkClick r:id="rId7" action="ppaction://hlinksldjump"/>
          </p:cNvPr>
          <p:cNvSpPr/>
          <p:nvPr/>
        </p:nvSpPr>
        <p:spPr>
          <a:xfrm>
            <a:off x="8214863"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a:spLocks noChangeAspect="1"/>
          </p:cNvSpPr>
          <p:nvPr/>
        </p:nvSpPr>
        <p:spPr>
          <a:xfrm>
            <a:off x="508000" y="1628800"/>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在下图所示的热力环流中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四处气压由高到低的排序是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R79.eps" descr="id:2147495353;FounderCES"/>
          <p:cNvPicPr/>
          <p:nvPr/>
        </p:nvPicPr>
        <p:blipFill>
          <a:blip r:embed="rId8"/>
          <a:stretch>
            <a:fillRect/>
          </a:stretch>
        </p:blipFill>
        <p:spPr>
          <a:xfrm>
            <a:off x="3295719" y="2420888"/>
            <a:ext cx="2786827" cy="1954317"/>
          </a:xfrm>
          <a:prstGeom prst="rect">
            <a:avLst/>
          </a:prstGeom>
        </p:spPr>
      </p:pic>
      <p:sp>
        <p:nvSpPr>
          <p:cNvPr id="11" name="矩形 10"/>
          <p:cNvSpPr>
            <a:spLocks noChangeAspect="1"/>
          </p:cNvSpPr>
          <p:nvPr/>
        </p:nvSpPr>
        <p:spPr>
          <a:xfrm>
            <a:off x="508000" y="5227290"/>
            <a:ext cx="8128000" cy="90486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④</a:t>
            </a:r>
            <a:r>
              <a:rPr lang="en-US" altLang="zh-CN" sz="2200" dirty="0">
                <a:solidFill>
                  <a:srgbClr val="000000"/>
                </a:solidFill>
                <a:latin typeface="Times New Roman" panose="02020603050405020304" pitchFamily="18" charset="0"/>
                <a:cs typeface="Times New Roman" panose="02020603050405020304" pitchFamily="18" charset="0"/>
              </a:rPr>
              <a:t>&gt;</a:t>
            </a:r>
            <a:r>
              <a:rPr lang="zh-CN" altLang="zh-CN" sz="2200" dirty="0">
                <a:solidFill>
                  <a:srgbClr val="000000"/>
                </a:solidFill>
                <a:latin typeface="NEU-BZ-S92"/>
                <a:cs typeface="宋体" panose="02010600030101010101" pitchFamily="2" charset="-122"/>
              </a:rPr>
              <a:t>③</a:t>
            </a:r>
            <a:r>
              <a:rPr lang="en-US" altLang="zh-CN" sz="2200" dirty="0">
                <a:solidFill>
                  <a:srgbClr val="000000"/>
                </a:solidFill>
                <a:latin typeface="Times New Roman" panose="02020603050405020304" pitchFamily="18" charset="0"/>
                <a:cs typeface="Times New Roman" panose="02020603050405020304" pitchFamily="18" charset="0"/>
              </a:rPr>
              <a:t>&gt;</a:t>
            </a: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&gt;</a:t>
            </a: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③</a:t>
            </a:r>
            <a:r>
              <a:rPr lang="en-US" altLang="zh-CN" sz="2200" dirty="0">
                <a:solidFill>
                  <a:srgbClr val="000000"/>
                </a:solidFill>
                <a:latin typeface="Times New Roman" panose="02020603050405020304" pitchFamily="18" charset="0"/>
                <a:cs typeface="Times New Roman" panose="02020603050405020304" pitchFamily="18" charset="0"/>
              </a:rPr>
              <a:t>&gt;</a:t>
            </a: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&gt;</a:t>
            </a: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&gt;</a:t>
            </a:r>
            <a:r>
              <a:rPr lang="zh-CN" altLang="zh-CN" sz="2200" dirty="0">
                <a:solidFill>
                  <a:srgbClr val="000000"/>
                </a:solidFill>
                <a:latin typeface="NEU-BZ-S92"/>
                <a:cs typeface="宋体" panose="02010600030101010101" pitchFamily="2" charset="-122"/>
              </a:rPr>
              <a:t>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&gt;</a:t>
            </a: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&gt;</a:t>
            </a:r>
            <a:r>
              <a:rPr lang="zh-CN" altLang="zh-CN" sz="2200" dirty="0">
                <a:solidFill>
                  <a:srgbClr val="000000"/>
                </a:solidFill>
                <a:latin typeface="NEU-BZ-S92"/>
                <a:cs typeface="宋体" panose="02010600030101010101" pitchFamily="2" charset="-122"/>
              </a:rPr>
              <a:t>④</a:t>
            </a:r>
            <a:r>
              <a:rPr lang="en-US" altLang="zh-CN" sz="2200" dirty="0">
                <a:solidFill>
                  <a:srgbClr val="000000"/>
                </a:solidFill>
                <a:latin typeface="Times New Roman" panose="02020603050405020304" pitchFamily="18" charset="0"/>
                <a:cs typeface="Times New Roman" panose="02020603050405020304" pitchFamily="18" charset="0"/>
              </a:rPr>
              <a:t>&gt;</a:t>
            </a:r>
            <a:r>
              <a:rPr lang="zh-CN" altLang="zh-CN" sz="2200" dirty="0">
                <a:solidFill>
                  <a:srgbClr val="000000"/>
                </a:solidFill>
                <a:latin typeface="NEU-BZ-S92"/>
                <a:cs typeface="宋体" panose="02010600030101010101" pitchFamily="2" charset="-122"/>
              </a:rPr>
              <a:t>③</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          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en-US" altLang="zh-CN" sz="2200" dirty="0">
                <a:solidFill>
                  <a:srgbClr val="000000"/>
                </a:solidFill>
                <a:latin typeface="Times New Roman" panose="02020603050405020304" pitchFamily="18" charset="0"/>
                <a:cs typeface="Times New Roman" panose="02020603050405020304" pitchFamily="18" charset="0"/>
              </a:rPr>
              <a:t>&gt;</a:t>
            </a: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&gt;</a:t>
            </a: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&gt;</a:t>
            </a:r>
            <a:r>
              <a:rPr lang="zh-CN" altLang="zh-CN" sz="2200" dirty="0">
                <a:solidFill>
                  <a:srgbClr val="000000"/>
                </a:solidFill>
                <a:latin typeface="NEU-BZ-S92"/>
                <a:cs typeface="宋体" panose="02010600030101010101" pitchFamily="2" charset="-122"/>
              </a:rPr>
              <a:t>③</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96964954"/>
      </p:ext>
    </p:extLst>
  </p:cSld>
  <p:clrMapOvr>
    <a:masterClrMapping/>
  </p:clrMapOvr>
  <p:transition spd="slow">
    <p:pull dir="ld"/>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794190" y="836712"/>
            <a:ext cx="2738250" cy="369332"/>
          </a:xfrm>
          <a:prstGeom prst="rect">
            <a:avLst/>
          </a:prstGeom>
          <a:noFill/>
          <a:ln>
            <a:noFill/>
          </a:ln>
        </p:spPr>
        <p:txBody>
          <a:bodyPr wrap="none" rtlCol="0">
            <a:spAutoFit/>
          </a:bodyPr>
          <a:lstStyle/>
          <a:p>
            <a:r>
              <a:rPr lang="en-US" altLang="zh-CN" dirty="0" smtClean="0"/>
              <a:t>1       2       3       4       5       6</a:t>
            </a:r>
            <a:endParaRPr lang="zh-CN" altLang="en-US" dirty="0"/>
          </a:p>
        </p:txBody>
      </p:sp>
      <p:sp>
        <p:nvSpPr>
          <p:cNvPr id="3" name="矩形 2">
            <a:hlinkClick r:id="rId2" action="ppaction://hlinksldjump"/>
          </p:cNvPr>
          <p:cNvSpPr/>
          <p:nvPr/>
        </p:nvSpPr>
        <p:spPr>
          <a:xfrm>
            <a:off x="5798494"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hlinkClick r:id="rId3" action="ppaction://hlinksldjump"/>
          </p:cNvPr>
          <p:cNvSpPr/>
          <p:nvPr/>
        </p:nvSpPr>
        <p:spPr>
          <a:xfrm>
            <a:off x="6277941" y="882685"/>
            <a:ext cx="292124"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hlinkClick r:id="rId4" action="ppaction://hlinksldjump"/>
          </p:cNvPr>
          <p:cNvSpPr/>
          <p:nvPr/>
        </p:nvSpPr>
        <p:spPr>
          <a:xfrm>
            <a:off x="6757624" y="882949"/>
            <a:ext cx="29027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hlinkClick r:id="rId5" action="ppaction://hlinksldjump"/>
          </p:cNvPr>
          <p:cNvSpPr/>
          <p:nvPr/>
        </p:nvSpPr>
        <p:spPr>
          <a:xfrm>
            <a:off x="7246347"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hlinkClick r:id="rId6" action="ppaction://hlinksldjump"/>
          </p:cNvPr>
          <p:cNvSpPr/>
          <p:nvPr/>
        </p:nvSpPr>
        <p:spPr>
          <a:xfrm>
            <a:off x="7723102"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hlinkClick r:id="rId7" action="ppaction://hlinksldjump"/>
          </p:cNvPr>
          <p:cNvSpPr/>
          <p:nvPr/>
        </p:nvSpPr>
        <p:spPr>
          <a:xfrm>
            <a:off x="8214863"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处气流下沉形成高压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高空形成低压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处气流上升形成低压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高空形成高压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近地面气压高于高空。因此四处气压</a:t>
            </a:r>
            <a:r>
              <a:rPr lang="zh-CN" altLang="zh-CN" sz="2200" dirty="0">
                <a:solidFill>
                  <a:srgbClr val="000000"/>
                </a:solidFill>
                <a:latin typeface="NEU-BZ-S92"/>
                <a:cs typeface="宋体" panose="02010600030101010101" pitchFamily="2" charset="-122"/>
              </a:rPr>
              <a:t>④</a:t>
            </a:r>
            <a:r>
              <a:rPr lang="en-US" altLang="zh-CN" sz="2200" dirty="0">
                <a:solidFill>
                  <a:srgbClr val="000000"/>
                </a:solidFill>
                <a:latin typeface="Times New Roman" panose="02020603050405020304" pitchFamily="18" charset="0"/>
                <a:cs typeface="Times New Roman" panose="02020603050405020304" pitchFamily="18" charset="0"/>
              </a:rPr>
              <a:t>&gt;</a:t>
            </a: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&gt;</a:t>
            </a: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&gt;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矩形 9"/>
          <p:cNvSpPr/>
          <p:nvPr/>
        </p:nvSpPr>
        <p:spPr>
          <a:xfrm>
            <a:off x="590040" y="4033612"/>
            <a:ext cx="885616"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45932848"/>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794190" y="836712"/>
            <a:ext cx="2738250" cy="369332"/>
          </a:xfrm>
          <a:prstGeom prst="rect">
            <a:avLst/>
          </a:prstGeom>
          <a:noFill/>
          <a:ln>
            <a:noFill/>
          </a:ln>
        </p:spPr>
        <p:txBody>
          <a:bodyPr wrap="none" rtlCol="0">
            <a:spAutoFit/>
          </a:bodyPr>
          <a:lstStyle/>
          <a:p>
            <a:r>
              <a:rPr lang="en-US" altLang="zh-CN" dirty="0" smtClean="0"/>
              <a:t>1       2       3       4       5       6</a:t>
            </a:r>
            <a:endParaRPr lang="zh-CN" altLang="en-US" dirty="0"/>
          </a:p>
        </p:txBody>
      </p:sp>
      <p:sp>
        <p:nvSpPr>
          <p:cNvPr id="3" name="矩形 2">
            <a:hlinkClick r:id="rId2" action="ppaction://hlinksldjump"/>
          </p:cNvPr>
          <p:cNvSpPr/>
          <p:nvPr/>
        </p:nvSpPr>
        <p:spPr>
          <a:xfrm>
            <a:off x="5798494"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hlinkClick r:id="rId3" action="ppaction://hlinksldjump"/>
          </p:cNvPr>
          <p:cNvSpPr/>
          <p:nvPr/>
        </p:nvSpPr>
        <p:spPr>
          <a:xfrm>
            <a:off x="6277941" y="882685"/>
            <a:ext cx="2921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hlinkClick r:id="rId4" action="ppaction://hlinksldjump"/>
          </p:cNvPr>
          <p:cNvSpPr/>
          <p:nvPr/>
        </p:nvSpPr>
        <p:spPr>
          <a:xfrm>
            <a:off x="6757624" y="882949"/>
            <a:ext cx="290277"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hlinkClick r:id="rId5" action="ppaction://hlinksldjump"/>
          </p:cNvPr>
          <p:cNvSpPr/>
          <p:nvPr/>
        </p:nvSpPr>
        <p:spPr>
          <a:xfrm>
            <a:off x="7246347"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hlinkClick r:id="rId6" action="ppaction://hlinksldjump"/>
          </p:cNvPr>
          <p:cNvSpPr/>
          <p:nvPr/>
        </p:nvSpPr>
        <p:spPr>
          <a:xfrm>
            <a:off x="7723102"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hlinkClick r:id="rId7" action="ppaction://hlinksldjump"/>
          </p:cNvPr>
          <p:cNvSpPr/>
          <p:nvPr/>
        </p:nvSpPr>
        <p:spPr>
          <a:xfrm>
            <a:off x="8214863"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a:spLocks noChangeAspect="1"/>
          </p:cNvSpPr>
          <p:nvPr/>
        </p:nvSpPr>
        <p:spPr>
          <a:xfrm>
            <a:off x="508000" y="1628800"/>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山西太原高一检测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下列四幅大气热力环流示意图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画法正确的是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R80.eps" descr="id:2147495360;FounderCES"/>
          <p:cNvPicPr/>
          <p:nvPr/>
        </p:nvPicPr>
        <p:blipFill>
          <a:blip r:embed="rId8"/>
          <a:stretch>
            <a:fillRect/>
          </a:stretch>
        </p:blipFill>
        <p:spPr>
          <a:xfrm>
            <a:off x="1211664" y="3356992"/>
            <a:ext cx="6538053" cy="1826875"/>
          </a:xfrm>
          <a:prstGeom prst="rect">
            <a:avLst/>
          </a:prstGeom>
        </p:spPr>
      </p:pic>
    </p:spTree>
    <p:extLst>
      <p:ext uri="{BB962C8B-B14F-4D97-AF65-F5344CB8AC3E}">
        <p14:creationId xmlns:p14="http://schemas.microsoft.com/office/powerpoint/2010/main" val="2441978275"/>
      </p:ext>
    </p:extLst>
  </p:cSld>
  <p:clrMapOvr>
    <a:masterClrMapping/>
  </p:clrMapOvr>
  <p:transition spd="slow">
    <p:pull dir="ld"/>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794190" y="836712"/>
            <a:ext cx="2738250" cy="369332"/>
          </a:xfrm>
          <a:prstGeom prst="rect">
            <a:avLst/>
          </a:prstGeom>
          <a:noFill/>
          <a:ln>
            <a:noFill/>
          </a:ln>
        </p:spPr>
        <p:txBody>
          <a:bodyPr wrap="none" rtlCol="0">
            <a:spAutoFit/>
          </a:bodyPr>
          <a:lstStyle/>
          <a:p>
            <a:r>
              <a:rPr lang="en-US" altLang="zh-CN" dirty="0" smtClean="0"/>
              <a:t>1       2       3       4       5       6</a:t>
            </a:r>
            <a:endParaRPr lang="zh-CN" altLang="en-US" dirty="0"/>
          </a:p>
        </p:txBody>
      </p:sp>
      <p:sp>
        <p:nvSpPr>
          <p:cNvPr id="3" name="矩形 2">
            <a:hlinkClick r:id="rId2" action="ppaction://hlinksldjump"/>
          </p:cNvPr>
          <p:cNvSpPr/>
          <p:nvPr/>
        </p:nvSpPr>
        <p:spPr>
          <a:xfrm>
            <a:off x="5798494"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hlinkClick r:id="rId3" action="ppaction://hlinksldjump"/>
          </p:cNvPr>
          <p:cNvSpPr/>
          <p:nvPr/>
        </p:nvSpPr>
        <p:spPr>
          <a:xfrm>
            <a:off x="6277941" y="882685"/>
            <a:ext cx="2921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hlinkClick r:id="rId4" action="ppaction://hlinksldjump"/>
          </p:cNvPr>
          <p:cNvSpPr/>
          <p:nvPr/>
        </p:nvSpPr>
        <p:spPr>
          <a:xfrm>
            <a:off x="6757624" y="882949"/>
            <a:ext cx="290277"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hlinkClick r:id="rId5" action="ppaction://hlinksldjump"/>
          </p:cNvPr>
          <p:cNvSpPr/>
          <p:nvPr/>
        </p:nvSpPr>
        <p:spPr>
          <a:xfrm>
            <a:off x="7246347"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hlinkClick r:id="rId6" action="ppaction://hlinksldjump"/>
          </p:cNvPr>
          <p:cNvSpPr/>
          <p:nvPr/>
        </p:nvSpPr>
        <p:spPr>
          <a:xfrm>
            <a:off x="7723102"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hlinkClick r:id="rId7" action="ppaction://hlinksldjump"/>
          </p:cNvPr>
          <p:cNvSpPr/>
          <p:nvPr/>
        </p:nvSpPr>
        <p:spPr>
          <a:xfrm>
            <a:off x="8214863"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陆地升温快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受热多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气流上升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海洋相反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气流下沉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夜间和白天相反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城市车辆、工厂等较多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排放温室气体多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气温高于乡村地区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城市中气流上升</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矩形 9"/>
          <p:cNvSpPr/>
          <p:nvPr/>
        </p:nvSpPr>
        <p:spPr>
          <a:xfrm>
            <a:off x="528391" y="4033591"/>
            <a:ext cx="958427" cy="39604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72427555"/>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794190" y="836712"/>
            <a:ext cx="2738250" cy="369332"/>
          </a:xfrm>
          <a:prstGeom prst="rect">
            <a:avLst/>
          </a:prstGeom>
          <a:noFill/>
          <a:ln>
            <a:noFill/>
          </a:ln>
        </p:spPr>
        <p:txBody>
          <a:bodyPr wrap="none" rtlCol="0">
            <a:spAutoFit/>
          </a:bodyPr>
          <a:lstStyle/>
          <a:p>
            <a:r>
              <a:rPr lang="en-US" altLang="zh-CN" dirty="0" smtClean="0"/>
              <a:t>1       2       3       4       5       6</a:t>
            </a:r>
            <a:endParaRPr lang="zh-CN" altLang="en-US" dirty="0"/>
          </a:p>
        </p:txBody>
      </p:sp>
      <p:sp>
        <p:nvSpPr>
          <p:cNvPr id="3" name="矩形 2">
            <a:hlinkClick r:id="rId2" action="ppaction://hlinksldjump"/>
          </p:cNvPr>
          <p:cNvSpPr/>
          <p:nvPr/>
        </p:nvSpPr>
        <p:spPr>
          <a:xfrm>
            <a:off x="5798494"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hlinkClick r:id="rId3" action="ppaction://hlinksldjump"/>
          </p:cNvPr>
          <p:cNvSpPr/>
          <p:nvPr/>
        </p:nvSpPr>
        <p:spPr>
          <a:xfrm>
            <a:off x="6277941" y="882685"/>
            <a:ext cx="2921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hlinkClick r:id="rId4" action="ppaction://hlinksldjump"/>
          </p:cNvPr>
          <p:cNvSpPr/>
          <p:nvPr/>
        </p:nvSpPr>
        <p:spPr>
          <a:xfrm>
            <a:off x="6757624" y="882949"/>
            <a:ext cx="29027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hlinkClick r:id="rId5" action="ppaction://hlinksldjump"/>
          </p:cNvPr>
          <p:cNvSpPr/>
          <p:nvPr/>
        </p:nvSpPr>
        <p:spPr>
          <a:xfrm>
            <a:off x="7246347" y="884374"/>
            <a:ext cx="288032"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hlinkClick r:id="rId6" action="ppaction://hlinksldjump"/>
          </p:cNvPr>
          <p:cNvSpPr/>
          <p:nvPr/>
        </p:nvSpPr>
        <p:spPr>
          <a:xfrm>
            <a:off x="7723102"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hlinkClick r:id="rId7" action="ppaction://hlinksldjump"/>
          </p:cNvPr>
          <p:cNvSpPr/>
          <p:nvPr/>
        </p:nvSpPr>
        <p:spPr>
          <a:xfrm>
            <a:off x="8214863"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a:spLocks noChangeAspect="1"/>
          </p:cNvSpPr>
          <p:nvPr/>
        </p:nvSpPr>
        <p:spPr>
          <a:xfrm>
            <a:off x="508000" y="1700808"/>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下列四幅图能正确反映北半球近地面风向的是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R81A.eps" descr="id:2147495367;FounderCES"/>
          <p:cNvPicPr/>
          <p:nvPr/>
        </p:nvPicPr>
        <p:blipFill>
          <a:blip r:embed="rId8"/>
          <a:stretch>
            <a:fillRect/>
          </a:stretch>
        </p:blipFill>
        <p:spPr>
          <a:xfrm>
            <a:off x="3013410" y="2696727"/>
            <a:ext cx="3556655" cy="1303769"/>
          </a:xfrm>
          <a:prstGeom prst="rect">
            <a:avLst/>
          </a:prstGeom>
        </p:spPr>
      </p:pic>
      <p:pic>
        <p:nvPicPr>
          <p:cNvPr id="11" name="R81B.eps" descr="id:2147495374;FounderCES"/>
          <p:cNvPicPr/>
          <p:nvPr/>
        </p:nvPicPr>
        <p:blipFill>
          <a:blip r:embed="rId9"/>
          <a:stretch>
            <a:fillRect/>
          </a:stretch>
        </p:blipFill>
        <p:spPr>
          <a:xfrm>
            <a:off x="2907806" y="4536674"/>
            <a:ext cx="4412336" cy="1268590"/>
          </a:xfrm>
          <a:prstGeom prst="rect">
            <a:avLst/>
          </a:prstGeom>
        </p:spPr>
      </p:pic>
    </p:spTree>
    <p:extLst>
      <p:ext uri="{BB962C8B-B14F-4D97-AF65-F5344CB8AC3E}">
        <p14:creationId xmlns:p14="http://schemas.microsoft.com/office/powerpoint/2010/main" val="2441978275"/>
      </p:ext>
    </p:extLst>
  </p:cSld>
  <p:clrMapOvr>
    <a:masterClrMapping/>
  </p:clrMapOvr>
  <p:transition spd="slow">
    <p:pull dir="ld"/>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794190" y="836712"/>
            <a:ext cx="2738250" cy="369332"/>
          </a:xfrm>
          <a:prstGeom prst="rect">
            <a:avLst/>
          </a:prstGeom>
          <a:noFill/>
          <a:ln>
            <a:noFill/>
          </a:ln>
        </p:spPr>
        <p:txBody>
          <a:bodyPr wrap="none" rtlCol="0">
            <a:spAutoFit/>
          </a:bodyPr>
          <a:lstStyle/>
          <a:p>
            <a:r>
              <a:rPr lang="en-US" altLang="zh-CN" dirty="0" smtClean="0"/>
              <a:t>1       2       3       4       5       6</a:t>
            </a:r>
            <a:endParaRPr lang="zh-CN" altLang="en-US" dirty="0"/>
          </a:p>
        </p:txBody>
      </p:sp>
      <p:sp>
        <p:nvSpPr>
          <p:cNvPr id="3" name="矩形 2">
            <a:hlinkClick r:id="rId2" action="ppaction://hlinksldjump"/>
          </p:cNvPr>
          <p:cNvSpPr/>
          <p:nvPr/>
        </p:nvSpPr>
        <p:spPr>
          <a:xfrm>
            <a:off x="5798494"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hlinkClick r:id="rId3" action="ppaction://hlinksldjump"/>
          </p:cNvPr>
          <p:cNvSpPr/>
          <p:nvPr/>
        </p:nvSpPr>
        <p:spPr>
          <a:xfrm>
            <a:off x="6277941" y="882685"/>
            <a:ext cx="2921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hlinkClick r:id="rId4" action="ppaction://hlinksldjump"/>
          </p:cNvPr>
          <p:cNvSpPr/>
          <p:nvPr/>
        </p:nvSpPr>
        <p:spPr>
          <a:xfrm>
            <a:off x="6757624" y="882949"/>
            <a:ext cx="29027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hlinkClick r:id="rId5" action="ppaction://hlinksldjump"/>
          </p:cNvPr>
          <p:cNvSpPr/>
          <p:nvPr/>
        </p:nvSpPr>
        <p:spPr>
          <a:xfrm>
            <a:off x="7246347" y="884374"/>
            <a:ext cx="288032"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hlinkClick r:id="rId6" action="ppaction://hlinksldjump"/>
          </p:cNvPr>
          <p:cNvSpPr/>
          <p:nvPr/>
        </p:nvSpPr>
        <p:spPr>
          <a:xfrm>
            <a:off x="7723102"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hlinkClick r:id="rId7" action="ppaction://hlinksldjump"/>
          </p:cNvPr>
          <p:cNvSpPr/>
          <p:nvPr/>
        </p:nvSpPr>
        <p:spPr>
          <a:xfrm>
            <a:off x="8214863"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近地面的风在水平气压梯度力、地转偏向力与摩擦力的共同作用下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风向与等压线之间成一夹角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高空中的风在水平气压梯度力与地转偏向力的共同作用下风向和等压线平行。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矩形 9"/>
          <p:cNvSpPr/>
          <p:nvPr/>
        </p:nvSpPr>
        <p:spPr>
          <a:xfrm>
            <a:off x="540725" y="4033591"/>
            <a:ext cx="934931" cy="39604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18838792"/>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1619672"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12776"/>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大气热源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大气最重要的能量来源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太阳辐射。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近地面大气热量的直接主要来源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地面辐射</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2714378"/>
            <a:ext cx="1603324"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受热</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过程</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081078452"/>
              </p:ext>
            </p:extLst>
          </p:nvPr>
        </p:nvGraphicFramePr>
        <p:xfrm>
          <a:off x="-416863" y="3177680"/>
          <a:ext cx="9834880" cy="4139752"/>
        </p:xfrm>
        <a:graphic>
          <a:graphicData uri="http://schemas.openxmlformats.org/presentationml/2006/ole">
            <mc:AlternateContent xmlns:mc="http://schemas.openxmlformats.org/markup-compatibility/2006">
              <mc:Choice xmlns:v="urn:schemas-microsoft-com:vml" Requires="v">
                <p:oleObj spid="_x0000_s5130" name="文档" r:id="rId7" imgW="3945572" imgH="1659893" progId="Word.Document.12">
                  <p:embed/>
                </p:oleObj>
              </mc:Choice>
              <mc:Fallback>
                <p:oleObj name="文档" r:id="rId7" imgW="3945572" imgH="1659893" progId="Word.Document.12">
                  <p:embed/>
                  <p:pic>
                    <p:nvPicPr>
                      <p:cNvPr id="0" name=""/>
                      <p:cNvPicPr/>
                      <p:nvPr/>
                    </p:nvPicPr>
                    <p:blipFill>
                      <a:blip r:embed="rId8"/>
                      <a:stretch>
                        <a:fillRect/>
                      </a:stretch>
                    </p:blipFill>
                    <p:spPr>
                      <a:xfrm>
                        <a:off x="-416863" y="3177680"/>
                        <a:ext cx="9834880" cy="4139752"/>
                      </a:xfrm>
                      <a:prstGeom prst="rect">
                        <a:avLst/>
                      </a:prstGeom>
                    </p:spPr>
                  </p:pic>
                </p:oleObj>
              </mc:Fallback>
            </mc:AlternateContent>
          </a:graphicData>
        </a:graphic>
      </p:graphicFrame>
      <p:sp>
        <p:nvSpPr>
          <p:cNvPr id="10" name="矩形 9"/>
          <p:cNvSpPr/>
          <p:nvPr/>
        </p:nvSpPr>
        <p:spPr>
          <a:xfrm>
            <a:off x="4955339" y="2232636"/>
            <a:ext cx="1071596" cy="33722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563888" y="3674847"/>
            <a:ext cx="54989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379804" y="4422139"/>
            <a:ext cx="557730" cy="2787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686662" y="5518172"/>
            <a:ext cx="1469514"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8755385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3"/>
                                        </p:tgtEl>
                                      </p:cBhvr>
                                    </p:animEffect>
                                    <p:set>
                                      <p:cBhvr>
                                        <p:cTn id="12" dur="1" fill="hold">
                                          <p:stCondLst>
                                            <p:cond delay="499"/>
                                          </p:stCondLst>
                                        </p:cTn>
                                        <p:tgtEl>
                                          <p:spTgt spid="13"/>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4"/>
                                        </p:tgtEl>
                                      </p:cBhvr>
                                    </p:animEffect>
                                    <p:set>
                                      <p:cBhvr>
                                        <p:cTn id="17" dur="1" fill="hold">
                                          <p:stCondLst>
                                            <p:cond delay="499"/>
                                          </p:stCondLst>
                                        </p:cTn>
                                        <p:tgtEl>
                                          <p:spTgt spid="14"/>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5"/>
                                        </p:tgtEl>
                                      </p:cBhvr>
                                    </p:animEffect>
                                    <p:set>
                                      <p:cBhvr>
                                        <p:cTn id="22"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3" grpId="0" animBg="1"/>
      <p:bldP spid="14" grpId="0" animBg="1"/>
      <p:bldP spid="15"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794190" y="836712"/>
            <a:ext cx="2738250" cy="369332"/>
          </a:xfrm>
          <a:prstGeom prst="rect">
            <a:avLst/>
          </a:prstGeom>
          <a:noFill/>
          <a:ln>
            <a:noFill/>
          </a:ln>
        </p:spPr>
        <p:txBody>
          <a:bodyPr wrap="none" rtlCol="0">
            <a:spAutoFit/>
          </a:bodyPr>
          <a:lstStyle/>
          <a:p>
            <a:r>
              <a:rPr lang="en-US" altLang="zh-CN" dirty="0" smtClean="0"/>
              <a:t>1       2       3       4       5       6</a:t>
            </a:r>
            <a:endParaRPr lang="zh-CN" altLang="en-US" dirty="0"/>
          </a:p>
        </p:txBody>
      </p:sp>
      <p:sp>
        <p:nvSpPr>
          <p:cNvPr id="3" name="矩形 2">
            <a:hlinkClick r:id="rId2" action="ppaction://hlinksldjump"/>
          </p:cNvPr>
          <p:cNvSpPr/>
          <p:nvPr/>
        </p:nvSpPr>
        <p:spPr>
          <a:xfrm>
            <a:off x="5798494"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hlinkClick r:id="rId3" action="ppaction://hlinksldjump"/>
          </p:cNvPr>
          <p:cNvSpPr/>
          <p:nvPr/>
        </p:nvSpPr>
        <p:spPr>
          <a:xfrm>
            <a:off x="6277941" y="882685"/>
            <a:ext cx="2921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hlinkClick r:id="rId4" action="ppaction://hlinksldjump"/>
          </p:cNvPr>
          <p:cNvSpPr/>
          <p:nvPr/>
        </p:nvSpPr>
        <p:spPr>
          <a:xfrm>
            <a:off x="6757624" y="882949"/>
            <a:ext cx="29027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hlinkClick r:id="rId5" action="ppaction://hlinksldjump"/>
          </p:cNvPr>
          <p:cNvSpPr/>
          <p:nvPr/>
        </p:nvSpPr>
        <p:spPr>
          <a:xfrm>
            <a:off x="7246347"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hlinkClick r:id="rId6" action="ppaction://hlinksldjump"/>
          </p:cNvPr>
          <p:cNvSpPr/>
          <p:nvPr/>
        </p:nvSpPr>
        <p:spPr>
          <a:xfrm>
            <a:off x="7723102" y="884374"/>
            <a:ext cx="288032"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hlinkClick r:id="rId7" action="ppaction://hlinksldjump"/>
          </p:cNvPr>
          <p:cNvSpPr/>
          <p:nvPr/>
        </p:nvSpPr>
        <p:spPr>
          <a:xfrm>
            <a:off x="8214863"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a:spLocks noChangeAspect="1"/>
          </p:cNvSpPr>
          <p:nvPr/>
        </p:nvSpPr>
        <p:spPr>
          <a:xfrm>
            <a:off x="508000" y="1628800"/>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下图为某气压场中的受力平衡风向图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图中字母</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代表的是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R82.eps" descr="id:2147495381;FounderCES"/>
          <p:cNvPicPr/>
          <p:nvPr/>
        </p:nvPicPr>
        <p:blipFill>
          <a:blip r:embed="rId8"/>
          <a:stretch>
            <a:fillRect/>
          </a:stretch>
        </p:blipFill>
        <p:spPr>
          <a:xfrm>
            <a:off x="2484711" y="2420888"/>
            <a:ext cx="3746497" cy="1872208"/>
          </a:xfrm>
          <a:prstGeom prst="rect">
            <a:avLst/>
          </a:prstGeom>
        </p:spPr>
      </p:pic>
      <p:sp>
        <p:nvSpPr>
          <p:cNvPr id="11" name="矩形 10"/>
          <p:cNvSpPr>
            <a:spLocks noChangeAspect="1"/>
          </p:cNvSpPr>
          <p:nvPr/>
        </p:nvSpPr>
        <p:spPr>
          <a:xfrm>
            <a:off x="683568" y="4723234"/>
            <a:ext cx="8128000" cy="866006"/>
          </a:xfrm>
          <a:prstGeom prst="rect">
            <a:avLst/>
          </a:prstGeom>
        </p:spPr>
        <p:txBody>
          <a:bodyPr>
            <a:spAutoFit/>
          </a:bodyPr>
          <a:lstStyle/>
          <a:p>
            <a:pPr>
              <a:lnSpc>
                <a:spcPct val="120000"/>
              </a:lnSpc>
              <a:spcAft>
                <a:spcPts val="0"/>
              </a:spcAft>
              <a:tabLst>
                <a:tab pos="1029335" algn="l"/>
                <a:tab pos="158115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水平气压梯度力</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地转偏向力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58115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摩擦力</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近地面风向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04682223"/>
      </p:ext>
    </p:extLst>
  </p:cSld>
  <p:clrMapOvr>
    <a:masterClrMapping/>
  </p:clrMapOvr>
  <p:transition spd="slow">
    <p:pull dir="ld"/>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794190" y="836712"/>
            <a:ext cx="2738250" cy="369332"/>
          </a:xfrm>
          <a:prstGeom prst="rect">
            <a:avLst/>
          </a:prstGeom>
          <a:noFill/>
          <a:ln>
            <a:noFill/>
          </a:ln>
        </p:spPr>
        <p:txBody>
          <a:bodyPr wrap="none" rtlCol="0">
            <a:spAutoFit/>
          </a:bodyPr>
          <a:lstStyle/>
          <a:p>
            <a:r>
              <a:rPr lang="en-US" altLang="zh-CN" dirty="0" smtClean="0"/>
              <a:t>1       2       3       4       5       6</a:t>
            </a:r>
            <a:endParaRPr lang="zh-CN" altLang="en-US" dirty="0"/>
          </a:p>
        </p:txBody>
      </p:sp>
      <p:sp>
        <p:nvSpPr>
          <p:cNvPr id="3" name="矩形 2">
            <a:hlinkClick r:id="rId2" action="ppaction://hlinksldjump"/>
          </p:cNvPr>
          <p:cNvSpPr/>
          <p:nvPr/>
        </p:nvSpPr>
        <p:spPr>
          <a:xfrm>
            <a:off x="5798494"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hlinkClick r:id="rId3" action="ppaction://hlinksldjump"/>
          </p:cNvPr>
          <p:cNvSpPr/>
          <p:nvPr/>
        </p:nvSpPr>
        <p:spPr>
          <a:xfrm>
            <a:off x="6277941" y="882685"/>
            <a:ext cx="2921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hlinkClick r:id="rId4" action="ppaction://hlinksldjump"/>
          </p:cNvPr>
          <p:cNvSpPr/>
          <p:nvPr/>
        </p:nvSpPr>
        <p:spPr>
          <a:xfrm>
            <a:off x="6757624" y="882949"/>
            <a:ext cx="29027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hlinkClick r:id="rId5" action="ppaction://hlinksldjump"/>
          </p:cNvPr>
          <p:cNvSpPr/>
          <p:nvPr/>
        </p:nvSpPr>
        <p:spPr>
          <a:xfrm>
            <a:off x="7246347"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hlinkClick r:id="rId6" action="ppaction://hlinksldjump"/>
          </p:cNvPr>
          <p:cNvSpPr/>
          <p:nvPr/>
        </p:nvSpPr>
        <p:spPr>
          <a:xfrm>
            <a:off x="7723102" y="884374"/>
            <a:ext cx="288032"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hlinkClick r:id="rId7" action="ppaction://hlinksldjump"/>
          </p:cNvPr>
          <p:cNvSpPr/>
          <p:nvPr/>
        </p:nvSpPr>
        <p:spPr>
          <a:xfrm>
            <a:off x="8214863"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在气压场中的受力平衡图中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水平气压梯度力由高压指向低压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垂直于等压线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对应图中箭头</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地转偏向力与风向垂直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北半球风向右偏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南半球风向左偏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对应图中箭头</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摩擦力方向与风向相反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对应图中箭头</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近地面风向与等压线斜交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北半球右偏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南半球左偏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对应图中箭头</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矩形 9"/>
          <p:cNvSpPr/>
          <p:nvPr/>
        </p:nvSpPr>
        <p:spPr>
          <a:xfrm>
            <a:off x="483794" y="4414173"/>
            <a:ext cx="919854" cy="43564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59042602"/>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794190" y="836712"/>
            <a:ext cx="2738250" cy="369332"/>
          </a:xfrm>
          <a:prstGeom prst="rect">
            <a:avLst/>
          </a:prstGeom>
          <a:noFill/>
          <a:ln>
            <a:noFill/>
          </a:ln>
        </p:spPr>
        <p:txBody>
          <a:bodyPr wrap="none" rtlCol="0">
            <a:spAutoFit/>
          </a:bodyPr>
          <a:lstStyle/>
          <a:p>
            <a:r>
              <a:rPr lang="en-US" altLang="zh-CN" dirty="0" smtClean="0"/>
              <a:t>1       2       3       4       5       6</a:t>
            </a:r>
            <a:endParaRPr lang="zh-CN" altLang="en-US" dirty="0"/>
          </a:p>
        </p:txBody>
      </p:sp>
      <p:sp>
        <p:nvSpPr>
          <p:cNvPr id="3" name="矩形 2">
            <a:hlinkClick r:id="rId2" action="ppaction://hlinksldjump"/>
          </p:cNvPr>
          <p:cNvSpPr/>
          <p:nvPr/>
        </p:nvSpPr>
        <p:spPr>
          <a:xfrm>
            <a:off x="5798494"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hlinkClick r:id="rId3" action="ppaction://hlinksldjump"/>
          </p:cNvPr>
          <p:cNvSpPr/>
          <p:nvPr/>
        </p:nvSpPr>
        <p:spPr>
          <a:xfrm>
            <a:off x="6277941" y="882685"/>
            <a:ext cx="2921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hlinkClick r:id="rId4" action="ppaction://hlinksldjump"/>
          </p:cNvPr>
          <p:cNvSpPr/>
          <p:nvPr/>
        </p:nvSpPr>
        <p:spPr>
          <a:xfrm>
            <a:off x="6757624" y="882949"/>
            <a:ext cx="29027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hlinkClick r:id="rId5" action="ppaction://hlinksldjump"/>
          </p:cNvPr>
          <p:cNvSpPr/>
          <p:nvPr/>
        </p:nvSpPr>
        <p:spPr>
          <a:xfrm>
            <a:off x="7246347"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hlinkClick r:id="rId6" action="ppaction://hlinksldjump"/>
          </p:cNvPr>
          <p:cNvSpPr/>
          <p:nvPr/>
        </p:nvSpPr>
        <p:spPr>
          <a:xfrm>
            <a:off x="7723102"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hlinkClick r:id="rId7" action="ppaction://hlinksldjump"/>
          </p:cNvPr>
          <p:cNvSpPr/>
          <p:nvPr/>
        </p:nvSpPr>
        <p:spPr>
          <a:xfrm>
            <a:off x="8214863" y="884374"/>
            <a:ext cx="288032"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a:spLocks noChangeAspect="1"/>
          </p:cNvSpPr>
          <p:nvPr/>
        </p:nvSpPr>
        <p:spPr>
          <a:xfrm>
            <a:off x="508000" y="1628800"/>
            <a:ext cx="8128000" cy="673887"/>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读北半球某地区等压线图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完成下列问题。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R83.eps" descr="id:2147495388;FounderCES"/>
          <p:cNvPicPr/>
          <p:nvPr/>
        </p:nvPicPr>
        <p:blipFill>
          <a:blip r:embed="rId8"/>
          <a:stretch>
            <a:fillRect/>
          </a:stretch>
        </p:blipFill>
        <p:spPr>
          <a:xfrm>
            <a:off x="3083390" y="2302687"/>
            <a:ext cx="3126668" cy="1841927"/>
          </a:xfrm>
          <a:prstGeom prst="rect">
            <a:avLst/>
          </a:prstGeom>
        </p:spPr>
      </p:pic>
      <p:sp>
        <p:nvSpPr>
          <p:cNvPr id="11" name="矩形 10"/>
          <p:cNvSpPr>
            <a:spLocks noChangeAspect="1"/>
          </p:cNvSpPr>
          <p:nvPr/>
        </p:nvSpPr>
        <p:spPr>
          <a:xfrm>
            <a:off x="508000" y="4296527"/>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在图中标出高压中心和低压中心的位置。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图中甲地的风向是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乙地的风向是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风。</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甲地的风力较乙地的风力</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原因是什么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若丙与丁之间形成热力环流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则两地中气温较高的是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垂直方向上为下沉气流的是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94131000"/>
      </p:ext>
    </p:extLst>
  </p:cSld>
  <p:clrMapOvr>
    <a:masterClrMapping/>
  </p:clrMapOvr>
  <p:transition spd="slow">
    <p:pull dir="ld"/>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794190" y="836712"/>
            <a:ext cx="2738250" cy="369332"/>
          </a:xfrm>
          <a:prstGeom prst="rect">
            <a:avLst/>
          </a:prstGeom>
          <a:noFill/>
          <a:ln>
            <a:noFill/>
          </a:ln>
        </p:spPr>
        <p:txBody>
          <a:bodyPr wrap="none" rtlCol="0">
            <a:spAutoFit/>
          </a:bodyPr>
          <a:lstStyle/>
          <a:p>
            <a:r>
              <a:rPr lang="en-US" altLang="zh-CN" dirty="0" smtClean="0"/>
              <a:t>1       2       3       4       5       6</a:t>
            </a:r>
            <a:endParaRPr lang="zh-CN" altLang="en-US" dirty="0"/>
          </a:p>
        </p:txBody>
      </p:sp>
      <p:sp>
        <p:nvSpPr>
          <p:cNvPr id="3" name="矩形 2">
            <a:hlinkClick r:id="rId2" action="ppaction://hlinksldjump"/>
          </p:cNvPr>
          <p:cNvSpPr/>
          <p:nvPr/>
        </p:nvSpPr>
        <p:spPr>
          <a:xfrm>
            <a:off x="5798494"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hlinkClick r:id="rId3" action="ppaction://hlinksldjump"/>
          </p:cNvPr>
          <p:cNvSpPr/>
          <p:nvPr/>
        </p:nvSpPr>
        <p:spPr>
          <a:xfrm>
            <a:off x="6277941" y="882685"/>
            <a:ext cx="2921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hlinkClick r:id="rId4" action="ppaction://hlinksldjump"/>
          </p:cNvPr>
          <p:cNvSpPr/>
          <p:nvPr/>
        </p:nvSpPr>
        <p:spPr>
          <a:xfrm>
            <a:off x="6757624" y="882949"/>
            <a:ext cx="29027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hlinkClick r:id="rId5" action="ppaction://hlinksldjump"/>
          </p:cNvPr>
          <p:cNvSpPr/>
          <p:nvPr/>
        </p:nvSpPr>
        <p:spPr>
          <a:xfrm>
            <a:off x="7246347"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hlinkClick r:id="rId6" action="ppaction://hlinksldjump"/>
          </p:cNvPr>
          <p:cNvSpPr/>
          <p:nvPr/>
        </p:nvSpPr>
        <p:spPr>
          <a:xfrm>
            <a:off x="7723102"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hlinkClick r:id="rId7" action="ppaction://hlinksldjump"/>
          </p:cNvPr>
          <p:cNvSpPr/>
          <p:nvPr/>
        </p:nvSpPr>
        <p:spPr>
          <a:xfrm>
            <a:off x="8214863" y="884374"/>
            <a:ext cx="288032"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风向判定应先画出水平气压梯度力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然后结合地转偏向力和摩擦力分析。风力大小在题图中主要取决于等压线的疏密情况。在热力环流中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近地面气温高的地方气压低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气流上升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气温低的地方气压高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气流下沉。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标注略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丁处为高压中心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丙处为低压中心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西北　偏南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大　甲地等压线较密集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水平气压梯度力较大。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丙　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矩形 9"/>
          <p:cNvSpPr/>
          <p:nvPr/>
        </p:nvSpPr>
        <p:spPr>
          <a:xfrm>
            <a:off x="508000" y="3555999"/>
            <a:ext cx="6440264" cy="181721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14089169"/>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1619672"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8000"/>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主要影响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影响着大气的热状况、</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温度分布和变化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制约大气的运动状态。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思考讨论</a:t>
            </a: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我欲乘风归去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又恐琼楼玉宇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高处不胜寒。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你能说出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高处不胜寒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是如何形成的吗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地面是近地面大气主要直接的热源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越往高处离地面越远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接受到的地面辐射就越少。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3419872" y="2666512"/>
            <a:ext cx="1898400" cy="4121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08000" y="4005064"/>
            <a:ext cx="8024440" cy="78893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639034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043608"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1619672"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40768"/>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二、热力环流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大气运动的根本原因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太阳辐射能的纬度分布不均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造成高低纬度间的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热量</a:t>
            </a:r>
            <a:r>
              <a:rPr lang="zh-CN" altLang="zh-CN" sz="2200" dirty="0">
                <a:solidFill>
                  <a:srgbClr val="000000"/>
                </a:solidFill>
                <a:latin typeface="Times New Roman" panose="02020603050405020304" pitchFamily="18" charset="0"/>
                <a:cs typeface="Times New Roman" panose="02020603050405020304" pitchFamily="18" charset="0"/>
              </a:rPr>
              <a:t>差异。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热力环流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由于地面</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冷热不均</a:t>
            </a:r>
            <a:r>
              <a:rPr lang="zh-CN" altLang="zh-CN" sz="2200" dirty="0">
                <a:solidFill>
                  <a:srgbClr val="000000"/>
                </a:solidFill>
                <a:latin typeface="Times New Roman" panose="02020603050405020304" pitchFamily="18" charset="0"/>
                <a:cs typeface="Times New Roman" panose="02020603050405020304" pitchFamily="18" charset="0"/>
              </a:rPr>
              <a:t>而形成的空气环流。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形成过程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在图中填出近地面气压高低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并用箭头标出气流的运动方向。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R62.eps" descr="id:2147495169;FounderCES"/>
          <p:cNvPicPr/>
          <p:nvPr/>
        </p:nvPicPr>
        <p:blipFill>
          <a:blip r:embed="rId5"/>
          <a:stretch>
            <a:fillRect/>
          </a:stretch>
        </p:blipFill>
        <p:spPr>
          <a:xfrm>
            <a:off x="3131840" y="4223032"/>
            <a:ext cx="3528286" cy="2160240"/>
          </a:xfrm>
          <a:prstGeom prst="rect">
            <a:avLst/>
          </a:prstGeom>
        </p:spPr>
      </p:pic>
      <p:sp>
        <p:nvSpPr>
          <p:cNvPr id="9" name="矩形 8"/>
          <p:cNvSpPr/>
          <p:nvPr/>
        </p:nvSpPr>
        <p:spPr>
          <a:xfrm>
            <a:off x="6254351" y="2160628"/>
            <a:ext cx="549897" cy="33722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714256" y="2941309"/>
            <a:ext cx="108686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314381" y="5335810"/>
            <a:ext cx="261389"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262196" y="5335810"/>
            <a:ext cx="261389"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174707" y="5344883"/>
            <a:ext cx="261389"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4821322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043608"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1619672"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思考讨论</a:t>
            </a: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不论是水平方向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还是垂直方向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气流总是从高压区流向低压区吗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不是。在同一水平面上气流总是从高压区流向低压区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在垂直方向上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产生的是上升或下降的对流运动。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611560" y="3556000"/>
            <a:ext cx="8024440" cy="953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7267476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1619672"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三</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三、大气的水平运动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风形成的过程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气压梯度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水平气压梯度</a:t>
            </a:r>
            <a:r>
              <a:rPr lang="zh-CN" altLang="zh-CN" sz="2200" dirty="0">
                <a:solidFill>
                  <a:srgbClr val="000000"/>
                </a:solidFill>
                <a:latin typeface="Times New Roman" panose="02020603050405020304" pitchFamily="18" charset="0"/>
                <a:cs typeface="Times New Roman" panose="02020603050405020304" pitchFamily="18" charset="0"/>
              </a:rPr>
              <a:t>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大气由</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高压</a:t>
            </a:r>
            <a:r>
              <a:rPr lang="zh-CN" altLang="zh-CN" sz="2200" dirty="0">
                <a:solidFill>
                  <a:srgbClr val="000000"/>
                </a:solidFill>
                <a:latin typeface="Times New Roman" panose="02020603050405020304" pitchFamily="18" charset="0"/>
                <a:cs typeface="Times New Roman" panose="02020603050405020304" pitchFamily="18" charset="0"/>
              </a:rPr>
              <a:t>区向</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低压</a:t>
            </a:r>
            <a:r>
              <a:rPr lang="zh-CN" altLang="zh-CN" sz="2200" dirty="0">
                <a:solidFill>
                  <a:srgbClr val="000000"/>
                </a:solidFill>
                <a:latin typeface="Times New Roman" panose="02020603050405020304" pitchFamily="18" charset="0"/>
                <a:cs typeface="Times New Roman" panose="02020603050405020304" pitchFamily="18" charset="0"/>
              </a:rPr>
              <a:t>区作水平运动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风形成的原因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直接原因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水平气压梯度力</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根本原因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地表受热不均。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2029722" y="2908578"/>
            <a:ext cx="1625798"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101051" y="2956681"/>
            <a:ext cx="499906" cy="3065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207338" y="2908578"/>
            <a:ext cx="499906"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9544" y="4128138"/>
            <a:ext cx="1898400" cy="34744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354983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347</TotalTime>
  <Words>1948</Words>
  <Application>Microsoft Office PowerPoint</Application>
  <PresentationFormat>全屏显示(4:3)</PresentationFormat>
  <Paragraphs>214</Paragraphs>
  <Slides>53</Slides>
  <Notes>0</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vt:i4>
      </vt:variant>
      <vt:variant>
        <vt:lpstr>幻灯片标题</vt:lpstr>
      </vt:variant>
      <vt:variant>
        <vt:i4>53</vt:i4>
      </vt:variant>
    </vt:vector>
  </HeadingPairs>
  <TitlesOfParts>
    <vt:vector size="66" baseType="lpstr">
      <vt:lpstr>NEU-BZ-S92</vt:lpstr>
      <vt:lpstr>方正书宋_GBK</vt:lpstr>
      <vt:lpstr>方正宋黑_GBK</vt:lpstr>
      <vt:lpstr>仿宋</vt:lpstr>
      <vt:lpstr>黑体</vt:lpstr>
      <vt:lpstr>楷体</vt:lpstr>
      <vt:lpstr>宋体</vt:lpstr>
      <vt:lpstr>微软雅黑</vt:lpstr>
      <vt:lpstr>Arial</vt:lpstr>
      <vt:lpstr>Calibri</vt:lpstr>
      <vt:lpstr>Times New Roman</vt:lpstr>
      <vt:lpstr>测控设计模板14新</vt:lpstr>
      <vt:lpstr>文档</vt:lpstr>
      <vt:lpstr>第二单元　地球上的大气</vt:lpstr>
      <vt:lpstr>第一节　冷热不均引起大气运动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地理备课大师【全免费】</dc:title>
  <dc:creator>地理备课大师【全免费】</dc:creator>
  <dc:description>地理备课大师【全免费】</dc:description>
  <cp:lastModifiedBy>微软用户</cp:lastModifiedBy>
  <cp:revision>地理备课大师【全免费】</cp:revision>
  <dcterms:created xsi:type="dcterms:W3CDTF">2014-04-23T05:53:17Z</dcterms:created>
  <dcterms:modified xsi:type="dcterms:W3CDTF">2016-04-29T02:28:17Z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地理备课大师【全免费】</vt:lpwstr>
  </property>
</Properties>
</file>