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58" r:id="rId2"/>
    <p:sldId id="368" r:id="rId3"/>
    <p:sldId id="264" r:id="rId4"/>
    <p:sldId id="265" r:id="rId5"/>
    <p:sldId id="369" r:id="rId6"/>
    <p:sldId id="370" r:id="rId7"/>
    <p:sldId id="377" r:id="rId8"/>
    <p:sldId id="378" r:id="rId9"/>
    <p:sldId id="379" r:id="rId10"/>
    <p:sldId id="366" r:id="rId11"/>
    <p:sldId id="275" r:id="rId12"/>
    <p:sldId id="380" r:id="rId13"/>
    <p:sldId id="383" r:id="rId14"/>
    <p:sldId id="384" r:id="rId15"/>
    <p:sldId id="385" r:id="rId16"/>
    <p:sldId id="386" r:id="rId17"/>
    <p:sldId id="387" r:id="rId18"/>
    <p:sldId id="381" r:id="rId19"/>
    <p:sldId id="382" r:id="rId20"/>
    <p:sldId id="388" r:id="rId21"/>
    <p:sldId id="389" r:id="rId22"/>
    <p:sldId id="390" r:id="rId23"/>
    <p:sldId id="391" r:id="rId24"/>
    <p:sldId id="392" r:id="rId25"/>
    <p:sldId id="393" r:id="rId26"/>
    <p:sldId id="394" r:id="rId27"/>
    <p:sldId id="395" r:id="rId28"/>
    <p:sldId id="270" r:id="rId29"/>
    <p:sldId id="398" r:id="rId30"/>
    <p:sldId id="399" r:id="rId31"/>
    <p:sldId id="406" r:id="rId32"/>
    <p:sldId id="277" r:id="rId33"/>
    <p:sldId id="400" r:id="rId34"/>
    <p:sldId id="401" r:id="rId35"/>
    <p:sldId id="396" r:id="rId36"/>
    <p:sldId id="402" r:id="rId37"/>
    <p:sldId id="397" r:id="rId38"/>
    <p:sldId id="404" r:id="rId39"/>
    <p:sldId id="405"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17" autoAdjust="0"/>
    <p:restoredTop sz="95488" autoAdjust="0"/>
  </p:normalViewPr>
  <p:slideViewPr>
    <p:cSldViewPr showGuides="1">
      <p:cViewPr varScale="1">
        <p:scale>
          <a:sx n="88" d="100"/>
          <a:sy n="88" d="100"/>
        </p:scale>
        <p:origin x="1512"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8.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2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8.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2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a:t>
            </a:r>
            <a:r>
              <a:rPr lang="en-US" altLang="zh-CN" sz="1400" dirty="0" smtClean="0"/>
              <a:t>1</a:t>
            </a:r>
            <a:r>
              <a:rPr lang="zh-CN" altLang="zh-CN" sz="1400" dirty="0" smtClean="0"/>
              <a:t>课时　气压带和风带的形成</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5.emf"/><Relationship Id="rId5" Type="http://schemas.openxmlformats.org/officeDocument/2006/relationships/package" Target="../embeddings/Microsoft_Word___4.docx"/><Relationship Id="rId4"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16.emf"/><Relationship Id="rId5" Type="http://schemas.openxmlformats.org/officeDocument/2006/relationships/package" Target="../embeddings/Microsoft_Word___5.docx"/><Relationship Id="rId4" Type="http://schemas.openxmlformats.org/officeDocument/2006/relationships/oleObject" Target="../embeddings/oleObject5.bin"/></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slide" Target="slide37.xml"/><Relationship Id="rId4" Type="http://schemas.openxmlformats.org/officeDocument/2006/relationships/slide" Target="slide35.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7.xml"/><Relationship Id="rId4" Type="http://schemas.openxmlformats.org/officeDocument/2006/relationships/slide" Target="slide3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slide" Target="slide37.xml"/><Relationship Id="rId4" Type="http://schemas.openxmlformats.org/officeDocument/2006/relationships/slide" Target="slide35.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7.xml"/><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slide" Target="slide37.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7.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7.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slide" Target="slide37.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7.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slide" Target="slide37.xml"/><Relationship Id="rId4" Type="http://schemas.openxmlformats.org/officeDocument/2006/relationships/slide" Target="slide35.xml"/></Relationships>
</file>

<file path=ppt/slides/_rels/slide3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7.xml"/><Relationship Id="rId4" Type="http://schemas.openxmlformats.org/officeDocument/2006/relationships/slide" Target="slide35.xml"/></Relationships>
</file>

<file path=ppt/slides/_rels/slide3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7.xml"/><Relationship Id="rId4" Type="http://schemas.openxmlformats.org/officeDocument/2006/relationships/slide" Target="slide35.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第二节　气压带和风带</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二、气压带、风带的季节移动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太阳直射点</a:t>
            </a:r>
            <a:r>
              <a:rPr lang="zh-CN" altLang="zh-CN" sz="2200" dirty="0">
                <a:solidFill>
                  <a:srgbClr val="000000"/>
                </a:solidFill>
                <a:latin typeface="Times New Roman" panose="02020603050405020304" pitchFamily="18" charset="0"/>
                <a:cs typeface="Times New Roman" panose="02020603050405020304" pitchFamily="18" charset="0"/>
              </a:rPr>
              <a:t>随季节变化而南北移动。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移动规律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与二分日相比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气压带和风带的位置大致夏季偏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南</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449221" y="3140968"/>
            <a:ext cx="1354950"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87624" y="3964973"/>
            <a:ext cx="233210" cy="3190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71253" y="3964973"/>
            <a:ext cx="256531" cy="3190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70192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气压带和风带的形成、分布与移动</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636912"/>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地球表面的降水量分布与两个因素有关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一是大气中水汽的多少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二是大气中上升运动的有无。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17.eps" descr="id:2147495605;FounderCES"/>
          <p:cNvPicPr/>
          <p:nvPr/>
        </p:nvPicPr>
        <p:blipFill>
          <a:blip r:embed="rId3"/>
          <a:stretch>
            <a:fillRect/>
          </a:stretch>
        </p:blipFill>
        <p:spPr>
          <a:xfrm>
            <a:off x="1259632" y="4005064"/>
            <a:ext cx="6763929" cy="1728192"/>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97895"/>
            <a:ext cx="8128000" cy="371621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在赤道地区海洋广阔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陆地上分布着广阔的热带雨林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年降水量一般为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赤道多雨带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在南北纬</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的副热带地区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年降水量较少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一般不到</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毫米。地球上的沙漠多数分布在这个地带的大陆内部和西岸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此地带可称为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副热带少雨带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在温带降水又有增加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年降水量达</a:t>
            </a:r>
            <a:r>
              <a:rPr lang="en-US" altLang="zh-CN" sz="2200" dirty="0">
                <a:solidFill>
                  <a:srgbClr val="000000"/>
                </a:solidFill>
                <a:latin typeface="Times New Roman" panose="02020603050405020304" pitchFamily="18" charset="0"/>
                <a:cs typeface="Times New Roman" panose="02020603050405020304" pitchFamily="18" charset="0"/>
              </a:rPr>
              <a:t>500~1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温带多雨带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到两极地区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水汽少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降水量显著减少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而且主要是降雪</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极地少雨带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34594845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赤道多雨带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是如何形成的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副热带少雨带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温带多雨带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的形成与气流运动有何关系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在赤道地区海洋广阔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陆地上又分布着广阔的热带雨林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气温高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蒸发强烈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大气中水分含量充足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终年盛行上升气流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多对流雨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因此形成降水量最多的地带。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副热带地区盛行下沉气流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不利于云雨形成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副热带少雨带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。温带冷暖空气易在此交汇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暖空气沿锋面上升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形成较多的降水。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7544" y="2996952"/>
            <a:ext cx="8064896" cy="25202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42245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84784"/>
            <a:ext cx="1454244" cy="470257"/>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7687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气压带、风带分布及移动成因三步曲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冷热不均使其动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假设地表性质均一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地球不自转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则极地与赤道间形成单圈闭合环流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北半球的热力环流分布情况如下图所示。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8.eps" descr="id:2147495619;FounderCES"/>
          <p:cNvPicPr/>
          <p:nvPr/>
        </p:nvPicPr>
        <p:blipFill>
          <a:blip r:embed="rId3"/>
          <a:stretch>
            <a:fillRect/>
          </a:stretch>
        </p:blipFill>
        <p:spPr>
          <a:xfrm>
            <a:off x="3347864" y="4365104"/>
            <a:ext cx="2747504" cy="1750027"/>
          </a:xfrm>
          <a:prstGeom prst="rect">
            <a:avLst/>
          </a:prstGeom>
        </p:spPr>
      </p:pic>
    </p:spTree>
    <p:extLst>
      <p:ext uri="{BB962C8B-B14F-4D97-AF65-F5344CB8AC3E}">
        <p14:creationId xmlns:p14="http://schemas.microsoft.com/office/powerpoint/2010/main" val="24755598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611560" y="1268760"/>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地球自转使其偏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假设地表性质均一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地球自转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大气在水平气压梯度力和地转偏向力的共同作用下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会形成全球性三圈环流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以北半球为例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L19.eps" descr="id:2147495626;FounderCES"/>
          <p:cNvPicPr/>
          <p:nvPr/>
        </p:nvPicPr>
        <p:blipFill>
          <a:blip r:embed="rId3"/>
          <a:stretch>
            <a:fillRect/>
          </a:stretch>
        </p:blipFill>
        <p:spPr>
          <a:xfrm>
            <a:off x="1691680" y="2620070"/>
            <a:ext cx="5205154" cy="3905274"/>
          </a:xfrm>
          <a:prstGeom prst="rect">
            <a:avLst/>
          </a:prstGeom>
        </p:spPr>
      </p:pic>
    </p:spTree>
    <p:extLst>
      <p:ext uri="{BB962C8B-B14F-4D97-AF65-F5344CB8AC3E}">
        <p14:creationId xmlns:p14="http://schemas.microsoft.com/office/powerpoint/2010/main" val="21799710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2154757"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个气压带</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55747200"/>
              </p:ext>
            </p:extLst>
          </p:nvPr>
        </p:nvGraphicFramePr>
        <p:xfrm>
          <a:off x="522199" y="2451738"/>
          <a:ext cx="8128000" cy="3956312"/>
        </p:xfrm>
        <a:graphic>
          <a:graphicData uri="http://schemas.openxmlformats.org/presentationml/2006/ole">
            <mc:AlternateContent xmlns:mc="http://schemas.openxmlformats.org/markup-compatibility/2006">
              <mc:Choice xmlns:v="urn:schemas-microsoft-com:vml" Requires="v">
                <p:oleObj spid="_x0000_s5132" name="文档" r:id="rId5" imgW="3893397" imgH="1894709" progId="Word.Document.12">
                  <p:embed/>
                </p:oleObj>
              </mc:Choice>
              <mc:Fallback>
                <p:oleObj name="文档" r:id="rId5" imgW="3893397" imgH="1894709" progId="Word.Document.12">
                  <p:embed/>
                  <p:pic>
                    <p:nvPicPr>
                      <p:cNvPr id="0" name=""/>
                      <p:cNvPicPr/>
                      <p:nvPr/>
                    </p:nvPicPr>
                    <p:blipFill>
                      <a:blip r:embed="rId6"/>
                      <a:stretch>
                        <a:fillRect/>
                      </a:stretch>
                    </p:blipFill>
                    <p:spPr>
                      <a:xfrm>
                        <a:off x="522199" y="2451738"/>
                        <a:ext cx="8128000" cy="3956312"/>
                      </a:xfrm>
                      <a:prstGeom prst="rect">
                        <a:avLst/>
                      </a:prstGeom>
                    </p:spPr>
                  </p:pic>
                </p:oleObj>
              </mc:Fallback>
            </mc:AlternateContent>
          </a:graphicData>
        </a:graphic>
      </p:graphicFrame>
    </p:spTree>
    <p:extLst>
      <p:ext uri="{BB962C8B-B14F-4D97-AF65-F5344CB8AC3E}">
        <p14:creationId xmlns:p14="http://schemas.microsoft.com/office/powerpoint/2010/main" val="397708649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187262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个风带</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77269031"/>
              </p:ext>
            </p:extLst>
          </p:nvPr>
        </p:nvGraphicFramePr>
        <p:xfrm>
          <a:off x="877455" y="1978401"/>
          <a:ext cx="7389091" cy="4906983"/>
        </p:xfrm>
        <a:graphic>
          <a:graphicData uri="http://schemas.openxmlformats.org/presentationml/2006/ole">
            <mc:AlternateContent xmlns:mc="http://schemas.openxmlformats.org/markup-compatibility/2006">
              <mc:Choice xmlns:v="urn:schemas-microsoft-com:vml" Requires="v">
                <p:oleObj spid="_x0000_s6156" name="文档" r:id="rId5" imgW="3893397" imgH="2585492" progId="Word.Document.12">
                  <p:embed/>
                </p:oleObj>
              </mc:Choice>
              <mc:Fallback>
                <p:oleObj name="文档" r:id="rId5" imgW="3893397" imgH="2585492" progId="Word.Document.12">
                  <p:embed/>
                  <p:pic>
                    <p:nvPicPr>
                      <p:cNvPr id="0" name=""/>
                      <p:cNvPicPr/>
                      <p:nvPr/>
                    </p:nvPicPr>
                    <p:blipFill>
                      <a:blip r:embed="rId6"/>
                      <a:stretch>
                        <a:fillRect/>
                      </a:stretch>
                    </p:blipFill>
                    <p:spPr>
                      <a:xfrm>
                        <a:off x="877455" y="1978401"/>
                        <a:ext cx="7389091" cy="4906983"/>
                      </a:xfrm>
                      <a:prstGeom prst="rect">
                        <a:avLst/>
                      </a:prstGeom>
                    </p:spPr>
                  </p:pic>
                </p:oleObj>
              </mc:Fallback>
            </mc:AlternateContent>
          </a:graphicData>
        </a:graphic>
      </p:graphicFrame>
    </p:spTree>
    <p:extLst>
      <p:ext uri="{BB962C8B-B14F-4D97-AF65-F5344CB8AC3E}">
        <p14:creationId xmlns:p14="http://schemas.microsoft.com/office/powerpoint/2010/main" val="160004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地球公转使其移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地球公转使太阳直射点随季节变化而南北移动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气压带、风带在一年内也作周期性的季节移动。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L20.eps" descr="id:2147495649;FounderCES"/>
          <p:cNvPicPr/>
          <p:nvPr/>
        </p:nvPicPr>
        <p:blipFill>
          <a:blip r:embed="rId3"/>
          <a:stretch>
            <a:fillRect/>
          </a:stretch>
        </p:blipFill>
        <p:spPr>
          <a:xfrm>
            <a:off x="2778059" y="3140968"/>
            <a:ext cx="3587882" cy="2772321"/>
          </a:xfrm>
          <a:prstGeom prst="rect">
            <a:avLst/>
          </a:prstGeom>
        </p:spPr>
      </p:pic>
    </p:spTree>
    <p:extLst>
      <p:ext uri="{BB962C8B-B14F-4D97-AF65-F5344CB8AC3E}">
        <p14:creationId xmlns:p14="http://schemas.microsoft.com/office/powerpoint/2010/main" val="9056590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700808"/>
            <a:ext cx="8035227" cy="3948669"/>
          </a:xfrm>
          <a:prstGeom prst="rect">
            <a:avLst/>
          </a:prstGeom>
        </p:spPr>
      </p:pic>
    </p:spTree>
    <p:extLst>
      <p:ext uri="{BB962C8B-B14F-4D97-AF65-F5344CB8AC3E}">
        <p14:creationId xmlns:p14="http://schemas.microsoft.com/office/powerpoint/2010/main" val="197373301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a:t>
            </a:r>
            <a:r>
              <a:rPr lang="en-US" altLang="zh-CN" sz="3200" dirty="0"/>
              <a:t>1</a:t>
            </a:r>
            <a:r>
              <a:rPr lang="zh-CN" altLang="zh-CN" sz="3200" dirty="0"/>
              <a:t>课时　气压带和风带的形成</a:t>
            </a:r>
          </a:p>
        </p:txBody>
      </p:sp>
    </p:spTree>
    <p:extLst>
      <p:ext uri="{BB962C8B-B14F-4D97-AF65-F5344CB8AC3E}">
        <p14:creationId xmlns:p14="http://schemas.microsoft.com/office/powerpoint/2010/main" val="528766169"/>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2348880"/>
            <a:ext cx="8622011" cy="3024336"/>
          </a:xfrm>
          <a:prstGeom prst="rect">
            <a:avLst/>
          </a:prstGeom>
        </p:spPr>
      </p:pic>
    </p:spTree>
    <p:extLst>
      <p:ext uri="{BB962C8B-B14F-4D97-AF65-F5344CB8AC3E}">
        <p14:creationId xmlns:p14="http://schemas.microsoft.com/office/powerpoint/2010/main" val="21315748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988840"/>
            <a:ext cx="8122936" cy="3709390"/>
          </a:xfrm>
          <a:prstGeom prst="rect">
            <a:avLst/>
          </a:prstGeom>
        </p:spPr>
      </p:pic>
    </p:spTree>
    <p:extLst>
      <p:ext uri="{BB962C8B-B14F-4D97-AF65-F5344CB8AC3E}">
        <p14:creationId xmlns:p14="http://schemas.microsoft.com/office/powerpoint/2010/main" val="17031401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1772816"/>
            <a:ext cx="6552227" cy="4419662"/>
          </a:xfrm>
          <a:prstGeom prst="rect">
            <a:avLst/>
          </a:prstGeom>
        </p:spPr>
      </p:pic>
    </p:spTree>
    <p:extLst>
      <p:ext uri="{BB962C8B-B14F-4D97-AF65-F5344CB8AC3E}">
        <p14:creationId xmlns:p14="http://schemas.microsoft.com/office/powerpoint/2010/main" val="20400792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2204864"/>
            <a:ext cx="7926287" cy="3177876"/>
          </a:xfrm>
          <a:prstGeom prst="rect">
            <a:avLst/>
          </a:prstGeom>
        </p:spPr>
      </p:pic>
    </p:spTree>
    <p:extLst>
      <p:ext uri="{BB962C8B-B14F-4D97-AF65-F5344CB8AC3E}">
        <p14:creationId xmlns:p14="http://schemas.microsoft.com/office/powerpoint/2010/main" val="180811500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2492896"/>
            <a:ext cx="8627757" cy="2790939"/>
          </a:xfrm>
          <a:prstGeom prst="rect">
            <a:avLst/>
          </a:prstGeom>
        </p:spPr>
      </p:pic>
    </p:spTree>
    <p:extLst>
      <p:ext uri="{BB962C8B-B14F-4D97-AF65-F5344CB8AC3E}">
        <p14:creationId xmlns:p14="http://schemas.microsoft.com/office/powerpoint/2010/main" val="25745642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340768"/>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13285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Times New Roman" panose="02020603050405020304" pitchFamily="18" charset="0"/>
                <a:cs typeface="Times New Roman" panose="02020603050405020304" pitchFamily="18" charset="0"/>
              </a:rPr>
              <a:t>读某月某条经线上部分气压带、风带和气流的相互关系示意图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22.eps" descr="id:2147495663;FounderCES"/>
          <p:cNvPicPr/>
          <p:nvPr/>
        </p:nvPicPr>
        <p:blipFill>
          <a:blip r:embed="rId3"/>
          <a:stretch>
            <a:fillRect/>
          </a:stretch>
        </p:blipFill>
        <p:spPr>
          <a:xfrm>
            <a:off x="3131840" y="3356992"/>
            <a:ext cx="3978196" cy="2593304"/>
          </a:xfrm>
          <a:prstGeom prst="rect">
            <a:avLst/>
          </a:prstGeom>
        </p:spPr>
      </p:pic>
    </p:spTree>
    <p:extLst>
      <p:ext uri="{BB962C8B-B14F-4D97-AF65-F5344CB8AC3E}">
        <p14:creationId xmlns:p14="http://schemas.microsoft.com/office/powerpoint/2010/main" val="10185657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Rectangle 1"/>
          <p:cNvSpPr>
            <a:spLocks noChangeAspect="1" noChangeArrowheads="1"/>
          </p:cNvSpPr>
          <p:nvPr/>
        </p:nvSpPr>
        <p:spPr bwMode="auto">
          <a:xfrm>
            <a:off x="508000" y="1899026"/>
            <a:ext cx="8128000" cy="4266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(1)</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图中</a:t>
            </a:r>
            <a:r>
              <a:rPr kumimoji="0" lang="zh-CN" altLang="en-US" sz="2200" b="0" i="0" u="none" strike="noStrike" cap="none" normalizeH="0" baseline="0" smtClean="0">
                <a:ln>
                  <a:noFill/>
                </a:ln>
                <a:solidFill>
                  <a:srgbClr val="000000"/>
                </a:solidFill>
                <a:effectLst/>
                <a:ea typeface="NEU-BZ-S92"/>
                <a:cs typeface="宋体" panose="02010600030101010101" pitchFamily="2" charset="-122"/>
              </a:rPr>
              <a:t>②</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气压带或风带的气流运动方向和性质分别为</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下沉　干燥</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B.</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上升　湿润</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C.</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由高纬流向低纬　干燥</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D.</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由低纬流向高纬　湿润</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(2)</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图示季节</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下列说法正确的是</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北京昼长夜短</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B.</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太阳直射南半球</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C.</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东南信风带位置偏北</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D.</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上海正午太阳高度达一年中最大</a:t>
            </a:r>
            <a:endParaRPr kumimoji="0" lang="zh-CN" altLang="en-US" sz="2200" b="0" i="0" u="none" strike="noStrike" cap="none" normalizeH="0" baseline="0" smtClean="0">
              <a:ln>
                <a:noFill/>
              </a:ln>
              <a:solidFill>
                <a:schemeClr val="tx1"/>
              </a:solidFill>
              <a:effectLst/>
            </a:endParaRPr>
          </a:p>
        </p:txBody>
      </p:sp>
    </p:spTree>
    <p:extLst>
      <p:ext uri="{BB962C8B-B14F-4D97-AF65-F5344CB8AC3E}">
        <p14:creationId xmlns:p14="http://schemas.microsoft.com/office/powerpoint/2010/main" val="32251790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由图中给出的南半球副极地低气压带的信息判断</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为副热带高气压带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盛行下沉气流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干燥。第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图中气压带的位置偏南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据此判断出太阳直射点在南半球</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北京为冬季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昼短夜长</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东南信风带位置偏南</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上海的正午太阳高度达一年中最小</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3568" y="4412574"/>
            <a:ext cx="230425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13933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3" y="869763"/>
            <a:ext cx="47944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39541"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0808"/>
            <a:ext cx="8128000" cy="71810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读北半球三圈环流示意图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L23.eps" descr="id:2147495677;FounderCES"/>
          <p:cNvPicPr/>
          <p:nvPr/>
        </p:nvPicPr>
        <p:blipFill>
          <a:blip r:embed="rId6"/>
          <a:stretch>
            <a:fillRect/>
          </a:stretch>
        </p:blipFill>
        <p:spPr>
          <a:xfrm>
            <a:off x="3248853" y="3284984"/>
            <a:ext cx="3766324" cy="2026454"/>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3" y="869763"/>
            <a:ext cx="47944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39541"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形成三圈环流的因素有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气压带和风带的季节移动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太阳辐射对高低纬度的加热不均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海陆热力性质的差异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地转偏向力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9170629"/>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797803500"/>
              </p:ext>
            </p:extLst>
          </p:nvPr>
        </p:nvGraphicFramePr>
        <p:xfrm>
          <a:off x="909007" y="1125174"/>
          <a:ext cx="7389091" cy="5769243"/>
        </p:xfrm>
        <a:graphic>
          <a:graphicData uri="http://schemas.openxmlformats.org/presentationml/2006/ole">
            <mc:AlternateContent xmlns:mc="http://schemas.openxmlformats.org/markup-compatibility/2006">
              <mc:Choice xmlns:v="urn:schemas-microsoft-com:vml" Requires="v">
                <p:oleObj spid="_x0000_s1036" name="文档" r:id="rId4" imgW="3998108" imgH="3120929" progId="Word.Document.12">
                  <p:embed/>
                </p:oleObj>
              </mc:Choice>
              <mc:Fallback>
                <p:oleObj name="文档" r:id="rId4" imgW="3998108" imgH="3120929" progId="Word.Document.12">
                  <p:embed/>
                  <p:pic>
                    <p:nvPicPr>
                      <p:cNvPr id="0" name=""/>
                      <p:cNvPicPr/>
                      <p:nvPr/>
                    </p:nvPicPr>
                    <p:blipFill>
                      <a:blip r:embed="rId5"/>
                      <a:stretch>
                        <a:fillRect/>
                      </a:stretch>
                    </p:blipFill>
                    <p:spPr>
                      <a:xfrm>
                        <a:off x="909007" y="1125174"/>
                        <a:ext cx="7389091" cy="5769243"/>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3" y="869763"/>
            <a:ext cx="47944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39541"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556792"/>
            <a:ext cx="8128000" cy="67859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正确反映</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气压带两侧大气运动的是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24.eps" descr="id:2147495684;FounderCES"/>
          <p:cNvPicPr/>
          <p:nvPr/>
        </p:nvPicPr>
        <p:blipFill>
          <a:blip r:embed="rId6"/>
          <a:stretch>
            <a:fillRect/>
          </a:stretch>
        </p:blipFill>
        <p:spPr>
          <a:xfrm>
            <a:off x="1763688" y="3212976"/>
            <a:ext cx="6400807" cy="1543794"/>
          </a:xfrm>
          <a:prstGeom prst="rect">
            <a:avLst/>
          </a:prstGeom>
        </p:spPr>
      </p:pic>
    </p:spTree>
    <p:extLst>
      <p:ext uri="{BB962C8B-B14F-4D97-AF65-F5344CB8AC3E}">
        <p14:creationId xmlns:p14="http://schemas.microsoft.com/office/powerpoint/2010/main" val="355576884"/>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6" name="矩形 5">
            <a:hlinkClick r:id="rId2" action="ppaction://hlinksldjump"/>
          </p:cNvPr>
          <p:cNvSpPr/>
          <p:nvPr/>
        </p:nvSpPr>
        <p:spPr>
          <a:xfrm>
            <a:off x="5798493" y="869763"/>
            <a:ext cx="47944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5" action="ppaction://hlinksldjump"/>
          </p:cNvPr>
          <p:cNvSpPr/>
          <p:nvPr/>
        </p:nvSpPr>
        <p:spPr>
          <a:xfrm>
            <a:off x="7639541"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形成三圈环流的前提是地表均匀的情况下太阳辐射对高低纬度的加热不均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再加上地转偏向力的影响。第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示意图为北半球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气流从副热带高气压带流出时都会向右偏。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23010" y="4005064"/>
            <a:ext cx="2104774"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56679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39034" y="882949"/>
            <a:ext cx="58123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508000" y="177281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下图为全球性大气环流示意图。读图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L25.eps" descr="id:2147495691;FounderCES"/>
          <p:cNvPicPr/>
          <p:nvPr/>
        </p:nvPicPr>
        <p:blipFill>
          <a:blip r:embed="rId6"/>
          <a:stretch>
            <a:fillRect/>
          </a:stretch>
        </p:blipFill>
        <p:spPr>
          <a:xfrm>
            <a:off x="3131840" y="2420888"/>
            <a:ext cx="3457416" cy="3932430"/>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39034" y="882949"/>
            <a:ext cx="58123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图中字母代表的气压带和风带名称正确的是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zh-CN" altLang="zh-CN" sz="2200" dirty="0">
                <a:solidFill>
                  <a:srgbClr val="000000"/>
                </a:solidFill>
                <a:latin typeface="Times New Roman" panose="02020603050405020304" pitchFamily="18" charset="0"/>
                <a:cs typeface="Times New Roman" panose="02020603050405020304" pitchFamily="18" charset="0"/>
              </a:rPr>
              <a:t>为东北信风带</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B.b</a:t>
            </a:r>
            <a:r>
              <a:rPr lang="zh-CN" altLang="zh-CN" sz="2200" dirty="0">
                <a:solidFill>
                  <a:srgbClr val="000000"/>
                </a:solidFill>
                <a:latin typeface="Times New Roman" panose="02020603050405020304" pitchFamily="18" charset="0"/>
                <a:cs typeface="Times New Roman" panose="02020603050405020304" pitchFamily="18" charset="0"/>
              </a:rPr>
              <a:t>为副热带高气压带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C.c</a:t>
            </a:r>
            <a:r>
              <a:rPr lang="zh-CN" altLang="zh-CN" sz="2200" dirty="0">
                <a:solidFill>
                  <a:srgbClr val="000000"/>
                </a:solidFill>
                <a:latin typeface="Times New Roman" panose="02020603050405020304" pitchFamily="18" charset="0"/>
                <a:cs typeface="Times New Roman" panose="02020603050405020304" pitchFamily="18" charset="0"/>
              </a:rPr>
              <a:t>为东南信风带</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D.d</a:t>
            </a:r>
            <a:r>
              <a:rPr lang="zh-CN" altLang="zh-CN" sz="2200" dirty="0">
                <a:solidFill>
                  <a:srgbClr val="000000"/>
                </a:solidFill>
                <a:latin typeface="Times New Roman" panose="02020603050405020304" pitchFamily="18" charset="0"/>
                <a:cs typeface="Times New Roman" panose="02020603050405020304" pitchFamily="18" charset="0"/>
              </a:rPr>
              <a:t>为极地东风带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关于气压带和风带的叙述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副极地低气压带是空气受热膨胀形成的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极地高气压带是空气冷却下沉形成的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盛行西风与信风在南北纬</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气压带和风带的位置固定不变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4277147"/>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39034" y="882949"/>
            <a:ext cx="58123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为东南信风带</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为副热带高气压带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为西风带</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为副极地低气压带。第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盛行西风与极地东风在南北纬</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附近相遇抬升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形成副极地低气压带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极地高气压带是空气冷却下沉形成的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气压带和风带的位置随太阳直射点的移动而变化。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3528" y="4221088"/>
            <a:ext cx="2232248" cy="370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346229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3" name="矩形 2">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19643"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62880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当我国各地白昼时间最短时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下列四幅图所示气压带、风带分布正确的是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26.eps" descr="id:2147495698;FounderCES"/>
          <p:cNvPicPr/>
          <p:nvPr/>
        </p:nvPicPr>
        <p:blipFill>
          <a:blip r:embed="rId6"/>
          <a:stretch>
            <a:fillRect/>
          </a:stretch>
        </p:blipFill>
        <p:spPr>
          <a:xfrm>
            <a:off x="1988534" y="3068960"/>
            <a:ext cx="5463671" cy="1152128"/>
          </a:xfrm>
          <a:prstGeom prst="rect">
            <a:avLst/>
          </a:prstGeom>
        </p:spPr>
      </p:pic>
      <p:sp>
        <p:nvSpPr>
          <p:cNvPr id="9" name="矩形 8"/>
          <p:cNvSpPr>
            <a:spLocks noChangeAspect="1"/>
          </p:cNvSpPr>
          <p:nvPr/>
        </p:nvSpPr>
        <p:spPr>
          <a:xfrm>
            <a:off x="508000" y="5055807"/>
            <a:ext cx="8128000" cy="118150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B.b</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C.c</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D.d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9241624"/>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3" name="矩形 2">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19643"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与春、秋分日相比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气压带和风带的位置大致夏季偏北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冬季偏南。我国白昼最短时是冬至日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此时太阳直射点位于南回归线。</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图表示北半球夏季</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图表示南半球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西风带风向错误</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图表示春、秋分日时气压带和风带的分布情况。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4261173"/>
            <a:ext cx="107159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875839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3" name="矩形 2">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07857"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700808"/>
            <a:ext cx="8128000" cy="673887"/>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读北半球大气环流示意图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27.eps" descr="id:2147495705;FounderCES"/>
          <p:cNvPicPr/>
          <p:nvPr/>
        </p:nvPicPr>
        <p:blipFill>
          <a:blip r:embed="rId6"/>
          <a:stretch>
            <a:fillRect/>
          </a:stretch>
        </p:blipFill>
        <p:spPr>
          <a:xfrm>
            <a:off x="3006355" y="2996952"/>
            <a:ext cx="4041546" cy="2366174"/>
          </a:xfrm>
          <a:prstGeom prst="rect">
            <a:avLst/>
          </a:prstGeom>
        </p:spPr>
      </p:pic>
    </p:spTree>
    <p:extLst>
      <p:ext uri="{BB962C8B-B14F-4D97-AF65-F5344CB8AC3E}">
        <p14:creationId xmlns:p14="http://schemas.microsoft.com/office/powerpoint/2010/main" val="3895133983"/>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3" name="矩形 2">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07857"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写出图中字母代表的气压带和风带的名称。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代表的风带内画出风向箭头。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低纬环流除高空风外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近地面包括的气压带是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风带有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。在图中标注低纬环流的环流方向。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四地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属于上升气流的是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属于下沉气流的是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。在图中标注分布地区中心位置的纬度数。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9235032"/>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3" name="矩形 2">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07857"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694465"/>
            <a:ext cx="8128000" cy="37230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为赤道低气压带</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为东北信风带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为副热带高气压带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三者与高空中的风共同组成低纬环流。</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为西风带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盛行西南风</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为副极地低气压带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气流上升</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为极地东风带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盛行东北风</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为极地高气压带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气流下沉。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赤道低气压　东北信风　副热带高气压　西风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略。</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为东北风</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为西南风</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为东北风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　标注略。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顺时针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　标注略。</a:t>
            </a:r>
            <a:r>
              <a:rPr lang="en-US" altLang="zh-CN" sz="2200" dirty="0">
                <a:solidFill>
                  <a:srgbClr val="000000"/>
                </a:solidFill>
                <a:latin typeface="Times New Roman" panose="02020603050405020304" pitchFamily="18" charset="0"/>
                <a:cs typeface="Times New Roman" panose="02020603050405020304" pitchFamily="18" charset="0"/>
              </a:rPr>
              <a:t>(A→0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E→60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G→90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63984" y="3428999"/>
            <a:ext cx="8384480" cy="1988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958078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05522338"/>
              </p:ext>
            </p:extLst>
          </p:nvPr>
        </p:nvGraphicFramePr>
        <p:xfrm>
          <a:off x="467544" y="1700808"/>
          <a:ext cx="8128000" cy="4605641"/>
        </p:xfrm>
        <a:graphic>
          <a:graphicData uri="http://schemas.openxmlformats.org/presentationml/2006/ole">
            <mc:AlternateContent xmlns:mc="http://schemas.openxmlformats.org/markup-compatibility/2006">
              <mc:Choice xmlns:v="urn:schemas-microsoft-com:vml" Requires="v">
                <p:oleObj spid="_x0000_s2061" name="文档" r:id="rId6" imgW="3836183" imgH="2173755" progId="Word.Document.12">
                  <p:embed/>
                </p:oleObj>
              </mc:Choice>
              <mc:Fallback>
                <p:oleObj name="文档" r:id="rId6" imgW="3836183" imgH="2173755" progId="Word.Document.12">
                  <p:embed/>
                  <p:pic>
                    <p:nvPicPr>
                      <p:cNvPr id="0" name=""/>
                      <p:cNvPicPr/>
                      <p:nvPr/>
                    </p:nvPicPr>
                    <p:blipFill>
                      <a:blip r:embed="rId7"/>
                      <a:stretch>
                        <a:fillRect/>
                      </a:stretch>
                    </p:blipFill>
                    <p:spPr>
                      <a:xfrm>
                        <a:off x="467544" y="1700808"/>
                        <a:ext cx="8128000" cy="4605641"/>
                      </a:xfrm>
                      <a:prstGeom prst="rect">
                        <a:avLst/>
                      </a:prstGeom>
                    </p:spPr>
                  </p:pic>
                </p:oleObj>
              </mc:Fallback>
            </mc:AlternateContent>
          </a:graphicData>
        </a:graphic>
      </p:graphicFrame>
      <p:sp>
        <p:nvSpPr>
          <p:cNvPr id="10" name="矩形 9"/>
          <p:cNvSpPr/>
          <p:nvPr/>
        </p:nvSpPr>
        <p:spPr>
          <a:xfrm>
            <a:off x="1462639" y="2474358"/>
            <a:ext cx="805105"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8798" y="4448629"/>
            <a:ext cx="535968" cy="230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69975" y="5915413"/>
            <a:ext cx="549897"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07904" y="5902713"/>
            <a:ext cx="549897" cy="3319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347723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三圈环流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以北半球为例</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6.eps" descr="id:2147495576;FounderCES"/>
          <p:cNvPicPr/>
          <p:nvPr/>
        </p:nvPicPr>
        <p:blipFill>
          <a:blip r:embed="rId4"/>
          <a:stretch>
            <a:fillRect/>
          </a:stretch>
        </p:blipFill>
        <p:spPr>
          <a:xfrm>
            <a:off x="2843808" y="2708920"/>
            <a:ext cx="4160464" cy="2603282"/>
          </a:xfrm>
          <a:prstGeom prst="rect">
            <a:avLst/>
          </a:prstGeom>
        </p:spPr>
      </p:pic>
    </p:spTree>
    <p:extLst>
      <p:ext uri="{BB962C8B-B14F-4D97-AF65-F5344CB8AC3E}">
        <p14:creationId xmlns:p14="http://schemas.microsoft.com/office/powerpoint/2010/main" val="9978837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40611111"/>
              </p:ext>
            </p:extLst>
          </p:nvPr>
        </p:nvGraphicFramePr>
        <p:xfrm>
          <a:off x="508000" y="2608967"/>
          <a:ext cx="8128000" cy="1894067"/>
        </p:xfrm>
        <a:graphic>
          <a:graphicData uri="http://schemas.openxmlformats.org/presentationml/2006/ole">
            <mc:AlternateContent xmlns:mc="http://schemas.openxmlformats.org/markup-compatibility/2006">
              <mc:Choice xmlns:v="urn:schemas-microsoft-com:vml" Requires="v">
                <p:oleObj spid="_x0000_s3085" name="文档" r:id="rId6" imgW="3836183" imgH="893235" progId="Word.Document.12">
                  <p:embed/>
                </p:oleObj>
              </mc:Choice>
              <mc:Fallback>
                <p:oleObj name="文档" r:id="rId6" imgW="3836183" imgH="893235" progId="Word.Document.12">
                  <p:embed/>
                  <p:pic>
                    <p:nvPicPr>
                      <p:cNvPr id="0" name=""/>
                      <p:cNvPicPr/>
                      <p:nvPr/>
                    </p:nvPicPr>
                    <p:blipFill>
                      <a:blip r:embed="rId7"/>
                      <a:stretch>
                        <a:fillRect/>
                      </a:stretch>
                    </p:blipFill>
                    <p:spPr>
                      <a:xfrm>
                        <a:off x="508000" y="2608967"/>
                        <a:ext cx="8128000" cy="1894067"/>
                      </a:xfrm>
                      <a:prstGeom prst="rect">
                        <a:avLst/>
                      </a:prstGeom>
                    </p:spPr>
                  </p:pic>
                </p:oleObj>
              </mc:Fallback>
            </mc:AlternateContent>
          </a:graphicData>
        </a:graphic>
      </p:graphicFrame>
      <p:sp>
        <p:nvSpPr>
          <p:cNvPr id="5" name="矩形 4"/>
          <p:cNvSpPr/>
          <p:nvPr/>
        </p:nvSpPr>
        <p:spPr>
          <a:xfrm>
            <a:off x="3203848" y="2604281"/>
            <a:ext cx="1071596"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43584" y="3068960"/>
            <a:ext cx="1071596"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44728" y="3557214"/>
            <a:ext cx="1071596"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39157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在近地面全球共形成了七个气压带、六个风带。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气压带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赤道附近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接受太阳辐射能量最多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空气膨胀上升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所示的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赤道低气压</a:t>
            </a:r>
            <a:r>
              <a:rPr lang="zh-CN" altLang="zh-CN" sz="2200" dirty="0">
                <a:solidFill>
                  <a:srgbClr val="000000"/>
                </a:solidFill>
                <a:latin typeface="Times New Roman" panose="02020603050405020304" pitchFamily="18" charset="0"/>
                <a:cs typeface="Times New Roman" panose="02020603050405020304" pitchFamily="18" charset="0"/>
              </a:rPr>
              <a:t>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来自赤道上空的气流在地转偏向力的影响下偏转成西风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并不断堆积下沉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使近地面气压升高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形成图中</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所示的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副热带高气压</a:t>
            </a:r>
            <a:r>
              <a:rPr lang="zh-CN" altLang="zh-CN" sz="2200" dirty="0">
                <a:solidFill>
                  <a:srgbClr val="000000"/>
                </a:solidFill>
                <a:latin typeface="Times New Roman" panose="02020603050405020304" pitchFamily="18" charset="0"/>
                <a:cs typeface="Times New Roman" panose="02020603050405020304" pitchFamily="18" charset="0"/>
              </a:rPr>
              <a:t>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227967" y="3347024"/>
            <a:ext cx="1335921" cy="3319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26935" y="4149080"/>
            <a:ext cx="912451"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8792" y="4602542"/>
            <a:ext cx="885616" cy="2798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26127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来自副热带高气压带的盛行西风与来自极地高气压带的极地东风在此相遇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暖空气爬升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形成图中</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所示的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副极地低气压</a:t>
            </a:r>
            <a:r>
              <a:rPr lang="zh-CN" altLang="zh-CN" sz="2200" dirty="0">
                <a:solidFill>
                  <a:srgbClr val="000000"/>
                </a:solidFill>
                <a:latin typeface="Times New Roman" panose="02020603050405020304" pitchFamily="18" charset="0"/>
                <a:cs typeface="Times New Roman" panose="02020603050405020304" pitchFamily="18" charset="0"/>
              </a:rPr>
              <a:t>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极地附近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接受太阳辐射能量最少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空气堆积下沉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形成图中</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所示的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极地高气压</a:t>
            </a:r>
            <a:r>
              <a:rPr lang="zh-CN" altLang="zh-CN" sz="2200" dirty="0">
                <a:solidFill>
                  <a:srgbClr val="000000"/>
                </a:solidFill>
                <a:latin typeface="Times New Roman" panose="02020603050405020304" pitchFamily="18" charset="0"/>
                <a:cs typeface="Times New Roman" panose="02020603050405020304" pitchFamily="18" charset="0"/>
              </a:rPr>
              <a:t>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风带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从南向北依次是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所示的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东北信风</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所示的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西风</a:t>
            </a:r>
            <a:r>
              <a:rPr lang="zh-CN" altLang="zh-CN" sz="2200" dirty="0">
                <a:solidFill>
                  <a:srgbClr val="000000"/>
                </a:solidFill>
                <a:latin typeface="Times New Roman" panose="02020603050405020304" pitchFamily="18" charset="0"/>
                <a:cs typeface="Times New Roman" panose="02020603050405020304" pitchFamily="18" charset="0"/>
              </a:rPr>
              <a:t>带和</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所示的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极地东风</a:t>
            </a:r>
            <a:r>
              <a:rPr lang="zh-CN" altLang="zh-CN" sz="2200" dirty="0">
                <a:solidFill>
                  <a:srgbClr val="000000"/>
                </a:solidFill>
                <a:latin typeface="Times New Roman" panose="02020603050405020304" pitchFamily="18" charset="0"/>
                <a:cs typeface="Times New Roman" panose="02020603050405020304" pitchFamily="18" charset="0"/>
              </a:rPr>
              <a:t>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077945" y="2539912"/>
            <a:ext cx="1454964" cy="3286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8633" y="2963085"/>
            <a:ext cx="310402"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7624" y="3732261"/>
            <a:ext cx="1322694" cy="3523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72000" y="4153351"/>
            <a:ext cx="1071596" cy="3286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87459" y="4164408"/>
            <a:ext cx="549897"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46190" y="4526824"/>
            <a:ext cx="1115107" cy="3474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62098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南北半球风带名称相同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风向也相同吗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不相同。信风带在北半球是东北风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在南半球是东南风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极地东风在北半球是东北风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在南半球是东南风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西风带在北半球是西南风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在南半球是西北风。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88576" y="3218840"/>
            <a:ext cx="7971855" cy="12902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91702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705</TotalTime>
  <Words>1330</Words>
  <Application>Microsoft Office PowerPoint</Application>
  <PresentationFormat>全屏显示(4:3)</PresentationFormat>
  <Paragraphs>129</Paragraphs>
  <Slides>39</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52"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第二节　气压带和风带</vt:lpstr>
      <vt:lpstr>第1课时　气压带和风带的形成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2016-04-29T03:07:05Z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