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Default Extension="rels" ContentType="application/vnd.openxmlformats-package.relationships+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Default Extension="docx" ContentType="application/vnd.openxmlformats-officedocument.wordprocessingml.document"/>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Default Extension="vml" ContentType="application/vnd.openxmlformats-officedocument.vmlDrawing"/>
  <Default Extension="jpg" ContentType="image/jpe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Default Extension="png" ContentType="image/png"/>
  <Default Extension="bin" ContentType="application/vnd.openxmlformats-officedocument.oleObject"/>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Default Extension="emf" ContentType="image/x-emf"/>
  <Default Extension="jpeg" ContentType="image/jpeg"/>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0"/>
  </p:notesMasterIdLst>
  <p:sldIdLst>
    <p:sldId id="358" r:id="rId2"/>
    <p:sldId id="264" r:id="rId3"/>
    <p:sldId id="265" r:id="rId4"/>
    <p:sldId id="367" r:id="rId5"/>
    <p:sldId id="368" r:id="rId6"/>
    <p:sldId id="366" r:id="rId7"/>
    <p:sldId id="369" r:id="rId8"/>
    <p:sldId id="275" r:id="rId9"/>
    <p:sldId id="370" r:id="rId10"/>
    <p:sldId id="371" r:id="rId11"/>
    <p:sldId id="372" r:id="rId12"/>
    <p:sldId id="373" r:id="rId13"/>
    <p:sldId id="374" r:id="rId14"/>
    <p:sldId id="375" r:id="rId15"/>
    <p:sldId id="376" r:id="rId16"/>
    <p:sldId id="377" r:id="rId17"/>
    <p:sldId id="378" r:id="rId18"/>
    <p:sldId id="379" r:id="rId19"/>
    <p:sldId id="380" r:id="rId20"/>
    <p:sldId id="381" r:id="rId21"/>
    <p:sldId id="382" r:id="rId22"/>
    <p:sldId id="383" r:id="rId23"/>
    <p:sldId id="361" r:id="rId24"/>
    <p:sldId id="387" r:id="rId25"/>
    <p:sldId id="388" r:id="rId26"/>
    <p:sldId id="389" r:id="rId27"/>
    <p:sldId id="390" r:id="rId28"/>
    <p:sldId id="391" r:id="rId29"/>
    <p:sldId id="392" r:id="rId30"/>
    <p:sldId id="393" r:id="rId31"/>
    <p:sldId id="394" r:id="rId32"/>
    <p:sldId id="395" r:id="rId33"/>
    <p:sldId id="396" r:id="rId34"/>
    <p:sldId id="397" r:id="rId35"/>
    <p:sldId id="398" r:id="rId36"/>
    <p:sldId id="399" r:id="rId37"/>
    <p:sldId id="400" r:id="rId38"/>
    <p:sldId id="270" r:id="rId39"/>
    <p:sldId id="401" r:id="rId40"/>
    <p:sldId id="409" r:id="rId41"/>
    <p:sldId id="277" r:id="rId42"/>
    <p:sldId id="403" r:id="rId43"/>
    <p:sldId id="404" r:id="rId44"/>
    <p:sldId id="310" r:id="rId45"/>
    <p:sldId id="405" r:id="rId46"/>
    <p:sldId id="311" r:id="rId47"/>
    <p:sldId id="407" r:id="rId48"/>
    <p:sldId id="408" r:id="rId4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754" userDrawn="1">
          <p15:clr>
            <a:srgbClr val="A4A3A4"/>
          </p15:clr>
        </p15:guide>
        <p15:guide id="2" pos="238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876" autoAdjust="0"/>
    <p:restoredTop sz="95488" autoAdjust="0"/>
  </p:normalViewPr>
  <p:slideViewPr>
    <p:cSldViewPr showGuides="1">
      <p:cViewPr varScale="1">
        <p:scale>
          <a:sx n="88" d="100"/>
          <a:sy n="88" d="100"/>
        </p:scale>
        <p:origin x="1404" y="90"/>
      </p:cViewPr>
      <p:guideLst>
        <p:guide orient="horz" pos="754"/>
        <p:guide pos="238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2.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3.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t>2016-04-29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t>‹#›</a:t>
            </a:fld>
            <a:endParaRPr lang="zh-CN" altLang="en-US"/>
          </a:p>
        </p:txBody>
      </p:sp>
    </p:spTree>
    <p:extLst>
      <p:ext uri="{BB962C8B-B14F-4D97-AF65-F5344CB8AC3E}">
        <p14:creationId xmlns:p14="http://schemas.microsoft.com/office/powerpoint/2010/main"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38.xml"/><Relationship Id="rId7" Type="http://schemas.openxmlformats.org/officeDocument/2006/relationships/image" Target="../media/image6.png"/><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slide" Target="../slides/slide2.xml"/><Relationship Id="rId5" Type="http://schemas.openxmlformats.org/officeDocument/2006/relationships/image" Target="../media/image5.png"/><Relationship Id="rId4" Type="http://schemas.openxmlformats.org/officeDocument/2006/relationships/slide" Target="../slides/slide8.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2.xml"/><Relationship Id="rId2" Type="http://schemas.openxmlformats.org/officeDocument/2006/relationships/image" Target="../media/image5.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8.xml"/><Relationship Id="rId4" Type="http://schemas.openxmlformats.org/officeDocument/2006/relationships/slide" Target="../slides/slide38.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38.xml"/><Relationship Id="rId7" Type="http://schemas.openxmlformats.org/officeDocument/2006/relationships/slide" Target="../slides/slide2.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8.xml"/><Relationship Id="rId4"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slide" Target="../slides/slide2.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slide" Target="../slides/slide8.xml"/><Relationship Id="rId4" Type="http://schemas.openxmlformats.org/officeDocument/2006/relationships/slide" Target="../slides/slide38.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bg>
      <p:bgPr>
        <a:solidFill>
          <a:srgbClr val="EAEAEA"/>
        </a:solidFill>
        <a:effectLst/>
      </p:bgPr>
    </p:bg>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bg>
      <p:bgPr>
        <a:solidFill>
          <a:srgbClr val="EAEAEA"/>
        </a:solidFill>
        <a:effectLst/>
      </p:bgPr>
    </p:bg>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栏目一">
    <p:spTree>
      <p:nvGrpSpPr>
        <p:cNvPr id="1" name=""/>
        <p:cNvGrpSpPr/>
        <p:nvPr/>
      </p:nvGrpSpPr>
      <p:grpSpPr>
        <a:xfrm>
          <a:off x="0" y="0"/>
          <a:ext cx="0" cy="0"/>
          <a:chOff x="0" y="0"/>
          <a:chExt cx="0" cy="0"/>
        </a:xfrm>
      </p:grpSpPr>
      <p:grpSp>
        <p:nvGrpSpPr>
          <p:cNvPr id="34" name="组合 33"/>
          <p:cNvGrpSpPr/>
          <p:nvPr userDrawn="1"/>
        </p:nvGrpSpPr>
        <p:grpSpPr>
          <a:xfrm>
            <a:off x="5378897" y="29755"/>
            <a:ext cx="1137319" cy="584775"/>
            <a:chOff x="29482" y="2276803"/>
            <a:chExt cx="1281560" cy="487312"/>
          </a:xfrm>
        </p:grpSpPr>
        <p:sp>
          <p:nvSpPr>
            <p:cNvPr id="35" name="TextBox 34"/>
            <p:cNvSpPr txBox="1"/>
            <p:nvPr userDrawn="1"/>
          </p:nvSpPr>
          <p:spPr>
            <a:xfrm>
              <a:off x="29482" y="2276803"/>
              <a:ext cx="1214198"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X</a:t>
              </a:r>
              <a:r>
                <a:rPr lang="en-US" altLang="zh-CN" sz="900" smtClean="0">
                  <a:solidFill>
                    <a:srgbClr val="333333"/>
                  </a:solidFill>
                  <a:latin typeface="+mn-lt"/>
                  <a:ea typeface="+mn-ea"/>
                </a:rPr>
                <a:t>INZHI DAOXUE</a:t>
              </a:r>
              <a:endParaRPr lang="zh-CN" altLang="en-US" sz="900" dirty="0">
                <a:solidFill>
                  <a:srgbClr val="333333"/>
                </a:solidFill>
              </a:endParaRPr>
            </a:p>
          </p:txBody>
        </p:sp>
        <p:sp>
          <p:nvSpPr>
            <p:cNvPr id="36" name="TextBox 35">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7" name="组合 36"/>
          <p:cNvGrpSpPr/>
          <p:nvPr userDrawn="1"/>
        </p:nvGrpSpPr>
        <p:grpSpPr>
          <a:xfrm>
            <a:off x="7860679" y="39693"/>
            <a:ext cx="1317990" cy="584775"/>
            <a:chOff x="29482" y="2927145"/>
            <a:chExt cx="1624284" cy="487312"/>
          </a:xfrm>
        </p:grpSpPr>
        <p:sp>
          <p:nvSpPr>
            <p:cNvPr id="38" name="TextBox 37"/>
            <p:cNvSpPr txBox="1"/>
            <p:nvPr userDrawn="1"/>
          </p:nvSpPr>
          <p:spPr>
            <a:xfrm>
              <a:off x="29482" y="2927145"/>
              <a:ext cx="1624284"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D</a:t>
              </a:r>
              <a:r>
                <a:rPr lang="en-US" altLang="zh-CN" sz="1000" smtClean="0">
                  <a:solidFill>
                    <a:srgbClr val="333333"/>
                  </a:solidFill>
                  <a:latin typeface="+mn-lt"/>
                  <a:ea typeface="+mn-ea"/>
                </a:rPr>
                <a:t>ANGTANG JIANCE</a:t>
              </a:r>
              <a:endParaRPr lang="zh-CN" altLang="en-US" sz="1000" dirty="0">
                <a:solidFill>
                  <a:srgbClr val="333333"/>
                </a:solidFill>
              </a:endParaRPr>
            </a:p>
          </p:txBody>
        </p:sp>
        <p:sp>
          <p:nvSpPr>
            <p:cNvPr id="39" name="TextBox 38">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6536094" y="39693"/>
            <a:ext cx="1102368" cy="584775"/>
            <a:chOff x="29482" y="2927145"/>
            <a:chExt cx="1358552" cy="487312"/>
          </a:xfrm>
        </p:grpSpPr>
        <p:sp>
          <p:nvSpPr>
            <p:cNvPr id="41" name="TextBox 40"/>
            <p:cNvSpPr txBox="1"/>
            <p:nvPr userDrawn="1"/>
          </p:nvSpPr>
          <p:spPr>
            <a:xfrm>
              <a:off x="29482" y="2927145"/>
              <a:ext cx="1195591" cy="487312"/>
            </a:xfrm>
            <a:prstGeom prst="rect">
              <a:avLst/>
            </a:prstGeom>
            <a:noFill/>
          </p:spPr>
          <p:txBody>
            <a:bodyPr wrap="none" rtlCol="0">
              <a:spAutoFit/>
            </a:bodyPr>
            <a:lstStyle/>
            <a:p>
              <a:r>
                <a:rPr lang="en-US" altLang="zh-CN" sz="3200" baseline="0" smtClean="0">
                  <a:solidFill>
                    <a:srgbClr val="333333"/>
                  </a:solidFill>
                  <a:latin typeface="黑体" panose="02010600030101010101" pitchFamily="2" charset="-122"/>
                  <a:ea typeface="黑体" panose="02010600030101010101" pitchFamily="2" charset="-122"/>
                </a:rPr>
                <a:t>D</a:t>
              </a:r>
              <a:r>
                <a:rPr lang="en-US" altLang="zh-CN" sz="1000" baseline="0" smtClean="0">
                  <a:solidFill>
                    <a:srgbClr val="333333"/>
                  </a:solidFill>
                  <a:latin typeface="+mn-lt"/>
                  <a:ea typeface="+mn-ea"/>
                </a:rPr>
                <a:t>AYIJIEHUO</a:t>
              </a:r>
              <a:endParaRPr lang="zh-CN" altLang="en-US" sz="1000" dirty="0">
                <a:solidFill>
                  <a:srgbClr val="333333"/>
                </a:solidFill>
              </a:endParaRPr>
            </a:p>
          </p:txBody>
        </p:sp>
        <p:sp>
          <p:nvSpPr>
            <p:cNvPr id="42" name="TextBox 41">
              <a:hlinkClick r:id="rId4"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191706" y="-1"/>
            <a:ext cx="1319428" cy="841477"/>
            <a:chOff x="4191706" y="-1"/>
            <a:chExt cx="1319428" cy="841477"/>
          </a:xfrm>
        </p:grpSpPr>
        <p:pic>
          <p:nvPicPr>
            <p:cNvPr id="53" name="图片 52"/>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191706" y="-1"/>
              <a:ext cx="1319428" cy="841477"/>
            </a:xfrm>
            <a:prstGeom prst="rect">
              <a:avLst/>
            </a:prstGeom>
          </p:spPr>
        </p:pic>
        <p:sp>
          <p:nvSpPr>
            <p:cNvPr id="18" name="TextBox 17">
              <a:hlinkClick r:id="rId6" action="ppaction://hlinksldjump"/>
            </p:cNvPr>
            <p:cNvSpPr txBox="1"/>
            <p:nvPr userDrawn="1"/>
          </p:nvSpPr>
          <p:spPr>
            <a:xfrm>
              <a:off x="4532317" y="285517"/>
              <a:ext cx="543739" cy="307777"/>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首页</a:t>
              </a:r>
              <a:endParaRPr lang="zh-CN" altLang="en-US" sz="1400" dirty="0">
                <a:solidFill>
                  <a:schemeClr val="bg1"/>
                </a:solidFill>
                <a:latin typeface="黑体" panose="02010600030101010101" pitchFamily="2" charset="-122"/>
                <a:ea typeface="黑体" panose="02010600030101010101" pitchFamily="2" charset="-122"/>
              </a:endParaRPr>
            </a:p>
          </p:txBody>
        </p:sp>
        <p:pic>
          <p:nvPicPr>
            <p:cNvPr id="20" name="图片 19"/>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4726526" y="120086"/>
              <a:ext cx="142874" cy="160020"/>
            </a:xfrm>
            <a:prstGeom prst="rect">
              <a:avLst/>
            </a:prstGeom>
          </p:spPr>
        </p:pic>
      </p:grpSp>
    </p:spTree>
    <p:extLst>
      <p:ext uri="{BB962C8B-B14F-4D97-AF65-F5344CB8AC3E}">
        <p14:creationId xmlns:p14="http://schemas.microsoft.com/office/powerpoint/2010/main" val="670025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p:tgtEl>
                                          <p:spTgt spid="2"/>
                                        </p:tgtEl>
                                        <p:attrNameLst>
                                          <p:attrName>ppt_y</p:attrName>
                                        </p:attrNameLst>
                                      </p:cBhvr>
                                      <p:tavLst>
                                        <p:tav tm="0">
                                          <p:val>
                                            <p:strVal val="#ppt_y-#ppt_h*1.125000"/>
                                          </p:val>
                                        </p:tav>
                                        <p:tav tm="100000">
                                          <p:val>
                                            <p:strVal val="#ppt_y"/>
                                          </p:val>
                                        </p:tav>
                                      </p:tavLst>
                                    </p:anim>
                                    <p:animEffect transition="in" filter="wipe(down)">
                                      <p:cBhvr>
                                        <p:cTn id="8" dur="500"/>
                                        <p:tgtEl>
                                          <p:spTgt spid="2"/>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500" fill="hold"/>
                                        <p:tgtEl>
                                          <p:spTgt spid="34"/>
                                        </p:tgtEl>
                                        <p:attrNameLst>
                                          <p:attrName>ppt_w</p:attrName>
                                        </p:attrNameLst>
                                      </p:cBhvr>
                                      <p:tavLst>
                                        <p:tav tm="0">
                                          <p:val>
                                            <p:fltVal val="0"/>
                                          </p:val>
                                        </p:tav>
                                        <p:tav tm="100000">
                                          <p:val>
                                            <p:strVal val="#ppt_w"/>
                                          </p:val>
                                        </p:tav>
                                      </p:tavLst>
                                    </p:anim>
                                    <p:anim calcmode="lin" valueType="num">
                                      <p:cBhvr>
                                        <p:cTn id="13" dur="500" fill="hold"/>
                                        <p:tgtEl>
                                          <p:spTgt spid="34"/>
                                        </p:tgtEl>
                                        <p:attrNameLst>
                                          <p:attrName>ppt_h</p:attrName>
                                        </p:attrNameLst>
                                      </p:cBhvr>
                                      <p:tavLst>
                                        <p:tav tm="0">
                                          <p:val>
                                            <p:fltVal val="0"/>
                                          </p:val>
                                        </p:tav>
                                        <p:tav tm="100000">
                                          <p:val>
                                            <p:strVal val="#ppt_h"/>
                                          </p:val>
                                        </p:tav>
                                      </p:tavLst>
                                    </p:anim>
                                    <p:animEffect transition="in" filter="fade">
                                      <p:cBhvr>
                                        <p:cTn id="14" dur="500"/>
                                        <p:tgtEl>
                                          <p:spTgt spid="34"/>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0"/>
                                        </p:tgtEl>
                                        <p:attrNameLst>
                                          <p:attrName>style.visibility</p:attrName>
                                        </p:attrNameLst>
                                      </p:cBhvr>
                                      <p:to>
                                        <p:strVal val="visible"/>
                                      </p:to>
                                    </p:set>
                                    <p:anim calcmode="lin" valueType="num">
                                      <p:cBhvr>
                                        <p:cTn id="18" dur="500" fill="hold"/>
                                        <p:tgtEl>
                                          <p:spTgt spid="40"/>
                                        </p:tgtEl>
                                        <p:attrNameLst>
                                          <p:attrName>ppt_w</p:attrName>
                                        </p:attrNameLst>
                                      </p:cBhvr>
                                      <p:tavLst>
                                        <p:tav tm="0">
                                          <p:val>
                                            <p:fltVal val="0"/>
                                          </p:val>
                                        </p:tav>
                                        <p:tav tm="100000">
                                          <p:val>
                                            <p:strVal val="#ppt_w"/>
                                          </p:val>
                                        </p:tav>
                                      </p:tavLst>
                                    </p:anim>
                                    <p:anim calcmode="lin" valueType="num">
                                      <p:cBhvr>
                                        <p:cTn id="19" dur="500" fill="hold"/>
                                        <p:tgtEl>
                                          <p:spTgt spid="40"/>
                                        </p:tgtEl>
                                        <p:attrNameLst>
                                          <p:attrName>ppt_h</p:attrName>
                                        </p:attrNameLst>
                                      </p:cBhvr>
                                      <p:tavLst>
                                        <p:tav tm="0">
                                          <p:val>
                                            <p:fltVal val="0"/>
                                          </p:val>
                                        </p:tav>
                                        <p:tav tm="100000">
                                          <p:val>
                                            <p:strVal val="#ppt_h"/>
                                          </p:val>
                                        </p:tav>
                                      </p:tavLst>
                                    </p:anim>
                                    <p:animEffect transition="in" filter="fade">
                                      <p:cBhvr>
                                        <p:cTn id="20" dur="500"/>
                                        <p:tgtEl>
                                          <p:spTgt spid="40"/>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7"/>
                                        </p:tgtEl>
                                        <p:attrNameLst>
                                          <p:attrName>style.visibility</p:attrName>
                                        </p:attrNameLst>
                                      </p:cBhvr>
                                      <p:to>
                                        <p:strVal val="visible"/>
                                      </p:to>
                                    </p:set>
                                    <p:anim calcmode="lin" valueType="num">
                                      <p:cBhvr>
                                        <p:cTn id="24" dur="500" fill="hold"/>
                                        <p:tgtEl>
                                          <p:spTgt spid="37"/>
                                        </p:tgtEl>
                                        <p:attrNameLst>
                                          <p:attrName>ppt_w</p:attrName>
                                        </p:attrNameLst>
                                      </p:cBhvr>
                                      <p:tavLst>
                                        <p:tav tm="0">
                                          <p:val>
                                            <p:fltVal val="0"/>
                                          </p:val>
                                        </p:tav>
                                        <p:tav tm="100000">
                                          <p:val>
                                            <p:strVal val="#ppt_w"/>
                                          </p:val>
                                        </p:tav>
                                      </p:tavLst>
                                    </p:anim>
                                    <p:anim calcmode="lin" valueType="num">
                                      <p:cBhvr>
                                        <p:cTn id="25" dur="500" fill="hold"/>
                                        <p:tgtEl>
                                          <p:spTgt spid="37"/>
                                        </p:tgtEl>
                                        <p:attrNameLst>
                                          <p:attrName>ppt_h</p:attrName>
                                        </p:attrNameLst>
                                      </p:cBhvr>
                                      <p:tavLst>
                                        <p:tav tm="0">
                                          <p:val>
                                            <p:fltVal val="0"/>
                                          </p:val>
                                        </p:tav>
                                        <p:tav tm="100000">
                                          <p:val>
                                            <p:strVal val="#ppt_h"/>
                                          </p:val>
                                        </p:tav>
                                      </p:tavLst>
                                    </p:anim>
                                    <p:animEffect transition="in" filter="fade">
                                      <p:cBhvr>
                                        <p:cTn id="26"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7_栏目一">
    <p:spTree>
      <p:nvGrpSpPr>
        <p:cNvPr id="1" name=""/>
        <p:cNvGrpSpPr/>
        <p:nvPr/>
      </p:nvGrpSpPr>
      <p:grpSpPr>
        <a:xfrm>
          <a:off x="0" y="0"/>
          <a:ext cx="0" cy="0"/>
          <a:chOff x="0" y="0"/>
          <a:chExt cx="0" cy="0"/>
        </a:xfrm>
      </p:grpSpPr>
      <p:grpSp>
        <p:nvGrpSpPr>
          <p:cNvPr id="3" name="组合 2"/>
          <p:cNvGrpSpPr/>
          <p:nvPr userDrawn="1"/>
        </p:nvGrpSpPr>
        <p:grpSpPr>
          <a:xfrm>
            <a:off x="5378897" y="1"/>
            <a:ext cx="1220385" cy="836712"/>
            <a:chOff x="5378897" y="1"/>
            <a:chExt cx="1220385" cy="836712"/>
          </a:xfrm>
        </p:grpSpPr>
        <p:pic>
          <p:nvPicPr>
            <p:cNvPr id="45" name="图片 4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428356" y="1"/>
              <a:ext cx="1170926" cy="836712"/>
            </a:xfrm>
            <a:prstGeom prst="rect">
              <a:avLst/>
            </a:prstGeom>
          </p:spPr>
        </p:pic>
        <p:grpSp>
          <p:nvGrpSpPr>
            <p:cNvPr id="36" name="组合 35"/>
            <p:cNvGrpSpPr/>
            <p:nvPr userDrawn="1"/>
          </p:nvGrpSpPr>
          <p:grpSpPr>
            <a:xfrm>
              <a:off x="5378897" y="29755"/>
              <a:ext cx="1137319" cy="584775"/>
              <a:chOff x="29482" y="2276803"/>
              <a:chExt cx="1281560" cy="487312"/>
            </a:xfrm>
          </p:grpSpPr>
          <p:sp>
            <p:nvSpPr>
              <p:cNvPr id="37" name="TextBox 36"/>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X</a:t>
                </a:r>
                <a:r>
                  <a:rPr lang="en-US" altLang="zh-CN" sz="900" dirty="0" smtClean="0">
                    <a:solidFill>
                      <a:schemeClr val="bg1"/>
                    </a:solidFill>
                    <a:latin typeface="+mn-lt"/>
                    <a:ea typeface="+mn-ea"/>
                  </a:rPr>
                  <a:t>INZHIDAOXUE</a:t>
                </a:r>
                <a:endParaRPr lang="zh-CN" altLang="en-US" sz="900" dirty="0">
                  <a:solidFill>
                    <a:schemeClr val="bg1"/>
                  </a:solidFill>
                </a:endParaRPr>
              </a:p>
            </p:txBody>
          </p:sp>
          <p:sp>
            <p:nvSpPr>
              <p:cNvPr id="38" name="TextBox 37">
                <a:hlinkClick r:id="rId3"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新知导学</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39" name="组合 38"/>
          <p:cNvGrpSpPr/>
          <p:nvPr userDrawn="1"/>
        </p:nvGrpSpPr>
        <p:grpSpPr>
          <a:xfrm>
            <a:off x="7860679" y="39693"/>
            <a:ext cx="1317990" cy="584775"/>
            <a:chOff x="29482" y="2927145"/>
            <a:chExt cx="1624284" cy="487312"/>
          </a:xfrm>
        </p:grpSpPr>
        <p:sp>
          <p:nvSpPr>
            <p:cNvPr id="40" name="TextBox 39"/>
            <p:cNvSpPr txBox="1"/>
            <p:nvPr userDrawn="1"/>
          </p:nvSpPr>
          <p:spPr>
            <a:xfrm>
              <a:off x="29482" y="2927145"/>
              <a:ext cx="1624284"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D</a:t>
              </a:r>
              <a:r>
                <a:rPr lang="en-US" altLang="zh-CN" sz="1000" smtClean="0">
                  <a:solidFill>
                    <a:srgbClr val="333333"/>
                  </a:solidFill>
                  <a:latin typeface="+mn-lt"/>
                  <a:ea typeface="+mn-ea"/>
                </a:rPr>
                <a:t>ANGTANG JIANCE</a:t>
              </a:r>
              <a:endParaRPr lang="zh-CN" altLang="en-US" sz="1000" dirty="0">
                <a:solidFill>
                  <a:srgbClr val="333333"/>
                </a:solidFill>
              </a:endParaRPr>
            </a:p>
          </p:txBody>
        </p:sp>
        <p:sp>
          <p:nvSpPr>
            <p:cNvPr id="41" name="TextBox 40">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2" name="组合 41"/>
          <p:cNvGrpSpPr/>
          <p:nvPr userDrawn="1"/>
        </p:nvGrpSpPr>
        <p:grpSpPr>
          <a:xfrm>
            <a:off x="6536094" y="39693"/>
            <a:ext cx="1102368" cy="584775"/>
            <a:chOff x="29482" y="2927145"/>
            <a:chExt cx="1358552" cy="487312"/>
          </a:xfrm>
        </p:grpSpPr>
        <p:sp>
          <p:nvSpPr>
            <p:cNvPr id="43" name="TextBox 42"/>
            <p:cNvSpPr txBox="1"/>
            <p:nvPr userDrawn="1"/>
          </p:nvSpPr>
          <p:spPr>
            <a:xfrm>
              <a:off x="29482" y="2927145"/>
              <a:ext cx="1160032"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D</a:t>
              </a:r>
              <a:r>
                <a:rPr lang="en-US" altLang="zh-CN" sz="1000" baseline="0" dirty="0" smtClean="0">
                  <a:solidFill>
                    <a:srgbClr val="333333"/>
                  </a:solidFill>
                  <a:latin typeface="+mn-lt"/>
                  <a:ea typeface="+mn-ea"/>
                </a:rPr>
                <a:t>AYIJIEHUO</a:t>
              </a:r>
              <a:endParaRPr lang="zh-CN" altLang="en-US" sz="1000" dirty="0">
                <a:solidFill>
                  <a:srgbClr val="333333"/>
                </a:solidFill>
              </a:endParaRPr>
            </a:p>
          </p:txBody>
        </p:sp>
        <p:sp>
          <p:nvSpPr>
            <p:cNvPr id="44" name="TextBox 43">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746011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p:tgtEl>
                                          <p:spTgt spid="3"/>
                                        </p:tgtEl>
                                        <p:attrNameLst>
                                          <p:attrName>ppt_y</p:attrName>
                                        </p:attrNameLst>
                                      </p:cBhvr>
                                      <p:tavLst>
                                        <p:tav tm="0">
                                          <p:val>
                                            <p:strVal val="#ppt_y-#ppt_h*1.125000"/>
                                          </p:val>
                                        </p:tav>
                                        <p:tav tm="100000">
                                          <p:val>
                                            <p:strVal val="#ppt_y"/>
                                          </p:val>
                                        </p:tav>
                                      </p:tavLst>
                                    </p:anim>
                                    <p:animEffect transition="in" filter="wipe(down)">
                                      <p:cBhvr>
                                        <p:cTn id="14" dur="500"/>
                                        <p:tgtEl>
                                          <p:spTgt spid="3"/>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42"/>
                                        </p:tgtEl>
                                        <p:attrNameLst>
                                          <p:attrName>style.visibility</p:attrName>
                                        </p:attrNameLst>
                                      </p:cBhvr>
                                      <p:to>
                                        <p:strVal val="visible"/>
                                      </p:to>
                                    </p:set>
                                    <p:anim calcmode="lin" valueType="num">
                                      <p:cBhvr>
                                        <p:cTn id="18" dur="500" fill="hold"/>
                                        <p:tgtEl>
                                          <p:spTgt spid="42"/>
                                        </p:tgtEl>
                                        <p:attrNameLst>
                                          <p:attrName>ppt_w</p:attrName>
                                        </p:attrNameLst>
                                      </p:cBhvr>
                                      <p:tavLst>
                                        <p:tav tm="0">
                                          <p:val>
                                            <p:fltVal val="0"/>
                                          </p:val>
                                        </p:tav>
                                        <p:tav tm="100000">
                                          <p:val>
                                            <p:strVal val="#ppt_w"/>
                                          </p:val>
                                        </p:tav>
                                      </p:tavLst>
                                    </p:anim>
                                    <p:anim calcmode="lin" valueType="num">
                                      <p:cBhvr>
                                        <p:cTn id="19" dur="500" fill="hold"/>
                                        <p:tgtEl>
                                          <p:spTgt spid="42"/>
                                        </p:tgtEl>
                                        <p:attrNameLst>
                                          <p:attrName>ppt_h</p:attrName>
                                        </p:attrNameLst>
                                      </p:cBhvr>
                                      <p:tavLst>
                                        <p:tav tm="0">
                                          <p:val>
                                            <p:fltVal val="0"/>
                                          </p:val>
                                        </p:tav>
                                        <p:tav tm="100000">
                                          <p:val>
                                            <p:strVal val="#ppt_h"/>
                                          </p:val>
                                        </p:tav>
                                      </p:tavLst>
                                    </p:anim>
                                    <p:animEffect transition="in" filter="fade">
                                      <p:cBhvr>
                                        <p:cTn id="20" dur="500"/>
                                        <p:tgtEl>
                                          <p:spTgt spid="42"/>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9"/>
                                        </p:tgtEl>
                                        <p:attrNameLst>
                                          <p:attrName>style.visibility</p:attrName>
                                        </p:attrNameLst>
                                      </p:cBhvr>
                                      <p:to>
                                        <p:strVal val="visible"/>
                                      </p:to>
                                    </p:set>
                                    <p:anim calcmode="lin" valueType="num">
                                      <p:cBhvr>
                                        <p:cTn id="24" dur="500" fill="hold"/>
                                        <p:tgtEl>
                                          <p:spTgt spid="39"/>
                                        </p:tgtEl>
                                        <p:attrNameLst>
                                          <p:attrName>ppt_w</p:attrName>
                                        </p:attrNameLst>
                                      </p:cBhvr>
                                      <p:tavLst>
                                        <p:tav tm="0">
                                          <p:val>
                                            <p:fltVal val="0"/>
                                          </p:val>
                                        </p:tav>
                                        <p:tav tm="100000">
                                          <p:val>
                                            <p:strVal val="#ppt_w"/>
                                          </p:val>
                                        </p:tav>
                                      </p:tavLst>
                                    </p:anim>
                                    <p:anim calcmode="lin" valueType="num">
                                      <p:cBhvr>
                                        <p:cTn id="25" dur="500" fill="hold"/>
                                        <p:tgtEl>
                                          <p:spTgt spid="39"/>
                                        </p:tgtEl>
                                        <p:attrNameLst>
                                          <p:attrName>ppt_h</p:attrName>
                                        </p:attrNameLst>
                                      </p:cBhvr>
                                      <p:tavLst>
                                        <p:tav tm="0">
                                          <p:val>
                                            <p:fltVal val="0"/>
                                          </p:val>
                                        </p:tav>
                                        <p:tav tm="100000">
                                          <p:val>
                                            <p:strVal val="#ppt_h"/>
                                          </p:val>
                                        </p:tav>
                                      </p:tavLst>
                                    </p:anim>
                                    <p:animEffect transition="in" filter="fade">
                                      <p:cBhvr>
                                        <p:cTn id="26"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9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chemeClr val="tx1"/>
                  </a:solidFill>
                  <a:latin typeface="黑体" panose="02010600030101010101" pitchFamily="2" charset="-122"/>
                  <a:ea typeface="黑体" panose="02010600030101010101" pitchFamily="2" charset="-122"/>
                </a:rPr>
                <a:t>X</a:t>
              </a:r>
              <a:r>
                <a:rPr lang="en-US" altLang="zh-CN" sz="900" dirty="0" smtClean="0">
                  <a:solidFill>
                    <a:schemeClr val="tx1"/>
                  </a:solidFill>
                  <a:latin typeface="+mn-lt"/>
                  <a:ea typeface="+mn-ea"/>
                </a:rPr>
                <a:t>INZHIDAOXUE</a:t>
              </a:r>
              <a:endParaRPr lang="zh-CN" altLang="en-US" sz="900" dirty="0">
                <a:solidFill>
                  <a:schemeClr val="tx1"/>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8" name="组合 37"/>
          <p:cNvGrpSpPr/>
          <p:nvPr userDrawn="1"/>
        </p:nvGrpSpPr>
        <p:grpSpPr>
          <a:xfrm>
            <a:off x="7860679" y="39693"/>
            <a:ext cx="1317990" cy="584775"/>
            <a:chOff x="29482" y="2927145"/>
            <a:chExt cx="1624284" cy="487312"/>
          </a:xfrm>
        </p:grpSpPr>
        <p:sp>
          <p:nvSpPr>
            <p:cNvPr id="39" name="TextBox 38"/>
            <p:cNvSpPr txBox="1"/>
            <p:nvPr userDrawn="1"/>
          </p:nvSpPr>
          <p:spPr>
            <a:xfrm>
              <a:off x="29482" y="2927145"/>
              <a:ext cx="1624284" cy="487312"/>
            </a:xfrm>
            <a:prstGeom prst="rect">
              <a:avLst/>
            </a:prstGeom>
            <a:noFill/>
          </p:spPr>
          <p:txBody>
            <a:bodyPr wrap="none" rtlCol="0">
              <a:spAutoFit/>
            </a:bodyPr>
            <a:lstStyle/>
            <a:p>
              <a:r>
                <a:rPr lang="en-US" altLang="zh-CN" sz="3200" smtClean="0">
                  <a:solidFill>
                    <a:srgbClr val="333333"/>
                  </a:solidFill>
                  <a:latin typeface="黑体" panose="02010600030101010101" pitchFamily="2" charset="-122"/>
                  <a:ea typeface="黑体" panose="02010600030101010101" pitchFamily="2" charset="-122"/>
                </a:rPr>
                <a:t>D</a:t>
              </a:r>
              <a:r>
                <a:rPr lang="en-US" altLang="zh-CN" sz="1000" smtClean="0">
                  <a:solidFill>
                    <a:srgbClr val="333333"/>
                  </a:solidFill>
                  <a:latin typeface="+mn-lt"/>
                  <a:ea typeface="+mn-ea"/>
                </a:rPr>
                <a:t>ANGTANG JIANCE</a:t>
              </a:r>
              <a:endParaRPr lang="zh-CN" altLang="en-US" sz="1000" dirty="0">
                <a:solidFill>
                  <a:srgbClr val="333333"/>
                </a:solidFill>
              </a:endParaRPr>
            </a:p>
          </p:txBody>
        </p:sp>
        <p:sp>
          <p:nvSpPr>
            <p:cNvPr id="40" name="TextBox 39">
              <a:hlinkClick r:id="rId3"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rgbClr val="333333"/>
                  </a:solidFill>
                  <a:latin typeface="黑体" panose="02010600030101010101" pitchFamily="2" charset="-122"/>
                  <a:ea typeface="黑体" panose="02010600030101010101" pitchFamily="2" charset="-122"/>
                </a:rPr>
                <a:t>当堂检测</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5" name="组合 4"/>
          <p:cNvGrpSpPr/>
          <p:nvPr userDrawn="1"/>
        </p:nvGrpSpPr>
        <p:grpSpPr>
          <a:xfrm>
            <a:off x="6525292" y="-4216"/>
            <a:ext cx="1431084" cy="851494"/>
            <a:chOff x="6525292" y="-4216"/>
            <a:chExt cx="1431084" cy="851494"/>
          </a:xfrm>
        </p:grpSpPr>
        <p:pic>
          <p:nvPicPr>
            <p:cNvPr id="44" name="图片 43"/>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6525292" y="-4216"/>
              <a:ext cx="1431084" cy="851494"/>
            </a:xfrm>
            <a:prstGeom prst="rect">
              <a:avLst/>
            </a:prstGeom>
          </p:spPr>
        </p:pic>
        <p:grpSp>
          <p:nvGrpSpPr>
            <p:cNvPr id="41" name="组合 40"/>
            <p:cNvGrpSpPr/>
            <p:nvPr userDrawn="1"/>
          </p:nvGrpSpPr>
          <p:grpSpPr>
            <a:xfrm>
              <a:off x="6536094" y="39693"/>
              <a:ext cx="1102368" cy="584775"/>
              <a:chOff x="29482" y="2927145"/>
              <a:chExt cx="1358552" cy="487312"/>
            </a:xfrm>
          </p:grpSpPr>
          <p:sp>
            <p:nvSpPr>
              <p:cNvPr id="42" name="TextBox 41"/>
              <p:cNvSpPr txBox="1"/>
              <p:nvPr userDrawn="1"/>
            </p:nvSpPr>
            <p:spPr>
              <a:xfrm>
                <a:off x="29482" y="2927145"/>
                <a:ext cx="1160032" cy="487312"/>
              </a:xfrm>
              <a:prstGeom prst="rect">
                <a:avLst/>
              </a:prstGeom>
              <a:noFill/>
            </p:spPr>
            <p:txBody>
              <a:bodyPr wrap="none" rtlCol="0">
                <a:spAutoFit/>
              </a:bodyPr>
              <a:lstStyle/>
              <a:p>
                <a:r>
                  <a:rPr lang="en-US" altLang="zh-CN" sz="3200" baseline="0" dirty="0" smtClean="0">
                    <a:solidFill>
                      <a:schemeClr val="bg1"/>
                    </a:solidFill>
                    <a:latin typeface="黑体" panose="02010600030101010101" pitchFamily="2" charset="-122"/>
                    <a:ea typeface="黑体" panose="02010600030101010101" pitchFamily="2" charset="-122"/>
                  </a:rPr>
                  <a:t>D</a:t>
                </a:r>
                <a:r>
                  <a:rPr lang="en-US" altLang="zh-CN" sz="1000" baseline="0" dirty="0" smtClean="0">
                    <a:solidFill>
                      <a:schemeClr val="bg1"/>
                    </a:solidFill>
                    <a:latin typeface="+mn-lt"/>
                    <a:ea typeface="+mn-ea"/>
                  </a:rPr>
                  <a:t>AYIJIEHUO</a:t>
                </a:r>
                <a:endParaRPr lang="zh-CN" altLang="en-US" sz="1000" dirty="0">
                  <a:solidFill>
                    <a:schemeClr val="bg1"/>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答疑解惑</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2182766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12" presetClass="entr" presetSubtype="1"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p:tgtEl>
                                          <p:spTgt spid="5"/>
                                        </p:tgtEl>
                                        <p:attrNameLst>
                                          <p:attrName>ppt_y</p:attrName>
                                        </p:attrNameLst>
                                      </p:cBhvr>
                                      <p:tavLst>
                                        <p:tav tm="0">
                                          <p:val>
                                            <p:strVal val="#ppt_y-#ppt_h*1.125000"/>
                                          </p:val>
                                        </p:tav>
                                        <p:tav tm="100000">
                                          <p:val>
                                            <p:strVal val="#ppt_y"/>
                                          </p:val>
                                        </p:tav>
                                      </p:tavLst>
                                    </p:anim>
                                    <p:animEffect transition="in" filter="wipe(down)">
                                      <p:cBhvr>
                                        <p:cTn id="20" dur="500"/>
                                        <p:tgtEl>
                                          <p:spTgt spid="5"/>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38"/>
                                        </p:tgtEl>
                                        <p:attrNameLst>
                                          <p:attrName>style.visibility</p:attrName>
                                        </p:attrNameLst>
                                      </p:cBhvr>
                                      <p:to>
                                        <p:strVal val="visible"/>
                                      </p:to>
                                    </p:set>
                                    <p:anim calcmode="lin" valueType="num">
                                      <p:cBhvr>
                                        <p:cTn id="24" dur="500" fill="hold"/>
                                        <p:tgtEl>
                                          <p:spTgt spid="38"/>
                                        </p:tgtEl>
                                        <p:attrNameLst>
                                          <p:attrName>ppt_w</p:attrName>
                                        </p:attrNameLst>
                                      </p:cBhvr>
                                      <p:tavLst>
                                        <p:tav tm="0">
                                          <p:val>
                                            <p:fltVal val="0"/>
                                          </p:val>
                                        </p:tav>
                                        <p:tav tm="100000">
                                          <p:val>
                                            <p:strVal val="#ppt_w"/>
                                          </p:val>
                                        </p:tav>
                                      </p:tavLst>
                                    </p:anim>
                                    <p:anim calcmode="lin" valueType="num">
                                      <p:cBhvr>
                                        <p:cTn id="25" dur="500" fill="hold"/>
                                        <p:tgtEl>
                                          <p:spTgt spid="38"/>
                                        </p:tgtEl>
                                        <p:attrNameLst>
                                          <p:attrName>ppt_h</p:attrName>
                                        </p:attrNameLst>
                                      </p:cBhvr>
                                      <p:tavLst>
                                        <p:tav tm="0">
                                          <p:val>
                                            <p:fltVal val="0"/>
                                          </p:val>
                                        </p:tav>
                                        <p:tav tm="100000">
                                          <p:val>
                                            <p:strVal val="#ppt_h"/>
                                          </p:val>
                                        </p:tav>
                                      </p:tavLst>
                                    </p:anim>
                                    <p:animEffect transition="in" filter="fade">
                                      <p:cBhvr>
                                        <p:cTn id="26"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8_栏目一">
    <p:spTree>
      <p:nvGrpSpPr>
        <p:cNvPr id="1" name=""/>
        <p:cNvGrpSpPr/>
        <p:nvPr/>
      </p:nvGrpSpPr>
      <p:grpSpPr>
        <a:xfrm>
          <a:off x="0" y="0"/>
          <a:ext cx="0" cy="0"/>
          <a:chOff x="0" y="0"/>
          <a:chExt cx="0" cy="0"/>
        </a:xfrm>
      </p:grpSpPr>
      <p:grpSp>
        <p:nvGrpSpPr>
          <p:cNvPr id="35" name="组合 34"/>
          <p:cNvGrpSpPr/>
          <p:nvPr userDrawn="1"/>
        </p:nvGrpSpPr>
        <p:grpSpPr>
          <a:xfrm>
            <a:off x="5378897" y="29755"/>
            <a:ext cx="1137319" cy="584775"/>
            <a:chOff x="29482" y="2276803"/>
            <a:chExt cx="1281560" cy="487312"/>
          </a:xfrm>
        </p:grpSpPr>
        <p:sp>
          <p:nvSpPr>
            <p:cNvPr id="36" name="TextBox 35"/>
            <p:cNvSpPr txBox="1"/>
            <p:nvPr userDrawn="1"/>
          </p:nvSpPr>
          <p:spPr>
            <a:xfrm>
              <a:off x="29482" y="2276803"/>
              <a:ext cx="1185298"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X</a:t>
              </a:r>
              <a:r>
                <a:rPr lang="en-US" altLang="zh-CN" sz="900" dirty="0" smtClean="0">
                  <a:solidFill>
                    <a:srgbClr val="333333"/>
                  </a:solidFill>
                  <a:latin typeface="+mn-lt"/>
                  <a:ea typeface="+mn-ea"/>
                </a:rPr>
                <a:t>INZHIDAOXUE</a:t>
              </a:r>
              <a:endParaRPr lang="zh-CN" altLang="en-US" sz="900" dirty="0">
                <a:solidFill>
                  <a:srgbClr val="333333"/>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新知导学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 name="组合 3"/>
          <p:cNvGrpSpPr/>
          <p:nvPr userDrawn="1"/>
        </p:nvGrpSpPr>
        <p:grpSpPr>
          <a:xfrm>
            <a:off x="7860679" y="-8427"/>
            <a:ext cx="1323144" cy="855375"/>
            <a:chOff x="7956376" y="-8427"/>
            <a:chExt cx="1323144" cy="855375"/>
          </a:xfrm>
        </p:grpSpPr>
        <p:pic>
          <p:nvPicPr>
            <p:cNvPr id="44" name="图片 4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985986" y="-8427"/>
              <a:ext cx="1293534" cy="855375"/>
            </a:xfrm>
            <a:prstGeom prst="rect">
              <a:avLst/>
            </a:prstGeom>
          </p:spPr>
        </p:pic>
        <p:grpSp>
          <p:nvGrpSpPr>
            <p:cNvPr id="38" name="组合 37"/>
            <p:cNvGrpSpPr/>
            <p:nvPr userDrawn="1"/>
          </p:nvGrpSpPr>
          <p:grpSpPr>
            <a:xfrm>
              <a:off x="7956376" y="39693"/>
              <a:ext cx="1317990" cy="584775"/>
              <a:chOff x="29482" y="2927145"/>
              <a:chExt cx="1624284" cy="487312"/>
            </a:xfrm>
          </p:grpSpPr>
          <p:sp>
            <p:nvSpPr>
              <p:cNvPr id="39" name="TextBox 38"/>
              <p:cNvSpPr txBox="1"/>
              <p:nvPr userDrawn="1"/>
            </p:nvSpPr>
            <p:spPr>
              <a:xfrm>
                <a:off x="29482" y="2927145"/>
                <a:ext cx="1624284" cy="487312"/>
              </a:xfrm>
              <a:prstGeom prst="rect">
                <a:avLst/>
              </a:prstGeom>
              <a:noFill/>
            </p:spPr>
            <p:txBody>
              <a:bodyPr wrap="none" rtlCol="0">
                <a:spAutoFit/>
              </a:bodyPr>
              <a:lstStyle/>
              <a:p>
                <a:r>
                  <a:rPr lang="en-US" altLang="zh-CN" sz="3200" smtClean="0">
                    <a:solidFill>
                      <a:schemeClr val="bg1"/>
                    </a:solidFill>
                    <a:latin typeface="黑体" panose="02010600030101010101" pitchFamily="2" charset="-122"/>
                    <a:ea typeface="黑体" panose="02010600030101010101" pitchFamily="2" charset="-122"/>
                  </a:rPr>
                  <a:t>D</a:t>
                </a:r>
                <a:r>
                  <a:rPr lang="en-US" altLang="zh-CN" sz="1000" smtClean="0">
                    <a:solidFill>
                      <a:schemeClr val="bg1"/>
                    </a:solidFill>
                    <a:latin typeface="+mn-lt"/>
                    <a:ea typeface="+mn-ea"/>
                  </a:rPr>
                  <a:t>ANGTANG JIANCE</a:t>
                </a:r>
                <a:endParaRPr lang="zh-CN" altLang="en-US" sz="1000" dirty="0">
                  <a:solidFill>
                    <a:schemeClr val="bg1"/>
                  </a:solidFill>
                </a:endParaRPr>
              </a:p>
            </p:txBody>
          </p:sp>
          <p:sp>
            <p:nvSpPr>
              <p:cNvPr id="40" name="TextBox 39">
                <a:hlinkClick r:id="rId4" action="ppaction://hlinksldjump"/>
              </p:cNvPr>
              <p:cNvSpPr txBox="1"/>
              <p:nvPr userDrawn="1"/>
            </p:nvSpPr>
            <p:spPr>
              <a:xfrm>
                <a:off x="275416" y="3030391"/>
                <a:ext cx="1217686" cy="256481"/>
              </a:xfrm>
              <a:prstGeom prst="rect">
                <a:avLst/>
              </a:prstGeom>
              <a:noFill/>
            </p:spPr>
            <p:txBody>
              <a:bodyPr wrap="square" rtlCol="0">
                <a:spAutoFit/>
              </a:bodyPr>
              <a:lstStyle/>
              <a:p>
                <a:r>
                  <a:rPr lang="zh-CN" altLang="en-US" sz="1400" smtClean="0">
                    <a:solidFill>
                      <a:schemeClr val="bg1"/>
                    </a:solidFill>
                    <a:latin typeface="黑体" panose="02010600030101010101" pitchFamily="2" charset="-122"/>
                    <a:ea typeface="黑体" panose="02010600030101010101" pitchFamily="2" charset="-122"/>
                  </a:rPr>
                  <a:t>当堂检测</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41" name="组合 40"/>
          <p:cNvGrpSpPr/>
          <p:nvPr userDrawn="1"/>
        </p:nvGrpSpPr>
        <p:grpSpPr>
          <a:xfrm>
            <a:off x="6536094" y="39693"/>
            <a:ext cx="1102368" cy="584775"/>
            <a:chOff x="29482" y="2927145"/>
            <a:chExt cx="1358552" cy="487312"/>
          </a:xfrm>
        </p:grpSpPr>
        <p:sp>
          <p:nvSpPr>
            <p:cNvPr id="42" name="TextBox 41"/>
            <p:cNvSpPr txBox="1"/>
            <p:nvPr userDrawn="1"/>
          </p:nvSpPr>
          <p:spPr>
            <a:xfrm>
              <a:off x="29482" y="2927145"/>
              <a:ext cx="1160032"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D</a:t>
              </a:r>
              <a:r>
                <a:rPr lang="en-US" altLang="zh-CN" sz="1000" baseline="0" dirty="0" smtClean="0">
                  <a:solidFill>
                    <a:srgbClr val="333333"/>
                  </a:solidFill>
                  <a:latin typeface="+mn-lt"/>
                  <a:ea typeface="+mn-ea"/>
                </a:rPr>
                <a:t>AYIJIEHUO</a:t>
              </a:r>
              <a:endParaRPr lang="zh-CN" altLang="en-US" sz="1000" dirty="0">
                <a:solidFill>
                  <a:srgbClr val="333333"/>
                </a:solidFill>
              </a:endParaRPr>
            </a:p>
          </p:txBody>
        </p:sp>
        <p:sp>
          <p:nvSpPr>
            <p:cNvPr id="43" name="TextBox 42">
              <a:hlinkClick r:id="rId5" action="ppaction://hlinksldjump"/>
            </p:cNvPr>
            <p:cNvSpPr txBox="1"/>
            <p:nvPr userDrawn="1"/>
          </p:nvSpPr>
          <p:spPr>
            <a:xfrm>
              <a:off x="275416" y="3030391"/>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答疑解惑</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4532317" y="111757"/>
            <a:ext cx="543739" cy="481534"/>
            <a:chOff x="4532317" y="111757"/>
            <a:chExt cx="543739" cy="481534"/>
          </a:xfrm>
        </p:grpSpPr>
        <p:pic>
          <p:nvPicPr>
            <p:cNvPr id="16" name="图片 15"/>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4734808" y="111757"/>
              <a:ext cx="144304" cy="161619"/>
            </a:xfrm>
            <a:prstGeom prst="rect">
              <a:avLst/>
            </a:prstGeom>
          </p:spPr>
        </p:pic>
        <p:sp>
          <p:nvSpPr>
            <p:cNvPr id="17" name="TextBox 16">
              <a:hlinkClick r:id="rId7" action="ppaction://hlinksldjump"/>
            </p:cNvPr>
            <p:cNvSpPr txBox="1"/>
            <p:nvPr userDrawn="1"/>
          </p:nvSpPr>
          <p:spPr>
            <a:xfrm>
              <a:off x="4532317" y="285514"/>
              <a:ext cx="543739" cy="307777"/>
            </a:xfrm>
            <a:prstGeom prst="rect">
              <a:avLst/>
            </a:prstGeom>
            <a:noFill/>
          </p:spPr>
          <p:txBody>
            <a:bodyPr wrap="none" rtlCol="0">
              <a:spAutoFit/>
            </a:bodyPr>
            <a:lstStyle/>
            <a:p>
              <a:r>
                <a:rPr lang="zh-CN" altLang="en-US" sz="1400" dirty="0" smtClean="0">
                  <a:solidFill>
                    <a:schemeClr val="tx1"/>
                  </a:solidFill>
                  <a:latin typeface="黑体" panose="02010600030101010101" pitchFamily="2" charset="-122"/>
                  <a:ea typeface="黑体" panose="02010600030101010101" pitchFamily="2" charset="-122"/>
                </a:rPr>
                <a:t>首页</a:t>
              </a:r>
              <a:endParaRPr lang="zh-CN" altLang="en-US" sz="1400" dirty="0">
                <a:solidFill>
                  <a:schemeClr val="tx1"/>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val="3177461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p:cTn id="13" dur="500" fill="hold"/>
                                        <p:tgtEl>
                                          <p:spTgt spid="35"/>
                                        </p:tgtEl>
                                        <p:attrNameLst>
                                          <p:attrName>ppt_w</p:attrName>
                                        </p:attrNameLst>
                                      </p:cBhvr>
                                      <p:tavLst>
                                        <p:tav tm="0">
                                          <p:val>
                                            <p:fltVal val="0"/>
                                          </p:val>
                                        </p:tav>
                                        <p:tav tm="100000">
                                          <p:val>
                                            <p:strVal val="#ppt_w"/>
                                          </p:val>
                                        </p:tav>
                                      </p:tavLst>
                                    </p:anim>
                                    <p:anim calcmode="lin" valueType="num">
                                      <p:cBhvr>
                                        <p:cTn id="14" dur="500" fill="hold"/>
                                        <p:tgtEl>
                                          <p:spTgt spid="35"/>
                                        </p:tgtEl>
                                        <p:attrNameLst>
                                          <p:attrName>ppt_h</p:attrName>
                                        </p:attrNameLst>
                                      </p:cBhvr>
                                      <p:tavLst>
                                        <p:tav tm="0">
                                          <p:val>
                                            <p:fltVal val="0"/>
                                          </p:val>
                                        </p:tav>
                                        <p:tav tm="100000">
                                          <p:val>
                                            <p:strVal val="#ppt_h"/>
                                          </p:val>
                                        </p:tav>
                                      </p:tavLst>
                                    </p:anim>
                                    <p:animEffect transition="in" filter="fade">
                                      <p:cBhvr>
                                        <p:cTn id="15" dur="500"/>
                                        <p:tgtEl>
                                          <p:spTgt spid="35"/>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p:cTn id="19" dur="500" fill="hold"/>
                                        <p:tgtEl>
                                          <p:spTgt spid="41"/>
                                        </p:tgtEl>
                                        <p:attrNameLst>
                                          <p:attrName>ppt_w</p:attrName>
                                        </p:attrNameLst>
                                      </p:cBhvr>
                                      <p:tavLst>
                                        <p:tav tm="0">
                                          <p:val>
                                            <p:fltVal val="0"/>
                                          </p:val>
                                        </p:tav>
                                        <p:tav tm="100000">
                                          <p:val>
                                            <p:strVal val="#ppt_w"/>
                                          </p:val>
                                        </p:tav>
                                      </p:tavLst>
                                    </p:anim>
                                    <p:anim calcmode="lin" valueType="num">
                                      <p:cBhvr>
                                        <p:cTn id="20" dur="500" fill="hold"/>
                                        <p:tgtEl>
                                          <p:spTgt spid="41"/>
                                        </p:tgtEl>
                                        <p:attrNameLst>
                                          <p:attrName>ppt_h</p:attrName>
                                        </p:attrNameLst>
                                      </p:cBhvr>
                                      <p:tavLst>
                                        <p:tav tm="0">
                                          <p:val>
                                            <p:fltVal val="0"/>
                                          </p:val>
                                        </p:tav>
                                        <p:tav tm="100000">
                                          <p:val>
                                            <p:strVal val="#ppt_h"/>
                                          </p:val>
                                        </p:tav>
                                      </p:tavLst>
                                    </p:anim>
                                    <p:animEffect transition="in" filter="fade">
                                      <p:cBhvr>
                                        <p:cTn id="21" dur="500"/>
                                        <p:tgtEl>
                                          <p:spTgt spid="41"/>
                                        </p:tgtEl>
                                      </p:cBhvr>
                                    </p:animEffect>
                                  </p:childTnLst>
                                </p:cTn>
                              </p:par>
                            </p:childTnLst>
                          </p:cTn>
                        </p:par>
                        <p:par>
                          <p:cTn id="22" fill="hold">
                            <p:stCondLst>
                              <p:cond delay="1500"/>
                            </p:stCondLst>
                            <p:childTnLst>
                              <p:par>
                                <p:cTn id="23" presetID="12" presetClass="entr" presetSubtype="1" fill="hold" nodeType="after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p:tgtEl>
                                          <p:spTgt spid="4"/>
                                        </p:tgtEl>
                                        <p:attrNameLst>
                                          <p:attrName>ppt_y</p:attrName>
                                        </p:attrNameLst>
                                      </p:cBhvr>
                                      <p:tavLst>
                                        <p:tav tm="0">
                                          <p:val>
                                            <p:strVal val="#ppt_y-#ppt_h*1.125000"/>
                                          </p:val>
                                        </p:tav>
                                        <p:tav tm="100000">
                                          <p:val>
                                            <p:strVal val="#ppt_y"/>
                                          </p:val>
                                        </p:tav>
                                      </p:tavLst>
                                    </p:anim>
                                    <p:animEffect transition="in" filter="wipe(down)">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3" name="组合 2"/>
          <p:cNvGrpSpPr/>
          <p:nvPr/>
        </p:nvGrpSpPr>
        <p:grpSpPr>
          <a:xfrm>
            <a:off x="2" y="-360"/>
            <a:ext cx="9143998" cy="777601"/>
            <a:chOff x="2" y="-300"/>
            <a:chExt cx="9143998" cy="648001"/>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5107027"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620459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7530892"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775343" y="169738"/>
            <a:ext cx="2788545"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zh-CN" altLang="zh-CN" sz="1400" dirty="0" smtClean="0"/>
              <a:t>第</a:t>
            </a:r>
            <a:r>
              <a:rPr lang="en-US" altLang="zh-CN" sz="1400" dirty="0" smtClean="0"/>
              <a:t>2</a:t>
            </a:r>
            <a:r>
              <a:rPr lang="zh-CN" altLang="zh-CN" sz="1400" dirty="0" smtClean="0"/>
              <a:t>课时　北半球冬、夏季气压中心　气压带和风带对气候的影响</a:t>
            </a:r>
            <a:endParaRPr lang="zh-CN" altLang="zh-CN" sz="1400" kern="1200" dirty="0" smtClean="0">
              <a:solidFill>
                <a:schemeClr val="tx1"/>
              </a:solidFill>
              <a:effectLst/>
              <a:latin typeface="黑体" panose="02010600030101010101" pitchFamily="2" charset="-122"/>
              <a:ea typeface="黑体" panose="02010600030101010101" pitchFamily="2" charset="-122"/>
              <a:cs typeface="+mj-cs"/>
            </a:endParaRPr>
          </a:p>
        </p:txBody>
      </p:sp>
    </p:spTree>
    <p:extLst>
      <p:ext uri="{BB962C8B-B14F-4D97-AF65-F5344CB8AC3E}">
        <p14:creationId xmlns:p14="http://schemas.microsoft.com/office/powerpoint/2010/main"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68" r:id="rId5"/>
    <p:sldLayoutId id="2147483670" r:id="rId6"/>
    <p:sldLayoutId id="2147483669" r:id="rId7"/>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8.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8.xml"/><Relationship Id="rId1" Type="http://schemas.openxmlformats.org/officeDocument/2006/relationships/slideLayout" Target="../slideLayouts/slideLayout6.xml"/><Relationship Id="rId4" Type="http://schemas.openxmlformats.org/officeDocument/2006/relationships/image" Target="../media/image13.jpeg"/></Relationships>
</file>

<file path=ppt/slides/_rels/slide12.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8.xml"/><Relationship Id="rId1" Type="http://schemas.openxmlformats.org/officeDocument/2006/relationships/slideLayout" Target="../slideLayouts/slideLayout6.xml"/><Relationship Id="rId4" Type="http://schemas.openxmlformats.org/officeDocument/2006/relationships/image" Target="../media/image14.jpeg"/></Relationships>
</file>

<file path=ppt/slides/_rels/slide13.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8.xml"/><Relationship Id="rId1" Type="http://schemas.openxmlformats.org/officeDocument/2006/relationships/slideLayout" Target="../slideLayouts/slideLayout6.xml"/><Relationship Id="rId4" Type="http://schemas.openxmlformats.org/officeDocument/2006/relationships/image" Target="../media/image15.jpeg"/></Relationships>
</file>

<file path=ppt/slides/_rels/slide14.xml.rels><?xml version="1.0" encoding="UTF-8" standalone="yes"?>
<Relationships xmlns="http://schemas.openxmlformats.org/package/2006/relationships"><Relationship Id="rId3" Type="http://schemas.openxmlformats.org/officeDocument/2006/relationships/slide" Target="slide8.xml"/><Relationship Id="rId7" Type="http://schemas.openxmlformats.org/officeDocument/2006/relationships/image" Target="../media/image16.emf"/><Relationship Id="rId2" Type="http://schemas.openxmlformats.org/officeDocument/2006/relationships/slideLayout" Target="../slideLayouts/slideLayout6.xml"/><Relationship Id="rId1" Type="http://schemas.openxmlformats.org/officeDocument/2006/relationships/vmlDrawing" Target="../drawings/vmlDrawing3.vml"/><Relationship Id="rId6" Type="http://schemas.openxmlformats.org/officeDocument/2006/relationships/package" Target="../embeddings/Microsoft_Word___3.docx"/><Relationship Id="rId5" Type="http://schemas.openxmlformats.org/officeDocument/2006/relationships/oleObject" Target="../embeddings/oleObject3.bin"/><Relationship Id="rId4" Type="http://schemas.openxmlformats.org/officeDocument/2006/relationships/slide" Target="slide23.xml"/></Relationships>
</file>

<file path=ppt/slides/_rels/slide15.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8.xml"/><Relationship Id="rId1" Type="http://schemas.openxmlformats.org/officeDocument/2006/relationships/slideLayout" Target="../slideLayouts/slideLayout6.xml"/><Relationship Id="rId4" Type="http://schemas.openxmlformats.org/officeDocument/2006/relationships/image" Target="../media/image17.jpeg"/></Relationships>
</file>

<file path=ppt/slides/_rels/slide16.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8.xml"/><Relationship Id="rId1" Type="http://schemas.openxmlformats.org/officeDocument/2006/relationships/slideLayout" Target="../slideLayouts/slideLayout6.xml"/><Relationship Id="rId4" Type="http://schemas.openxmlformats.org/officeDocument/2006/relationships/image" Target="../media/image18.jpeg"/></Relationships>
</file>

<file path=ppt/slides/_rels/slide17.xml.rels><?xml version="1.0" encoding="UTF-8" standalone="yes"?>
<Relationships xmlns="http://schemas.openxmlformats.org/package/2006/relationships"><Relationship Id="rId3" Type="http://schemas.openxmlformats.org/officeDocument/2006/relationships/slide" Target="slide8.xml"/><Relationship Id="rId7" Type="http://schemas.openxmlformats.org/officeDocument/2006/relationships/image" Target="../media/image19.emf"/><Relationship Id="rId2" Type="http://schemas.openxmlformats.org/officeDocument/2006/relationships/slideLayout" Target="../slideLayouts/slideLayout6.xml"/><Relationship Id="rId1" Type="http://schemas.openxmlformats.org/officeDocument/2006/relationships/vmlDrawing" Target="../drawings/vmlDrawing4.vml"/><Relationship Id="rId6" Type="http://schemas.openxmlformats.org/officeDocument/2006/relationships/package" Target="../embeddings/Microsoft_Word___4.docx"/><Relationship Id="rId5" Type="http://schemas.openxmlformats.org/officeDocument/2006/relationships/oleObject" Target="../embeddings/oleObject4.bin"/><Relationship Id="rId4" Type="http://schemas.openxmlformats.org/officeDocument/2006/relationships/slide" Target="slide23.xml"/></Relationships>
</file>

<file path=ppt/slides/_rels/slide18.xml.rels><?xml version="1.0" encoding="UTF-8" standalone="yes"?>
<Relationships xmlns="http://schemas.openxmlformats.org/package/2006/relationships"><Relationship Id="rId3" Type="http://schemas.openxmlformats.org/officeDocument/2006/relationships/slide" Target="slide8.xml"/><Relationship Id="rId7" Type="http://schemas.openxmlformats.org/officeDocument/2006/relationships/image" Target="../media/image20.emf"/><Relationship Id="rId2" Type="http://schemas.openxmlformats.org/officeDocument/2006/relationships/slideLayout" Target="../slideLayouts/slideLayout6.xml"/><Relationship Id="rId1" Type="http://schemas.openxmlformats.org/officeDocument/2006/relationships/vmlDrawing" Target="../drawings/vmlDrawing5.vml"/><Relationship Id="rId6" Type="http://schemas.openxmlformats.org/officeDocument/2006/relationships/package" Target="../embeddings/Microsoft_Word___5.docx"/><Relationship Id="rId5" Type="http://schemas.openxmlformats.org/officeDocument/2006/relationships/oleObject" Target="../embeddings/oleObject5.bin"/><Relationship Id="rId4" Type="http://schemas.openxmlformats.org/officeDocument/2006/relationships/slide" Target="slide23.xml"/></Relationships>
</file>

<file path=ppt/slides/_rels/slide19.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8.xml"/><Relationship Id="rId1" Type="http://schemas.openxmlformats.org/officeDocument/2006/relationships/slideLayout" Target="../slideLayouts/slideLayout6.xml"/><Relationship Id="rId4" Type="http://schemas.openxmlformats.org/officeDocument/2006/relationships/image" Target="../media/image21.jpeg"/></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4.xml"/><Relationship Id="rId1" Type="http://schemas.openxmlformats.org/officeDocument/2006/relationships/vmlDrawing" Target="../drawings/vmlDrawing1.vml"/><Relationship Id="rId5" Type="http://schemas.openxmlformats.org/officeDocument/2006/relationships/image" Target="../media/image8.emf"/><Relationship Id="rId4" Type="http://schemas.openxmlformats.org/officeDocument/2006/relationships/package" Target="../embeddings/Microsoft_Word___1.docx"/></Relationships>
</file>

<file path=ppt/slides/_rels/slide20.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8.xml"/><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8.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8.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8.xml"/><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8.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8.xml"/><Relationship Id="rId1" Type="http://schemas.openxmlformats.org/officeDocument/2006/relationships/slideLayout" Target="../slideLayouts/slideLayout6.xml"/></Relationships>
</file>

<file path=ppt/slides/_rels/slide26.xml.rels><?xml version="1.0" encoding="UTF-8" standalone="yes"?>
<Relationships xmlns="http://schemas.openxmlformats.org/package/2006/relationships"><Relationship Id="rId3" Type="http://schemas.openxmlformats.org/officeDocument/2006/relationships/slide" Target="slide8.xml"/><Relationship Id="rId7" Type="http://schemas.openxmlformats.org/officeDocument/2006/relationships/image" Target="../media/image22.emf"/><Relationship Id="rId2" Type="http://schemas.openxmlformats.org/officeDocument/2006/relationships/slideLayout" Target="../slideLayouts/slideLayout6.xml"/><Relationship Id="rId1" Type="http://schemas.openxmlformats.org/officeDocument/2006/relationships/vmlDrawing" Target="../drawings/vmlDrawing6.vml"/><Relationship Id="rId6" Type="http://schemas.openxmlformats.org/officeDocument/2006/relationships/package" Target="../embeddings/Microsoft_Word___6.docx"/><Relationship Id="rId5" Type="http://schemas.openxmlformats.org/officeDocument/2006/relationships/oleObject" Target="../embeddings/oleObject6.bin"/><Relationship Id="rId4" Type="http://schemas.openxmlformats.org/officeDocument/2006/relationships/slide" Target="slide23.xml"/></Relationships>
</file>

<file path=ppt/slides/_rels/slide27.xml.rels><?xml version="1.0" encoding="UTF-8" standalone="yes"?>
<Relationships xmlns="http://schemas.openxmlformats.org/package/2006/relationships"><Relationship Id="rId3" Type="http://schemas.openxmlformats.org/officeDocument/2006/relationships/slide" Target="slide8.xml"/><Relationship Id="rId7" Type="http://schemas.openxmlformats.org/officeDocument/2006/relationships/image" Target="../media/image23.emf"/><Relationship Id="rId2" Type="http://schemas.openxmlformats.org/officeDocument/2006/relationships/slideLayout" Target="../slideLayouts/slideLayout6.xml"/><Relationship Id="rId1" Type="http://schemas.openxmlformats.org/officeDocument/2006/relationships/vmlDrawing" Target="../drawings/vmlDrawing7.vml"/><Relationship Id="rId6" Type="http://schemas.openxmlformats.org/officeDocument/2006/relationships/package" Target="../embeddings/Microsoft_Word___7.docx"/><Relationship Id="rId5" Type="http://schemas.openxmlformats.org/officeDocument/2006/relationships/oleObject" Target="../embeddings/oleObject7.bin"/><Relationship Id="rId4" Type="http://schemas.openxmlformats.org/officeDocument/2006/relationships/slide" Target="slide23.xml"/></Relationships>
</file>

<file path=ppt/slides/_rels/slide28.xml.rels><?xml version="1.0" encoding="UTF-8" standalone="yes"?>
<Relationships xmlns="http://schemas.openxmlformats.org/package/2006/relationships"><Relationship Id="rId3" Type="http://schemas.openxmlformats.org/officeDocument/2006/relationships/slide" Target="slide8.xml"/><Relationship Id="rId7" Type="http://schemas.openxmlformats.org/officeDocument/2006/relationships/image" Target="../media/image24.emf"/><Relationship Id="rId2" Type="http://schemas.openxmlformats.org/officeDocument/2006/relationships/slideLayout" Target="../slideLayouts/slideLayout6.xml"/><Relationship Id="rId1" Type="http://schemas.openxmlformats.org/officeDocument/2006/relationships/vmlDrawing" Target="../drawings/vmlDrawing8.vml"/><Relationship Id="rId6" Type="http://schemas.openxmlformats.org/officeDocument/2006/relationships/package" Target="../embeddings/Microsoft_Word___8.docx"/><Relationship Id="rId5" Type="http://schemas.openxmlformats.org/officeDocument/2006/relationships/oleObject" Target="../embeddings/oleObject8.bin"/><Relationship Id="rId4" Type="http://schemas.openxmlformats.org/officeDocument/2006/relationships/slide" Target="slide23.xml"/></Relationships>
</file>

<file path=ppt/slides/_rels/slide29.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8.xml"/><Relationship Id="rId1" Type="http://schemas.openxmlformats.org/officeDocument/2006/relationships/slideLayout" Target="../slideLayouts/slideLayout6.xml"/><Relationship Id="rId4" Type="http://schemas.openxmlformats.org/officeDocument/2006/relationships/image" Target="../media/image25.jpeg"/></Relationships>
</file>

<file path=ppt/slides/_rels/slide3.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image" Target="../media/image9.jpeg"/></Relationships>
</file>

<file path=ppt/slides/_rels/slide30.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8.xml"/><Relationship Id="rId1" Type="http://schemas.openxmlformats.org/officeDocument/2006/relationships/slideLayout" Target="../slideLayouts/slideLayout6.xml"/><Relationship Id="rId4" Type="http://schemas.openxmlformats.org/officeDocument/2006/relationships/image" Target="../media/image26.PNG"/></Relationships>
</file>

<file path=ppt/slides/_rels/slide31.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8.xml"/><Relationship Id="rId1" Type="http://schemas.openxmlformats.org/officeDocument/2006/relationships/slideLayout" Target="../slideLayouts/slideLayout6.xml"/><Relationship Id="rId4" Type="http://schemas.openxmlformats.org/officeDocument/2006/relationships/image" Target="../media/image27.PNG"/></Relationships>
</file>

<file path=ppt/slides/_rels/slide32.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8.xml"/><Relationship Id="rId1" Type="http://schemas.openxmlformats.org/officeDocument/2006/relationships/slideLayout" Target="../slideLayouts/slideLayout6.xml"/><Relationship Id="rId4" Type="http://schemas.openxmlformats.org/officeDocument/2006/relationships/image" Target="../media/image28.PNG"/></Relationships>
</file>

<file path=ppt/slides/_rels/slide33.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8.xml"/><Relationship Id="rId1" Type="http://schemas.openxmlformats.org/officeDocument/2006/relationships/slideLayout" Target="../slideLayouts/slideLayout6.xml"/><Relationship Id="rId4" Type="http://schemas.openxmlformats.org/officeDocument/2006/relationships/image" Target="../media/image29.jpeg"/></Relationships>
</file>

<file path=ppt/slides/_rels/slide34.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8.xml"/><Relationship Id="rId1" Type="http://schemas.openxmlformats.org/officeDocument/2006/relationships/slideLayout" Target="../slideLayouts/slideLayout6.xml"/><Relationship Id="rId5" Type="http://schemas.openxmlformats.org/officeDocument/2006/relationships/image" Target="../media/image31.jpeg"/><Relationship Id="rId4" Type="http://schemas.openxmlformats.org/officeDocument/2006/relationships/image" Target="../media/image30.jpeg"/></Relationships>
</file>

<file path=ppt/slides/_rels/slide35.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8.xml"/><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8.xml"/><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8.xml"/><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slide" Target="slide38.xml"/><Relationship Id="rId1" Type="http://schemas.openxmlformats.org/officeDocument/2006/relationships/slideLayout" Target="../slideLayouts/slideLayout7.xml"/><Relationship Id="rId6" Type="http://schemas.openxmlformats.org/officeDocument/2006/relationships/image" Target="../media/image32.jpeg"/><Relationship Id="rId5" Type="http://schemas.openxmlformats.org/officeDocument/2006/relationships/slide" Target="slide46.xml"/><Relationship Id="rId4" Type="http://schemas.openxmlformats.org/officeDocument/2006/relationships/slide" Target="slide44.xml"/></Relationships>
</file>

<file path=ppt/slides/_rels/slide39.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slide" Target="slide38.xml"/><Relationship Id="rId1" Type="http://schemas.openxmlformats.org/officeDocument/2006/relationships/slideLayout" Target="../slideLayouts/slideLayout7.xml"/><Relationship Id="rId5" Type="http://schemas.openxmlformats.org/officeDocument/2006/relationships/slide" Target="slide46.xml"/><Relationship Id="rId4" Type="http://schemas.openxmlformats.org/officeDocument/2006/relationships/slide" Target="slide44.xml"/></Relationships>
</file>

<file path=ppt/slides/_rels/slide4.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 Id="rId4" Type="http://schemas.openxmlformats.org/officeDocument/2006/relationships/image" Target="../media/image10.jpeg"/></Relationships>
</file>

<file path=ppt/slides/_rels/slide40.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slide" Target="slide38.xml"/><Relationship Id="rId1" Type="http://schemas.openxmlformats.org/officeDocument/2006/relationships/slideLayout" Target="../slideLayouts/slideLayout7.xml"/><Relationship Id="rId5" Type="http://schemas.openxmlformats.org/officeDocument/2006/relationships/slide" Target="slide46.xml"/><Relationship Id="rId4" Type="http://schemas.openxmlformats.org/officeDocument/2006/relationships/slide" Target="slide44.xml"/></Relationships>
</file>

<file path=ppt/slides/_rels/slide41.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slide" Target="slide38.xml"/><Relationship Id="rId1" Type="http://schemas.openxmlformats.org/officeDocument/2006/relationships/slideLayout" Target="../slideLayouts/slideLayout7.xml"/><Relationship Id="rId6" Type="http://schemas.openxmlformats.org/officeDocument/2006/relationships/image" Target="../media/image33.jpeg"/><Relationship Id="rId5" Type="http://schemas.openxmlformats.org/officeDocument/2006/relationships/slide" Target="slide46.xml"/><Relationship Id="rId4" Type="http://schemas.openxmlformats.org/officeDocument/2006/relationships/slide" Target="slide44.xml"/></Relationships>
</file>

<file path=ppt/slides/_rels/slide42.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slide" Target="slide38.xml"/><Relationship Id="rId1" Type="http://schemas.openxmlformats.org/officeDocument/2006/relationships/slideLayout" Target="../slideLayouts/slideLayout7.xml"/><Relationship Id="rId5" Type="http://schemas.openxmlformats.org/officeDocument/2006/relationships/slide" Target="slide46.xml"/><Relationship Id="rId4" Type="http://schemas.openxmlformats.org/officeDocument/2006/relationships/slide" Target="slide44.xml"/></Relationships>
</file>

<file path=ppt/slides/_rels/slide43.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slide" Target="slide38.xml"/><Relationship Id="rId1" Type="http://schemas.openxmlformats.org/officeDocument/2006/relationships/slideLayout" Target="../slideLayouts/slideLayout7.xml"/><Relationship Id="rId5" Type="http://schemas.openxmlformats.org/officeDocument/2006/relationships/slide" Target="slide46.xml"/><Relationship Id="rId4" Type="http://schemas.openxmlformats.org/officeDocument/2006/relationships/slide" Target="slide44.xml"/></Relationships>
</file>

<file path=ppt/slides/_rels/slide44.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slide" Target="slide38.xml"/><Relationship Id="rId1" Type="http://schemas.openxmlformats.org/officeDocument/2006/relationships/slideLayout" Target="../slideLayouts/slideLayout7.xml"/><Relationship Id="rId6" Type="http://schemas.openxmlformats.org/officeDocument/2006/relationships/image" Target="../media/image34.jpeg"/><Relationship Id="rId5" Type="http://schemas.openxmlformats.org/officeDocument/2006/relationships/slide" Target="slide46.xml"/><Relationship Id="rId4" Type="http://schemas.openxmlformats.org/officeDocument/2006/relationships/slide" Target="slide44.xml"/></Relationships>
</file>

<file path=ppt/slides/_rels/slide45.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slide" Target="slide38.xml"/><Relationship Id="rId1" Type="http://schemas.openxmlformats.org/officeDocument/2006/relationships/slideLayout" Target="../slideLayouts/slideLayout7.xml"/><Relationship Id="rId5" Type="http://schemas.openxmlformats.org/officeDocument/2006/relationships/slide" Target="slide46.xml"/><Relationship Id="rId4" Type="http://schemas.openxmlformats.org/officeDocument/2006/relationships/slide" Target="slide44.xml"/></Relationships>
</file>

<file path=ppt/slides/_rels/slide46.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slide" Target="slide38.xml"/><Relationship Id="rId1" Type="http://schemas.openxmlformats.org/officeDocument/2006/relationships/slideLayout" Target="../slideLayouts/slideLayout7.xml"/><Relationship Id="rId6" Type="http://schemas.openxmlformats.org/officeDocument/2006/relationships/image" Target="../media/image35.jpeg"/><Relationship Id="rId5" Type="http://schemas.openxmlformats.org/officeDocument/2006/relationships/slide" Target="slide46.xml"/><Relationship Id="rId4" Type="http://schemas.openxmlformats.org/officeDocument/2006/relationships/slide" Target="slide44.xml"/></Relationships>
</file>

<file path=ppt/slides/_rels/slide47.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slide" Target="slide38.xml"/><Relationship Id="rId1" Type="http://schemas.openxmlformats.org/officeDocument/2006/relationships/slideLayout" Target="../slideLayouts/slideLayout7.xml"/><Relationship Id="rId5" Type="http://schemas.openxmlformats.org/officeDocument/2006/relationships/slide" Target="slide46.xml"/><Relationship Id="rId4" Type="http://schemas.openxmlformats.org/officeDocument/2006/relationships/slide" Target="slide44.xml"/></Relationships>
</file>

<file path=ppt/slides/_rels/slide48.xml.rels><?xml version="1.0" encoding="UTF-8" standalone="yes"?>
<Relationships xmlns="http://schemas.openxmlformats.org/package/2006/relationships"><Relationship Id="rId3" Type="http://schemas.openxmlformats.org/officeDocument/2006/relationships/slide" Target="slide41.xml"/><Relationship Id="rId2" Type="http://schemas.openxmlformats.org/officeDocument/2006/relationships/slide" Target="slide38.xml"/><Relationship Id="rId1" Type="http://schemas.openxmlformats.org/officeDocument/2006/relationships/slideLayout" Target="../slideLayouts/slideLayout7.xml"/><Relationship Id="rId5" Type="http://schemas.openxmlformats.org/officeDocument/2006/relationships/slide" Target="slide46.xml"/><Relationship Id="rId4" Type="http://schemas.openxmlformats.org/officeDocument/2006/relationships/slide" Target="slide44.xml"/></Relationships>
</file>

<file path=ppt/slides/_rels/slide5.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image" Target="../media/image11.emf"/><Relationship Id="rId2" Type="http://schemas.openxmlformats.org/officeDocument/2006/relationships/slideLayout" Target="../slideLayouts/slideLayout5.xml"/><Relationship Id="rId1" Type="http://schemas.openxmlformats.org/officeDocument/2006/relationships/vmlDrawing" Target="../drawings/vmlDrawing2.vml"/><Relationship Id="rId6" Type="http://schemas.openxmlformats.org/officeDocument/2006/relationships/package" Target="../embeddings/Microsoft_Word___2.docx"/><Relationship Id="rId5" Type="http://schemas.openxmlformats.org/officeDocument/2006/relationships/oleObject" Target="../embeddings/oleObject2.bin"/><Relationship Id="rId4" Type="http://schemas.openxmlformats.org/officeDocument/2006/relationships/slide" Target="slide6.xml"/></Relationships>
</file>

<file path=ppt/slides/_rels/slide7.xml.rels><?xml version="1.0" encoding="UTF-8" standalone="yes"?>
<Relationships xmlns="http://schemas.openxmlformats.org/package/2006/relationships"><Relationship Id="rId3" Type="http://schemas.openxmlformats.org/officeDocument/2006/relationships/slide" Target="slide6.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slide" Target="slide8.xml"/><Relationship Id="rId1" Type="http://schemas.openxmlformats.org/officeDocument/2006/relationships/slideLayout" Target="../slideLayouts/slideLayout6.xml"/><Relationship Id="rId4" Type="http://schemas.openxmlformats.org/officeDocument/2006/relationships/image" Target="../media/image1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ph type="title"/>
          </p:nvPr>
        </p:nvSpPr>
        <p:spPr>
          <a:xfrm>
            <a:off x="1470484" y="2636912"/>
            <a:ext cx="6203032" cy="576064"/>
          </a:xfrm>
        </p:spPr>
        <p:txBody>
          <a:bodyPr/>
          <a:lstStyle/>
          <a:p>
            <a:r>
              <a:rPr lang="zh-CN" altLang="zh-CN" sz="3200" dirty="0"/>
              <a:t>第</a:t>
            </a:r>
            <a:r>
              <a:rPr lang="en-US" altLang="zh-CN" sz="3200" dirty="0"/>
              <a:t>2</a:t>
            </a:r>
            <a:r>
              <a:rPr lang="zh-CN" altLang="zh-CN" sz="3200" dirty="0"/>
              <a:t>课时　北半球冬、夏季气压中心　气压带和风带对气候的影响</a:t>
            </a:r>
          </a:p>
        </p:txBody>
      </p:sp>
    </p:spTree>
    <p:extLst>
      <p:ext uri="{BB962C8B-B14F-4D97-AF65-F5344CB8AC3E}">
        <p14:creationId xmlns:p14="http://schemas.microsoft.com/office/powerpoint/2010/main" val="3220555212"/>
      </p:ext>
    </p:extLst>
  </p:cSld>
  <p:clrMapOvr>
    <a:masterClrMapping/>
  </p:clrMapOvr>
  <p:transition spd="slow">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318000"/>
            <a:ext cx="8128000" cy="247599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夏季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受海陆热力性质差异影响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亚欧大陆气温高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近地面形成热低压中心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其中亚洲低压最为突出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使副热带高气压带被切断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只保留在海洋上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形成太平洋上的夏威夷高压。西太平洋副热带高压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副高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是其组成部分。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如果西太平洋副热带高压位置偏南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雨带位置也偏南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我国北方地区可能出现干旱。</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06231323"/>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3844878" y="1340768"/>
            <a:ext cx="1454244" cy="470257"/>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名师</a:t>
            </a:r>
            <a:r>
              <a:rPr lang="zh-CN" altLang="zh-CN" sz="2200" dirty="0" smtClean="0">
                <a:solidFill>
                  <a:srgbClr val="000000"/>
                </a:solidFill>
                <a:latin typeface="NEU-BZ-S92"/>
                <a:ea typeface="方正宋黑_GBK" panose="03000509000000000000" pitchFamily="65" charset="-122"/>
                <a:cs typeface="Times New Roman" panose="02020603050405020304" pitchFamily="18" charset="0"/>
              </a:rPr>
              <a:t>精讲</a:t>
            </a:r>
            <a:r>
              <a:rPr lang="en-US" altLang="zh-CN" sz="2200" dirty="0" smtClean="0">
                <a:solidFill>
                  <a:srgbClr val="000000"/>
                </a:solidFill>
                <a:latin typeface="NEU-BZ-S92"/>
                <a:ea typeface="方正宋黑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1772816"/>
            <a:ext cx="8128000" cy="289733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北半球气压活动中心的形成和分布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海陆热力性质差异导致气压活动中心形成</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夏季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陆地比海洋吸热快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陆地气温高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气压低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形成陆地热低压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冬季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陆地比海洋放热快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陆地气温低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气压高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形成陆地冷高压。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北半球海陆热力性质差异导致气压中心的变化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具体分析如下图所示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L44.eps" descr="id:2147495908;FounderCES"/>
          <p:cNvPicPr/>
          <p:nvPr/>
        </p:nvPicPr>
        <p:blipFill>
          <a:blip r:embed="rId4"/>
          <a:stretch>
            <a:fillRect/>
          </a:stretch>
        </p:blipFill>
        <p:spPr>
          <a:xfrm>
            <a:off x="2483768" y="4437112"/>
            <a:ext cx="4918454" cy="1927204"/>
          </a:xfrm>
          <a:prstGeom prst="rect">
            <a:avLst/>
          </a:prstGeom>
        </p:spPr>
      </p:pic>
      <p:sp>
        <p:nvSpPr>
          <p:cNvPr id="4" name="矩形 3"/>
          <p:cNvSpPr/>
          <p:nvPr/>
        </p:nvSpPr>
        <p:spPr>
          <a:xfrm>
            <a:off x="4357717" y="6309320"/>
            <a:ext cx="646331" cy="369332"/>
          </a:xfrm>
          <a:prstGeom prst="rect">
            <a:avLst/>
          </a:prstGeom>
        </p:spPr>
        <p:txBody>
          <a:bodyPr wrap="none">
            <a:spAutoFit/>
          </a:bodyPr>
          <a:lstStyle/>
          <a:p>
            <a:pPr algn="ctr">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冬季</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90474693"/>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pic>
        <p:nvPicPr>
          <p:cNvPr id="4" name="L45.eps" descr="id:2147495915;FounderCES"/>
          <p:cNvPicPr/>
          <p:nvPr/>
        </p:nvPicPr>
        <p:blipFill>
          <a:blip r:embed="rId4"/>
          <a:stretch>
            <a:fillRect/>
          </a:stretch>
        </p:blipFill>
        <p:spPr>
          <a:xfrm>
            <a:off x="2121605" y="2276872"/>
            <a:ext cx="4778098" cy="1872208"/>
          </a:xfrm>
          <a:prstGeom prst="rect">
            <a:avLst/>
          </a:prstGeom>
        </p:spPr>
      </p:pic>
      <p:sp>
        <p:nvSpPr>
          <p:cNvPr id="2" name="矩形 1"/>
          <p:cNvSpPr/>
          <p:nvPr/>
        </p:nvSpPr>
        <p:spPr>
          <a:xfrm>
            <a:off x="4248834" y="4859868"/>
            <a:ext cx="646331" cy="369332"/>
          </a:xfrm>
          <a:prstGeom prst="rect">
            <a:avLst/>
          </a:prstGeom>
        </p:spPr>
        <p:txBody>
          <a:bodyPr wrap="none">
            <a:spAutoFit/>
          </a:bodyPr>
          <a:lstStyle/>
          <a:p>
            <a:pPr algn="ctr">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夏季</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366386500"/>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84784"/>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北半球冬、夏季气压活动中心的分布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冬季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陆地上形成高压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副极地低气压带被陆地上的高压切断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只保留在海洋上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夏季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陆地上形成低压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副热带高气压带被陆地上的低压切断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只保留在海洋上。</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L46.eps" descr="id:2147495922;FounderCES"/>
          <p:cNvPicPr/>
          <p:nvPr/>
        </p:nvPicPr>
        <p:blipFill>
          <a:blip r:embed="rId4"/>
          <a:stretch>
            <a:fillRect/>
          </a:stretch>
        </p:blipFill>
        <p:spPr>
          <a:xfrm>
            <a:off x="1979712" y="3446551"/>
            <a:ext cx="5962296" cy="2064489"/>
          </a:xfrm>
          <a:prstGeom prst="rect">
            <a:avLst/>
          </a:prstGeom>
        </p:spPr>
      </p:pic>
    </p:spTree>
    <p:extLst>
      <p:ext uri="{BB962C8B-B14F-4D97-AF65-F5344CB8AC3E}">
        <p14:creationId xmlns:p14="http://schemas.microsoft.com/office/powerpoint/2010/main" val="803002386"/>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3"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4"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491841101"/>
              </p:ext>
            </p:extLst>
          </p:nvPr>
        </p:nvGraphicFramePr>
        <p:xfrm>
          <a:off x="467544" y="1484784"/>
          <a:ext cx="8128000" cy="3542124"/>
        </p:xfrm>
        <a:graphic>
          <a:graphicData uri="http://schemas.openxmlformats.org/presentationml/2006/ole">
            <mc:AlternateContent xmlns:mc="http://schemas.openxmlformats.org/markup-compatibility/2006">
              <mc:Choice xmlns:v="urn:schemas-microsoft-com:vml" Requires="v">
                <p:oleObj spid="_x0000_s3080" name="文档" r:id="rId6" imgW="3893397" imgH="1696572" progId="Word.Document.12">
                  <p:embed/>
                </p:oleObj>
              </mc:Choice>
              <mc:Fallback>
                <p:oleObj name="文档" r:id="rId6" imgW="3893397" imgH="1696572" progId="Word.Document.12">
                  <p:embed/>
                  <p:pic>
                    <p:nvPicPr>
                      <p:cNvPr id="0" name=""/>
                      <p:cNvPicPr/>
                      <p:nvPr/>
                    </p:nvPicPr>
                    <p:blipFill>
                      <a:blip r:embed="rId7"/>
                      <a:stretch>
                        <a:fillRect/>
                      </a:stretch>
                    </p:blipFill>
                    <p:spPr>
                      <a:xfrm>
                        <a:off x="467544" y="1484784"/>
                        <a:ext cx="8128000" cy="3542124"/>
                      </a:xfrm>
                      <a:prstGeom prst="rect">
                        <a:avLst/>
                      </a:prstGeom>
                    </p:spPr>
                  </p:pic>
                </p:oleObj>
              </mc:Fallback>
            </mc:AlternateContent>
          </a:graphicData>
        </a:graphic>
      </p:graphicFrame>
      <p:sp>
        <p:nvSpPr>
          <p:cNvPr id="3" name="矩形 2"/>
          <p:cNvSpPr>
            <a:spLocks noChangeAspect="1"/>
          </p:cNvSpPr>
          <p:nvPr/>
        </p:nvSpPr>
        <p:spPr>
          <a:xfrm>
            <a:off x="508000" y="5220847"/>
            <a:ext cx="8128000" cy="944457"/>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口诀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陆高切低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陆低切高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772471716"/>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84784"/>
            <a:ext cx="8128000" cy="249106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季风环流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概念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风向在一年内随季节有规律地向相反或接近相反的方向变化。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成因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海陆热力性质差异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气压带、风带的季节移动。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北半球冬季时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亚洲受强大的亚洲高压影响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南亚处在高压的南部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吹东北季风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东亚处在高压的东部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吹西北季风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如下图所示。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L47.eps" descr="id:2147495937;FounderCES"/>
          <p:cNvPicPr/>
          <p:nvPr/>
        </p:nvPicPr>
        <p:blipFill>
          <a:blip r:embed="rId4"/>
          <a:stretch>
            <a:fillRect/>
          </a:stretch>
        </p:blipFill>
        <p:spPr>
          <a:xfrm>
            <a:off x="2915816" y="4254823"/>
            <a:ext cx="3981608" cy="2019339"/>
          </a:xfrm>
          <a:prstGeom prst="rect">
            <a:avLst/>
          </a:prstGeom>
        </p:spPr>
      </p:pic>
    </p:spTree>
    <p:extLst>
      <p:ext uri="{BB962C8B-B14F-4D97-AF65-F5344CB8AC3E}">
        <p14:creationId xmlns:p14="http://schemas.microsoft.com/office/powerpoint/2010/main" val="3097144082"/>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12776"/>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北半球夏季时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气压带、风带位置偏北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南半球的东南信风越过赤道向右偏转为西南季风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影响南亚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东亚处在北太平洋高压的西部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吹东南季风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如下图所示。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L48.eps" descr="id:2147495944;FounderCES"/>
          <p:cNvPicPr/>
          <p:nvPr/>
        </p:nvPicPr>
        <p:blipFill>
          <a:blip r:embed="rId4"/>
          <a:stretch>
            <a:fillRect/>
          </a:stretch>
        </p:blipFill>
        <p:spPr>
          <a:xfrm>
            <a:off x="2411760" y="3140968"/>
            <a:ext cx="4968798" cy="2520280"/>
          </a:xfrm>
          <a:prstGeom prst="rect">
            <a:avLst/>
          </a:prstGeom>
        </p:spPr>
      </p:pic>
    </p:spTree>
    <p:extLst>
      <p:ext uri="{BB962C8B-B14F-4D97-AF65-F5344CB8AC3E}">
        <p14:creationId xmlns:p14="http://schemas.microsoft.com/office/powerpoint/2010/main" val="326240470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3"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4"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56792"/>
            <a:ext cx="8128000" cy="879597"/>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东亚季风和南亚季风的差异</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953433847"/>
              </p:ext>
            </p:extLst>
          </p:nvPr>
        </p:nvGraphicFramePr>
        <p:xfrm>
          <a:off x="489677" y="2996952"/>
          <a:ext cx="8128000" cy="2611033"/>
        </p:xfrm>
        <a:graphic>
          <a:graphicData uri="http://schemas.openxmlformats.org/presentationml/2006/ole">
            <mc:AlternateContent xmlns:mc="http://schemas.openxmlformats.org/markup-compatibility/2006">
              <mc:Choice xmlns:v="urn:schemas-microsoft-com:vml" Requires="v">
                <p:oleObj spid="_x0000_s4104" name="文档" r:id="rId6" imgW="3893397" imgH="1250314" progId="Word.Document.12">
                  <p:embed/>
                </p:oleObj>
              </mc:Choice>
              <mc:Fallback>
                <p:oleObj name="文档" r:id="rId6" imgW="3893397" imgH="1250314" progId="Word.Document.12">
                  <p:embed/>
                  <p:pic>
                    <p:nvPicPr>
                      <p:cNvPr id="0" name=""/>
                      <p:cNvPicPr/>
                      <p:nvPr/>
                    </p:nvPicPr>
                    <p:blipFill>
                      <a:blip r:embed="rId7"/>
                      <a:stretch>
                        <a:fillRect/>
                      </a:stretch>
                    </p:blipFill>
                    <p:spPr>
                      <a:xfrm>
                        <a:off x="489677" y="2996952"/>
                        <a:ext cx="8128000" cy="2611033"/>
                      </a:xfrm>
                      <a:prstGeom prst="rect">
                        <a:avLst/>
                      </a:prstGeom>
                    </p:spPr>
                  </p:pic>
                </p:oleObj>
              </mc:Fallback>
            </mc:AlternateContent>
          </a:graphicData>
        </a:graphic>
      </p:graphicFrame>
    </p:spTree>
    <p:extLst>
      <p:ext uri="{BB962C8B-B14F-4D97-AF65-F5344CB8AC3E}">
        <p14:creationId xmlns:p14="http://schemas.microsoft.com/office/powerpoint/2010/main" val="3995815483"/>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3"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4"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268113049"/>
              </p:ext>
            </p:extLst>
          </p:nvPr>
        </p:nvGraphicFramePr>
        <p:xfrm>
          <a:off x="490127" y="2204864"/>
          <a:ext cx="8128000" cy="3643699"/>
        </p:xfrm>
        <a:graphic>
          <a:graphicData uri="http://schemas.openxmlformats.org/presentationml/2006/ole">
            <mc:AlternateContent xmlns:mc="http://schemas.openxmlformats.org/markup-compatibility/2006">
              <mc:Choice xmlns:v="urn:schemas-microsoft-com:vml" Requires="v">
                <p:oleObj spid="_x0000_s5128" name="文档" r:id="rId6" imgW="3945572" imgH="1768491" progId="Word.Document.12">
                  <p:embed/>
                </p:oleObj>
              </mc:Choice>
              <mc:Fallback>
                <p:oleObj name="文档" r:id="rId6" imgW="3945572" imgH="1768491" progId="Word.Document.12">
                  <p:embed/>
                  <p:pic>
                    <p:nvPicPr>
                      <p:cNvPr id="0" name=""/>
                      <p:cNvPicPr/>
                      <p:nvPr/>
                    </p:nvPicPr>
                    <p:blipFill>
                      <a:blip r:embed="rId7"/>
                      <a:stretch>
                        <a:fillRect/>
                      </a:stretch>
                    </p:blipFill>
                    <p:spPr>
                      <a:xfrm>
                        <a:off x="490127" y="2204864"/>
                        <a:ext cx="8128000" cy="3643699"/>
                      </a:xfrm>
                      <a:prstGeom prst="rect">
                        <a:avLst/>
                      </a:prstGeom>
                    </p:spPr>
                  </p:pic>
                </p:oleObj>
              </mc:Fallback>
            </mc:AlternateContent>
          </a:graphicData>
        </a:graphic>
      </p:graphicFrame>
    </p:spTree>
    <p:extLst>
      <p:ext uri="{BB962C8B-B14F-4D97-AF65-F5344CB8AC3E}">
        <p14:creationId xmlns:p14="http://schemas.microsoft.com/office/powerpoint/2010/main" val="2137029566"/>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3844878" y="1484784"/>
            <a:ext cx="1454244" cy="498598"/>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典例</a:t>
            </a:r>
            <a:r>
              <a:rPr lang="zh-CN" altLang="zh-CN" sz="2200" dirty="0" smtClean="0">
                <a:solidFill>
                  <a:srgbClr val="000000"/>
                </a:solidFill>
                <a:latin typeface="NEU-BZ-S92"/>
                <a:ea typeface="方正宋黑_GBK" panose="03000509000000000000" pitchFamily="65" charset="-122"/>
                <a:cs typeface="Times New Roman" panose="02020603050405020304" pitchFamily="18" charset="0"/>
              </a:rPr>
              <a:t>剖析</a:t>
            </a:r>
            <a:r>
              <a:rPr lang="en-US" altLang="zh-CN" sz="2200" dirty="0" smtClean="0">
                <a:solidFill>
                  <a:srgbClr val="000000"/>
                </a:solidFill>
                <a:latin typeface="NEU-BZ-S92"/>
                <a:ea typeface="方正宋黑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2276872"/>
            <a:ext cx="8128000" cy="45974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读某地区</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月份的海平面等压线图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完成下列问题。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L49.eps" descr="id:2147495966;FounderCES"/>
          <p:cNvPicPr/>
          <p:nvPr/>
        </p:nvPicPr>
        <p:blipFill>
          <a:blip r:embed="rId4"/>
          <a:stretch>
            <a:fillRect/>
          </a:stretch>
        </p:blipFill>
        <p:spPr>
          <a:xfrm>
            <a:off x="3275856" y="3429000"/>
            <a:ext cx="3519611" cy="2009373"/>
          </a:xfrm>
          <a:prstGeom prst="rect">
            <a:avLst/>
          </a:prstGeom>
        </p:spPr>
      </p:pic>
    </p:spTree>
    <p:extLst>
      <p:ext uri="{BB962C8B-B14F-4D97-AF65-F5344CB8AC3E}">
        <p14:creationId xmlns:p14="http://schemas.microsoft.com/office/powerpoint/2010/main" val="2055174047"/>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val="2948197656"/>
              </p:ext>
            </p:extLst>
          </p:nvPr>
        </p:nvGraphicFramePr>
        <p:xfrm>
          <a:off x="611560" y="1268760"/>
          <a:ext cx="8128000" cy="5190558"/>
        </p:xfrm>
        <a:graphic>
          <a:graphicData uri="http://schemas.openxmlformats.org/presentationml/2006/ole">
            <mc:AlternateContent xmlns:mc="http://schemas.openxmlformats.org/markup-compatibility/2006">
              <mc:Choice xmlns:v="urn:schemas-microsoft-com:vml" Requires="v">
                <p:oleObj spid="_x0000_s1032" name="文档" r:id="rId4" imgW="3998108" imgH="2552768" progId="Word.Document.12">
                  <p:embed/>
                </p:oleObj>
              </mc:Choice>
              <mc:Fallback>
                <p:oleObj name="文档" r:id="rId4" imgW="3998108" imgH="2552768" progId="Word.Document.12">
                  <p:embed/>
                  <p:pic>
                    <p:nvPicPr>
                      <p:cNvPr id="0" name=""/>
                      <p:cNvPicPr/>
                      <p:nvPr/>
                    </p:nvPicPr>
                    <p:blipFill>
                      <a:blip r:embed="rId5"/>
                      <a:stretch>
                        <a:fillRect/>
                      </a:stretch>
                    </p:blipFill>
                    <p:spPr>
                      <a:xfrm>
                        <a:off x="611560" y="1268760"/>
                        <a:ext cx="8128000" cy="5190558"/>
                      </a:xfrm>
                      <a:prstGeom prst="rect">
                        <a:avLst/>
                      </a:prstGeom>
                    </p:spPr>
                  </p:pic>
                </p:oleObj>
              </mc:Fallback>
            </mc:AlternateContent>
          </a:graphicData>
        </a:graphic>
      </p:graphicFrame>
    </p:spTree>
    <p:extLst>
      <p:ext uri="{BB962C8B-B14F-4D97-AF65-F5344CB8AC3E}">
        <p14:creationId xmlns:p14="http://schemas.microsoft.com/office/powerpoint/2010/main" val="2602319192"/>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904201"/>
            <a:ext cx="8128000" cy="330359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两地气压高低状况比较</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填</a:t>
            </a:r>
            <a:r>
              <a:rPr lang="en-US" altLang="zh-CN" sz="2200" dirty="0">
                <a:solidFill>
                  <a:srgbClr val="000000"/>
                </a:solidFill>
                <a:latin typeface="Times New Roman" panose="02020603050405020304" pitchFamily="18" charset="0"/>
                <a:cs typeface="Times New Roman" panose="02020603050405020304" pitchFamily="18" charset="0"/>
              </a:rPr>
              <a:t>“&gt;”“=”</a:t>
            </a:r>
            <a:r>
              <a:rPr lang="zh-CN" altLang="zh-CN" sz="2200" dirty="0">
                <a:solidFill>
                  <a:srgbClr val="000000"/>
                </a:solidFill>
                <a:latin typeface="Times New Roman" panose="02020603050405020304" pitchFamily="18" charset="0"/>
                <a:cs typeface="Times New Roman" panose="02020603050405020304" pitchFamily="18" charset="0"/>
              </a:rPr>
              <a:t>或</a:t>
            </a:r>
            <a:r>
              <a:rPr lang="en-US" altLang="zh-CN" sz="2200" dirty="0">
                <a:solidFill>
                  <a:srgbClr val="000000"/>
                </a:solidFill>
                <a:latin typeface="Times New Roman" panose="02020603050405020304" pitchFamily="18" charset="0"/>
                <a:cs typeface="Times New Roman" panose="02020603050405020304" pitchFamily="18" charset="0"/>
              </a:rPr>
              <a:t>“&lt;”)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a:t>
            </a:r>
            <a:r>
              <a:rPr lang="zh-CN" altLang="zh-CN" sz="2200" dirty="0">
                <a:solidFill>
                  <a:srgbClr val="000000"/>
                </a:solidFill>
                <a:latin typeface="Times New Roman" panose="02020603050405020304" pitchFamily="18" charset="0"/>
                <a:cs typeface="Times New Roman" panose="02020603050405020304" pitchFamily="18" charset="0"/>
              </a:rPr>
              <a:t>气压中心的名称是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其形成原因是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气压中心是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气压带被</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气压中心切断而保留在海洋上的部分。</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(3)C</a:t>
            </a:r>
            <a:r>
              <a:rPr lang="zh-CN" altLang="zh-CN" sz="2200" dirty="0">
                <a:solidFill>
                  <a:srgbClr val="000000"/>
                </a:solidFill>
                <a:latin typeface="Times New Roman" panose="02020603050405020304" pitchFamily="18" charset="0"/>
                <a:cs typeface="Times New Roman" panose="02020603050405020304" pitchFamily="18" charset="0"/>
              </a:rPr>
              <a:t>点此时的风向是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其成因是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南亚的夏季风为</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其形成原因主要是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832374270"/>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p:cNvSpPr>
            <a:spLocks noChangeAspect="1"/>
          </p:cNvSpPr>
          <p:nvPr/>
        </p:nvSpPr>
        <p:spPr>
          <a:xfrm>
            <a:off x="508000" y="1911735"/>
            <a:ext cx="8128000" cy="328852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本题以</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月份海平面等压线示意图为背景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考查海陆分布对大气环流的影响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根据题干信息判断出</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的气压类型是解题的关键。由于图示为</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月份的等压线图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受海陆热力性质差异的影响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陆地上降温快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形成高气压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把南移的副极地低气压带切断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使其仅保留在海洋上。此时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位于东亚地区的</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点应吹西北季风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东亚季风是由海陆热力性质差异形成的。南亚地区的夏季风为西南季风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主要是由南半球的东南信风带越过赤道后在地转偏向力作用下向右偏转而成的。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45381237"/>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(1)&gt;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亚洲高压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或蒙古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西伯利亚高压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冬季大陆气温低　副极地低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西北　海陆热力性质差异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西南　气压带、风带的季节移动</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22443587"/>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628800"/>
            <a:ext cx="8128000" cy="444674"/>
          </a:xfrm>
          <a:prstGeom prst="rect">
            <a:avLst/>
          </a:prstGeom>
        </p:spPr>
        <p:txBody>
          <a:bodyPr>
            <a:spAutoFit/>
          </a:bodyPr>
          <a:lstStyle/>
          <a:p>
            <a:pPr indent="408305">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探究</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a:t>
            </a:r>
            <a:r>
              <a:rPr lang="zh-CN" altLang="zh-CN" sz="2200" b="1" u="sng" dirty="0">
                <a:solidFill>
                  <a:srgbClr val="FF0000"/>
                </a:solidFill>
                <a:uFill>
                  <a:solidFill>
                    <a:srgbClr val="000000"/>
                  </a:solidFill>
                </a:uFill>
                <a:latin typeface="Times New Roman" panose="02020603050405020304" pitchFamily="18" charset="0"/>
                <a:cs typeface="Times New Roman" panose="02020603050405020304" pitchFamily="18" charset="0"/>
              </a:rPr>
              <a:t>世界主要气候类型的成因、特征及分布</a:t>
            </a: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3844878" y="2100659"/>
            <a:ext cx="1454244" cy="498598"/>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问题</a:t>
            </a:r>
            <a:r>
              <a:rPr lang="zh-CN" altLang="zh-CN" sz="2200" dirty="0" smtClean="0">
                <a:solidFill>
                  <a:srgbClr val="000000"/>
                </a:solidFill>
                <a:latin typeface="NEU-BZ-S92"/>
                <a:ea typeface="方正宋黑_GBK" panose="03000509000000000000" pitchFamily="65" charset="-122"/>
                <a:cs typeface="Times New Roman" panose="02020603050405020304" pitchFamily="18" charset="0"/>
              </a:rPr>
              <a:t>导引</a:t>
            </a:r>
            <a:r>
              <a:rPr lang="en-US" altLang="zh-CN" sz="2200" dirty="0" smtClean="0">
                <a:solidFill>
                  <a:srgbClr val="000000"/>
                </a:solidFill>
                <a:latin typeface="NEU-BZ-S92"/>
                <a:ea typeface="方正宋黑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3117608"/>
            <a:ext cx="8128000" cy="2903680"/>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是谁总在帮俄罗斯人</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en-US" altLang="zh-CN" sz="2200" dirty="0">
                <a:solidFill>
                  <a:srgbClr val="000000"/>
                </a:solidFill>
                <a:latin typeface="Times New Roman" panose="02020603050405020304" pitchFamily="18" charset="0"/>
              </a:rPr>
              <a:t>1812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rPr>
              <a:t>11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月初</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横扫欧洲战场的拿破仑军队因遭遇北风怒号、风雪交加的恶劣天气</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被俄军以少胜多打得溃不成军</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拿破仑几乎是只身逃回巴黎。无独有偶</a:t>
            </a:r>
            <a:r>
              <a:rPr lang="en-US" altLang="zh-CN" sz="2200" dirty="0">
                <a:solidFill>
                  <a:srgbClr val="000000"/>
                </a:solidFill>
                <a:latin typeface="Times New Roman" panose="02020603050405020304" pitchFamily="18" charset="0"/>
              </a:rPr>
              <a:t>,1941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zh-CN" altLang="zh-CN" sz="2200" dirty="0">
                <a:solidFill>
                  <a:srgbClr val="000000"/>
                </a:solidFill>
                <a:ea typeface="Times New Roman" panose="02020603050405020304" pitchFamily="18" charset="0"/>
              </a:rPr>
              <a:t> </a:t>
            </a:r>
            <a:r>
              <a:rPr lang="en-US" altLang="zh-CN" sz="2200" dirty="0">
                <a:solidFill>
                  <a:srgbClr val="000000"/>
                </a:solidFill>
                <a:latin typeface="Times New Roman" panose="02020603050405020304" pitchFamily="18" charset="0"/>
              </a:rPr>
              <a:t>11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200" dirty="0">
                <a:solidFill>
                  <a:srgbClr val="000000"/>
                </a:solidFill>
                <a:latin typeface="Times New Roman" panose="02020603050405020304" pitchFamily="18" charset="0"/>
              </a:rPr>
              <a:t>13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日</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莫斯科风雪交加</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气温降到</a:t>
            </a:r>
            <a:r>
              <a:rPr lang="en-US" altLang="zh-CN" sz="2200" dirty="0">
                <a:solidFill>
                  <a:srgbClr val="000000"/>
                </a:solidFill>
                <a:latin typeface="Times New Roman" panose="02020603050405020304" pitchFamily="18" charset="0"/>
              </a:rPr>
              <a:t>-30</a:t>
            </a:r>
            <a:r>
              <a:rPr lang="en-US" altLang="zh-CN" sz="2200" dirty="0">
                <a:solidFill>
                  <a:srgbClr val="000000"/>
                </a:solidFill>
                <a:latin typeface="Times New Roman" panose="02020603050405020304" pitchFamily="18" charset="0"/>
                <a:ea typeface="楷体" panose="02010609060101010101" pitchFamily="49" charset="-122"/>
              </a:rPr>
              <a:t> </a:t>
            </a:r>
            <a:r>
              <a:rPr lang="zh-CN" altLang="zh-CN" sz="2200" dirty="0">
                <a:solidFill>
                  <a:srgbClr val="000000"/>
                </a:solidFill>
                <a:cs typeface="宋体" panose="02010600030101010101" pitchFamily="2" charset="-122"/>
              </a:rPr>
              <a:t>℃</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使入侵的德军因冻伤大量减员</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汽油凝固</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装甲车、坦克动弹不得</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使希特勒的美梦也在同一个地方夭折</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事实上这一切都是俄罗斯的大陆性气候在作怪。</a:t>
            </a:r>
            <a:endParaRPr lang="zh-CN" altLang="en-US" sz="2200" dirty="0"/>
          </a:p>
        </p:txBody>
      </p:sp>
    </p:spTree>
    <p:extLst>
      <p:ext uri="{BB962C8B-B14F-4D97-AF65-F5344CB8AC3E}">
        <p14:creationId xmlns:p14="http://schemas.microsoft.com/office/powerpoint/2010/main" val="174101201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结合材料探究</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拿破仑军队和德国军队本土所在的西欧主要气候类型是什么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该气候类型的特点和成因是什么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德国军队进攻的莫斯科的气候类型是什么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主要气候特点是什么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098370672"/>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716732"/>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西欧主要气候类型是温带海洋性气候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该气候类型的特点是终年温和湿润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成因是终年受来自大西洋的西风影响。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莫斯科是温带大陆性气候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该气候类型的特点是冬寒夏热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气温日较差、年较差大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降水较少。</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193336348"/>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3844878" y="1412776"/>
            <a:ext cx="1454244" cy="498598"/>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名师</a:t>
            </a:r>
            <a:r>
              <a:rPr lang="zh-CN" altLang="zh-CN" sz="2200" dirty="0" smtClean="0">
                <a:solidFill>
                  <a:srgbClr val="000000"/>
                </a:solidFill>
                <a:latin typeface="NEU-BZ-S92"/>
                <a:ea typeface="方正宋黑_GBK" panose="03000509000000000000" pitchFamily="65" charset="-122"/>
                <a:cs typeface="Times New Roman" panose="02020603050405020304" pitchFamily="18" charset="0"/>
              </a:rPr>
              <a:t>精讲</a:t>
            </a:r>
            <a:r>
              <a:rPr lang="en-US" altLang="zh-CN" sz="2200" dirty="0" smtClean="0">
                <a:solidFill>
                  <a:srgbClr val="000000"/>
                </a:solidFill>
                <a:latin typeface="NEU-BZ-S92"/>
                <a:ea typeface="方正宋黑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1988840"/>
            <a:ext cx="8128000" cy="125720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气压带、风带对气候的影响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受单一气压带、风带控制的气候类型及其特征</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NEU-BZ-S92"/>
                <a:ea typeface="方正书宋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val="2753242012"/>
              </p:ext>
            </p:extLst>
          </p:nvPr>
        </p:nvGraphicFramePr>
        <p:xfrm>
          <a:off x="508000" y="3246044"/>
          <a:ext cx="8128000" cy="2432105"/>
        </p:xfrm>
        <a:graphic>
          <a:graphicData uri="http://schemas.openxmlformats.org/presentationml/2006/ole">
            <mc:AlternateContent xmlns:mc="http://schemas.openxmlformats.org/markup-compatibility/2006">
              <mc:Choice xmlns:v="urn:schemas-microsoft-com:vml" Requires="v">
                <p:oleObj spid="_x0000_s6152" name="文档" r:id="rId6" imgW="3893397" imgH="1165449" progId="Word.Document.12">
                  <p:embed/>
                </p:oleObj>
              </mc:Choice>
              <mc:Fallback>
                <p:oleObj name="文档" r:id="rId6" imgW="3893397" imgH="1165449" progId="Word.Document.12">
                  <p:embed/>
                  <p:pic>
                    <p:nvPicPr>
                      <p:cNvPr id="0" name=""/>
                      <p:cNvPicPr/>
                      <p:nvPr/>
                    </p:nvPicPr>
                    <p:blipFill>
                      <a:blip r:embed="rId7"/>
                      <a:stretch>
                        <a:fillRect/>
                      </a:stretch>
                    </p:blipFill>
                    <p:spPr>
                      <a:xfrm>
                        <a:off x="508000" y="3246044"/>
                        <a:ext cx="8128000" cy="2432105"/>
                      </a:xfrm>
                      <a:prstGeom prst="rect">
                        <a:avLst/>
                      </a:prstGeom>
                    </p:spPr>
                  </p:pic>
                </p:oleObj>
              </mc:Fallback>
            </mc:AlternateContent>
          </a:graphicData>
        </a:graphic>
      </p:graphicFrame>
    </p:spTree>
    <p:extLst>
      <p:ext uri="{BB962C8B-B14F-4D97-AF65-F5344CB8AC3E}">
        <p14:creationId xmlns:p14="http://schemas.microsoft.com/office/powerpoint/2010/main" val="149536918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2" name="对象 1"/>
          <p:cNvGraphicFramePr>
            <a:graphicFrameLocks noChangeAspect="1"/>
          </p:cNvGraphicFramePr>
          <p:nvPr>
            <p:extLst>
              <p:ext uri="{D42A27DB-BD31-4B8C-83A1-F6EECF244321}">
                <p14:modId xmlns:p14="http://schemas.microsoft.com/office/powerpoint/2010/main" val="3881853992"/>
              </p:ext>
            </p:extLst>
          </p:nvPr>
        </p:nvGraphicFramePr>
        <p:xfrm>
          <a:off x="467544" y="2060848"/>
          <a:ext cx="8128000" cy="3899982"/>
        </p:xfrm>
        <a:graphic>
          <a:graphicData uri="http://schemas.openxmlformats.org/presentationml/2006/ole">
            <mc:AlternateContent xmlns:mc="http://schemas.openxmlformats.org/markup-compatibility/2006">
              <mc:Choice xmlns:v="urn:schemas-microsoft-com:vml" Requires="v">
                <p:oleObj spid="_x0000_s7176" name="文档" r:id="rId6" imgW="3893397" imgH="1869177" progId="Word.Document.12">
                  <p:embed/>
                </p:oleObj>
              </mc:Choice>
              <mc:Fallback>
                <p:oleObj name="文档" r:id="rId6" imgW="3893397" imgH="1869177" progId="Word.Document.12">
                  <p:embed/>
                  <p:pic>
                    <p:nvPicPr>
                      <p:cNvPr id="0" name=""/>
                      <p:cNvPicPr/>
                      <p:nvPr/>
                    </p:nvPicPr>
                    <p:blipFill>
                      <a:blip r:embed="rId7"/>
                      <a:stretch>
                        <a:fillRect/>
                      </a:stretch>
                    </p:blipFill>
                    <p:spPr>
                      <a:xfrm>
                        <a:off x="467544" y="2060848"/>
                        <a:ext cx="8128000" cy="3899982"/>
                      </a:xfrm>
                      <a:prstGeom prst="rect">
                        <a:avLst/>
                      </a:prstGeom>
                    </p:spPr>
                  </p:pic>
                </p:oleObj>
              </mc:Fallback>
            </mc:AlternateContent>
          </a:graphicData>
        </a:graphic>
      </p:graphicFrame>
    </p:spTree>
    <p:extLst>
      <p:ext uri="{BB962C8B-B14F-4D97-AF65-F5344CB8AC3E}">
        <p14:creationId xmlns:p14="http://schemas.microsoft.com/office/powerpoint/2010/main" val="100212936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4"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0808"/>
            <a:ext cx="8128000" cy="45974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受气压带、风带季节移动影响而形成的气候类型及其特征</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3682122513"/>
              </p:ext>
            </p:extLst>
          </p:nvPr>
        </p:nvGraphicFramePr>
        <p:xfrm>
          <a:off x="518886" y="2564904"/>
          <a:ext cx="8128000" cy="3887304"/>
        </p:xfrm>
        <a:graphic>
          <a:graphicData uri="http://schemas.openxmlformats.org/presentationml/2006/ole">
            <mc:AlternateContent xmlns:mc="http://schemas.openxmlformats.org/markup-compatibility/2006">
              <mc:Choice xmlns:v="urn:schemas-microsoft-com:vml" Requires="v">
                <p:oleObj spid="_x0000_s8200" name="文档" r:id="rId6" imgW="3907430" imgH="1869177" progId="Word.Document.12">
                  <p:embed/>
                </p:oleObj>
              </mc:Choice>
              <mc:Fallback>
                <p:oleObj name="文档" r:id="rId6" imgW="3907430" imgH="1869177" progId="Word.Document.12">
                  <p:embed/>
                  <p:pic>
                    <p:nvPicPr>
                      <p:cNvPr id="0" name=""/>
                      <p:cNvPicPr/>
                      <p:nvPr/>
                    </p:nvPicPr>
                    <p:blipFill>
                      <a:blip r:embed="rId7"/>
                      <a:stretch>
                        <a:fillRect/>
                      </a:stretch>
                    </p:blipFill>
                    <p:spPr>
                      <a:xfrm>
                        <a:off x="518886" y="2564904"/>
                        <a:ext cx="8128000" cy="3887304"/>
                      </a:xfrm>
                      <a:prstGeom prst="rect">
                        <a:avLst/>
                      </a:prstGeom>
                    </p:spPr>
                  </p:pic>
                </p:oleObj>
              </mc:Fallback>
            </mc:AlternateContent>
          </a:graphicData>
        </a:graphic>
      </p:graphicFrame>
    </p:spTree>
    <p:extLst>
      <p:ext uri="{BB962C8B-B14F-4D97-AF65-F5344CB8AC3E}">
        <p14:creationId xmlns:p14="http://schemas.microsoft.com/office/powerpoint/2010/main" val="1349764258"/>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84784"/>
            <a:ext cx="8128000" cy="459741"/>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世界主要气候类型分布的一般规律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北半球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5" name="L50.eps" descr="id:2147496010;FounderCES"/>
          <p:cNvPicPr/>
          <p:nvPr/>
        </p:nvPicPr>
        <p:blipFill>
          <a:blip r:embed="rId4"/>
          <a:stretch>
            <a:fillRect/>
          </a:stretch>
        </p:blipFill>
        <p:spPr>
          <a:xfrm>
            <a:off x="3635896" y="2420888"/>
            <a:ext cx="2821404" cy="3493379"/>
          </a:xfrm>
          <a:prstGeom prst="rect">
            <a:avLst/>
          </a:prstGeom>
        </p:spPr>
      </p:pic>
    </p:spTree>
    <p:extLst>
      <p:ext uri="{BB962C8B-B14F-4D97-AF65-F5344CB8AC3E}">
        <p14:creationId xmlns:p14="http://schemas.microsoft.com/office/powerpoint/2010/main" val="2244912812"/>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043608"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40768"/>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一、北半球冬、夏季气压中心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海陆相间分布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海陆热力性质</a:t>
            </a:r>
            <a:r>
              <a:rPr lang="zh-CN" altLang="zh-CN" sz="2200" dirty="0">
                <a:solidFill>
                  <a:srgbClr val="000000"/>
                </a:solidFill>
                <a:latin typeface="Times New Roman" panose="02020603050405020304" pitchFamily="18" charset="0"/>
                <a:cs typeface="Times New Roman" panose="02020603050405020304" pitchFamily="18" charset="0"/>
              </a:rPr>
              <a:t>差异大。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7" name="L42.eps" descr="id:2147495850;FounderCES"/>
          <p:cNvPicPr/>
          <p:nvPr/>
        </p:nvPicPr>
        <p:blipFill>
          <a:blip r:embed="rId4"/>
          <a:stretch>
            <a:fillRect/>
          </a:stretch>
        </p:blipFill>
        <p:spPr>
          <a:xfrm>
            <a:off x="2411760" y="2924944"/>
            <a:ext cx="4464921" cy="2452663"/>
          </a:xfrm>
          <a:prstGeom prst="rect">
            <a:avLst/>
          </a:prstGeom>
        </p:spPr>
      </p:pic>
      <p:sp>
        <p:nvSpPr>
          <p:cNvPr id="4" name="矩形 3"/>
          <p:cNvSpPr>
            <a:spLocks noChangeAspect="1"/>
          </p:cNvSpPr>
          <p:nvPr/>
        </p:nvSpPr>
        <p:spPr>
          <a:xfrm>
            <a:off x="3436781" y="5561547"/>
            <a:ext cx="2935419" cy="459741"/>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月份北半球气压</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中心</a:t>
            </a:r>
            <a:r>
              <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10" name="矩形 9"/>
          <p:cNvSpPr/>
          <p:nvPr/>
        </p:nvSpPr>
        <p:spPr>
          <a:xfrm>
            <a:off x="3187440" y="1761889"/>
            <a:ext cx="1665446" cy="33388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689121501"/>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7584" y="2204864"/>
            <a:ext cx="7671293" cy="2885641"/>
          </a:xfrm>
          <a:prstGeom prst="rect">
            <a:avLst/>
          </a:prstGeom>
        </p:spPr>
      </p:pic>
    </p:spTree>
    <p:extLst>
      <p:ext uri="{BB962C8B-B14F-4D97-AF65-F5344CB8AC3E}">
        <p14:creationId xmlns:p14="http://schemas.microsoft.com/office/powerpoint/2010/main" val="388353182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3961" y="1988840"/>
            <a:ext cx="8398535" cy="3513540"/>
          </a:xfrm>
          <a:prstGeom prst="rect">
            <a:avLst/>
          </a:prstGeom>
        </p:spPr>
      </p:pic>
    </p:spTree>
    <p:extLst>
      <p:ext uri="{BB962C8B-B14F-4D97-AF65-F5344CB8AC3E}">
        <p14:creationId xmlns:p14="http://schemas.microsoft.com/office/powerpoint/2010/main" val="2546094425"/>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1520" y="2564904"/>
            <a:ext cx="8672467" cy="2345722"/>
          </a:xfrm>
          <a:prstGeom prst="rect">
            <a:avLst/>
          </a:prstGeom>
        </p:spPr>
      </p:pic>
    </p:spTree>
    <p:extLst>
      <p:ext uri="{BB962C8B-B14F-4D97-AF65-F5344CB8AC3E}">
        <p14:creationId xmlns:p14="http://schemas.microsoft.com/office/powerpoint/2010/main" val="3503753660"/>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3909844" y="1340768"/>
            <a:ext cx="1454244" cy="498598"/>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典例</a:t>
            </a:r>
            <a:r>
              <a:rPr lang="zh-CN" altLang="zh-CN" sz="2200" dirty="0" smtClean="0">
                <a:solidFill>
                  <a:srgbClr val="000000"/>
                </a:solidFill>
                <a:latin typeface="NEU-BZ-S92"/>
                <a:ea typeface="方正宋黑_GBK" panose="03000509000000000000" pitchFamily="65" charset="-122"/>
                <a:cs typeface="Times New Roman" panose="02020603050405020304" pitchFamily="18" charset="0"/>
              </a:rPr>
              <a:t>剖析</a:t>
            </a:r>
            <a:r>
              <a:rPr lang="en-US" altLang="zh-CN" sz="2200" dirty="0" smtClean="0">
                <a:solidFill>
                  <a:srgbClr val="000000"/>
                </a:solidFill>
                <a:latin typeface="NEU-BZ-S92"/>
                <a:ea typeface="方正宋黑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1844824"/>
            <a:ext cx="8128000" cy="127227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【例题</a:t>
            </a:r>
            <a:r>
              <a:rPr lang="en-US" altLang="zh-CN" sz="2200" b="1"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下图为气候类型分布模式图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图的左侧是某季节影响气候形成的气压带、风带位置示意图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模式图下方为四地的气候资料图。读图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完成下列问题。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6" name="L51.eps" descr="id:2147496024;FounderCES"/>
          <p:cNvPicPr/>
          <p:nvPr/>
        </p:nvPicPr>
        <p:blipFill>
          <a:blip r:embed="rId4"/>
          <a:stretch>
            <a:fillRect/>
          </a:stretch>
        </p:blipFill>
        <p:spPr>
          <a:xfrm>
            <a:off x="2843808" y="3356992"/>
            <a:ext cx="4129354" cy="2826100"/>
          </a:xfrm>
          <a:prstGeom prst="rect">
            <a:avLst/>
          </a:prstGeom>
        </p:spPr>
      </p:pic>
    </p:spTree>
    <p:extLst>
      <p:ext uri="{BB962C8B-B14F-4D97-AF65-F5344CB8AC3E}">
        <p14:creationId xmlns:p14="http://schemas.microsoft.com/office/powerpoint/2010/main" val="899165303"/>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pic>
        <p:nvPicPr>
          <p:cNvPr id="4" name="L52.eps" descr="id:2147496031;FounderCES"/>
          <p:cNvPicPr/>
          <p:nvPr/>
        </p:nvPicPr>
        <p:blipFill>
          <a:blip r:embed="rId4"/>
          <a:stretch>
            <a:fillRect/>
          </a:stretch>
        </p:blipFill>
        <p:spPr>
          <a:xfrm>
            <a:off x="3059832" y="1700808"/>
            <a:ext cx="3673721" cy="2233528"/>
          </a:xfrm>
          <a:prstGeom prst="rect">
            <a:avLst/>
          </a:prstGeom>
        </p:spPr>
      </p:pic>
      <p:pic>
        <p:nvPicPr>
          <p:cNvPr id="5" name="L53.eps" descr="id:2147496038;FounderCES"/>
          <p:cNvPicPr/>
          <p:nvPr/>
        </p:nvPicPr>
        <p:blipFill>
          <a:blip r:embed="rId5"/>
          <a:stretch>
            <a:fillRect/>
          </a:stretch>
        </p:blipFill>
        <p:spPr>
          <a:xfrm>
            <a:off x="3030421" y="4149080"/>
            <a:ext cx="4086547" cy="2016224"/>
          </a:xfrm>
          <a:prstGeom prst="rect">
            <a:avLst/>
          </a:prstGeom>
        </p:spPr>
      </p:pic>
    </p:spTree>
    <p:extLst>
      <p:ext uri="{BB962C8B-B14F-4D97-AF65-F5344CB8AC3E}">
        <p14:creationId xmlns:p14="http://schemas.microsoft.com/office/powerpoint/2010/main" val="1053011042"/>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关于气候类型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对应正确的是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NEU-BZ-S92"/>
                <a:cs typeface="宋体" panose="02010600030101010101" pitchFamily="2" charset="-122"/>
              </a:rPr>
              <a:t>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甲</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NEU-BZ-S92"/>
                <a:cs typeface="宋体" panose="02010600030101010101" pitchFamily="2" charset="-122"/>
              </a:rPr>
              <a:t>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NEU-BZ-S92"/>
                <a:cs typeface="宋体" panose="02010600030101010101" pitchFamily="2" charset="-122"/>
              </a:rPr>
              <a:t>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丁</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NEU-BZ-S92"/>
                <a:cs typeface="宋体" panose="02010600030101010101" pitchFamily="2" charset="-122"/>
              </a:rPr>
              <a:t>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图中</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气压带的名称是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根据图中气压带和风带的位置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可以判断出图示地区的季节是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季。</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图中气候类型</a:t>
            </a: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的成因是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气候类型</a:t>
            </a:r>
            <a:r>
              <a:rPr lang="zh-CN" altLang="zh-CN" sz="2200" dirty="0">
                <a:solidFill>
                  <a:srgbClr val="000000"/>
                </a:solidFill>
                <a:latin typeface="NEU-BZ-S92"/>
                <a:cs typeface="宋体" panose="02010600030101010101" pitchFamily="2" charset="-122"/>
              </a:rPr>
              <a:t>⑤</a:t>
            </a:r>
            <a:r>
              <a:rPr lang="zh-CN" altLang="zh-CN" sz="2200" dirty="0">
                <a:solidFill>
                  <a:srgbClr val="000000"/>
                </a:solidFill>
                <a:latin typeface="Times New Roman" panose="02020603050405020304" pitchFamily="18" charset="0"/>
                <a:cs typeface="Times New Roman" panose="02020603050405020304" pitchFamily="18" charset="0"/>
              </a:rPr>
              <a:t>分布的一般规律是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要说明纬度位置和海陆位置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912194451"/>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由图示纬度及海陆位置可知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①②③④⑤⑥⑦</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分别是热带雨林气候、热带草原气候、热带沙漠气候、地中海气候、温带海洋性气候、温带季风气候、亚热带季风和季风性湿润气候。甲气候类型全年高温多雨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为热带雨林气候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乙气候类型最冷月平均气温在</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夏季降水多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冬季降水少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为亚热带季风气候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丙气候类型最冷月均温在</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冬雨夏干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为地中海气候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丁气候类型最冷月均温在</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夏季降水多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冬季降水少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为温带季风气候。</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88981883"/>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探究点一</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1" name="矩形 10">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724265"/>
            <a:ext cx="8128000" cy="166346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(1)C</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副热带高气压带　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常年受副热带高气压带或信风带的控制　南北纬</a:t>
            </a:r>
            <a:r>
              <a:rPr lang="en-US" altLang="zh-CN" sz="2200" dirty="0">
                <a:solidFill>
                  <a:srgbClr val="000000"/>
                </a:solidFill>
                <a:latin typeface="Times New Roman" panose="02020603050405020304" pitchFamily="18" charset="0"/>
                <a:cs typeface="Times New Roman" panose="02020603050405020304" pitchFamily="18" charset="0"/>
              </a:rPr>
              <a:t>40</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~60</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之间的大陆西岸</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1409285501"/>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2"/>
          <p:cNvSpPr txBox="1"/>
          <p:nvPr/>
        </p:nvSpPr>
        <p:spPr>
          <a:xfrm>
            <a:off x="5794190" y="836712"/>
            <a:ext cx="2138727" cy="369332"/>
          </a:xfrm>
          <a:prstGeom prst="rect">
            <a:avLst/>
          </a:prstGeom>
          <a:noFill/>
          <a:ln>
            <a:noFill/>
          </a:ln>
        </p:spPr>
        <p:txBody>
          <a:bodyPr wrap="none" rtlCol="0">
            <a:spAutoFit/>
          </a:bodyPr>
          <a:lstStyle/>
          <a:p>
            <a:r>
              <a:rPr lang="en-US" altLang="zh-CN" dirty="0" smtClean="0"/>
              <a:t>1-2       3-4       5       6</a:t>
            </a:r>
            <a:endParaRPr lang="zh-CN" altLang="en-US" dirty="0"/>
          </a:p>
        </p:txBody>
      </p:sp>
      <p:sp>
        <p:nvSpPr>
          <p:cNvPr id="11" name="矩形 10">
            <a:hlinkClick r:id="rId2" action="ppaction://hlinksldjump"/>
          </p:cNvPr>
          <p:cNvSpPr/>
          <p:nvPr/>
        </p:nvSpPr>
        <p:spPr>
          <a:xfrm>
            <a:off x="5798493" y="869763"/>
            <a:ext cx="479447" cy="294867"/>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hlinkClick r:id="rId3" action="ppaction://hlinksldjump"/>
          </p:cNvPr>
          <p:cNvSpPr/>
          <p:nvPr/>
        </p:nvSpPr>
        <p:spPr>
          <a:xfrm>
            <a:off x="6466664" y="882949"/>
            <a:ext cx="581238"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hlinkClick r:id="rId4" action="ppaction://hlinksldjump"/>
          </p:cNvPr>
          <p:cNvSpPr/>
          <p:nvPr/>
        </p:nvSpPr>
        <p:spPr>
          <a:xfrm>
            <a:off x="7164288"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hlinkClick r:id="rId5" action="ppaction://hlinksldjump"/>
          </p:cNvPr>
          <p:cNvSpPr/>
          <p:nvPr/>
        </p:nvSpPr>
        <p:spPr>
          <a:xfrm>
            <a:off x="7639541" y="884374"/>
            <a:ext cx="316835"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508000" y="1412776"/>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读图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图中圆柱为空气柱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空气柱形成的气压中心将所在的气压带切断。据此完成第</a:t>
            </a:r>
            <a:r>
              <a:rPr lang="en-US" altLang="zh-CN" sz="2200" dirty="0">
                <a:solidFill>
                  <a:srgbClr val="000000"/>
                </a:solidFill>
                <a:latin typeface="Times New Roman" panose="02020603050405020304" pitchFamily="18" charset="0"/>
                <a:cs typeface="Times New Roman" panose="02020603050405020304" pitchFamily="18" charset="0"/>
              </a:rPr>
              <a:t>1~2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8" name="L54.eps" descr="id:2147496052;FounderCES"/>
          <p:cNvPicPr/>
          <p:nvPr/>
        </p:nvPicPr>
        <p:blipFill>
          <a:blip r:embed="rId6"/>
          <a:stretch>
            <a:fillRect/>
          </a:stretch>
        </p:blipFill>
        <p:spPr>
          <a:xfrm>
            <a:off x="2145685" y="2996952"/>
            <a:ext cx="5341659" cy="2273975"/>
          </a:xfrm>
          <a:prstGeom prst="rect">
            <a:avLst/>
          </a:prstGeom>
        </p:spPr>
      </p:pic>
    </p:spTree>
    <p:extLst>
      <p:ext uri="{BB962C8B-B14F-4D97-AF65-F5344CB8AC3E}">
        <p14:creationId xmlns:p14="http://schemas.microsoft.com/office/powerpoint/2010/main" val="1428481823"/>
      </p:ext>
    </p:extLst>
  </p:cSld>
  <p:clrMapOvr>
    <a:masterClrMapping/>
  </p:clrMapOvr>
  <p:transition spd="slow">
    <p:pull dir="ld"/>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2"/>
          <p:cNvSpPr txBox="1"/>
          <p:nvPr/>
        </p:nvSpPr>
        <p:spPr>
          <a:xfrm>
            <a:off x="5794190" y="836712"/>
            <a:ext cx="2138727" cy="369332"/>
          </a:xfrm>
          <a:prstGeom prst="rect">
            <a:avLst/>
          </a:prstGeom>
          <a:noFill/>
          <a:ln>
            <a:noFill/>
          </a:ln>
        </p:spPr>
        <p:txBody>
          <a:bodyPr wrap="none" rtlCol="0">
            <a:spAutoFit/>
          </a:bodyPr>
          <a:lstStyle/>
          <a:p>
            <a:r>
              <a:rPr lang="en-US" altLang="zh-CN" dirty="0" smtClean="0"/>
              <a:t>1-2       3-4       5       6</a:t>
            </a:r>
            <a:endParaRPr lang="zh-CN" altLang="en-US" dirty="0"/>
          </a:p>
        </p:txBody>
      </p:sp>
      <p:sp>
        <p:nvSpPr>
          <p:cNvPr id="11" name="矩形 10">
            <a:hlinkClick r:id="rId2" action="ppaction://hlinksldjump"/>
          </p:cNvPr>
          <p:cNvSpPr/>
          <p:nvPr/>
        </p:nvSpPr>
        <p:spPr>
          <a:xfrm>
            <a:off x="5798493" y="869763"/>
            <a:ext cx="479447" cy="294867"/>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hlinkClick r:id="rId3" action="ppaction://hlinksldjump"/>
          </p:cNvPr>
          <p:cNvSpPr/>
          <p:nvPr/>
        </p:nvSpPr>
        <p:spPr>
          <a:xfrm>
            <a:off x="6466664" y="882949"/>
            <a:ext cx="581238"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hlinkClick r:id="rId4" action="ppaction://hlinksldjump"/>
          </p:cNvPr>
          <p:cNvSpPr/>
          <p:nvPr/>
        </p:nvSpPr>
        <p:spPr>
          <a:xfrm>
            <a:off x="7164288"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hlinkClick r:id="rId5" action="ppaction://hlinksldjump"/>
          </p:cNvPr>
          <p:cNvSpPr/>
          <p:nvPr/>
        </p:nvSpPr>
        <p:spPr>
          <a:xfrm>
            <a:off x="7639541" y="884374"/>
            <a:ext cx="316835"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关于</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两图的正确说法是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err="1">
                <a:solidFill>
                  <a:srgbClr val="000000"/>
                </a:solidFill>
                <a:latin typeface="Times New Roman" panose="02020603050405020304" pitchFamily="18" charset="0"/>
                <a:cs typeface="Times New Roman" panose="02020603050405020304" pitchFamily="18" charset="0"/>
              </a:rPr>
              <a:t>A.a</a:t>
            </a:r>
            <a:r>
              <a:rPr lang="zh-CN" altLang="zh-CN" sz="2200" dirty="0">
                <a:solidFill>
                  <a:srgbClr val="000000"/>
                </a:solidFill>
                <a:latin typeface="Times New Roman" panose="02020603050405020304" pitchFamily="18" charset="0"/>
                <a:cs typeface="Times New Roman" panose="02020603050405020304" pitchFamily="18" charset="0"/>
              </a:rPr>
              <a:t>图表示冬季、高气压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err="1">
                <a:solidFill>
                  <a:srgbClr val="000000"/>
                </a:solidFill>
                <a:latin typeface="Times New Roman" panose="02020603050405020304" pitchFamily="18" charset="0"/>
                <a:cs typeface="Times New Roman" panose="02020603050405020304" pitchFamily="18" charset="0"/>
              </a:rPr>
              <a:t>B.b</a:t>
            </a:r>
            <a:r>
              <a:rPr lang="zh-CN" altLang="zh-CN" sz="2200" dirty="0">
                <a:solidFill>
                  <a:srgbClr val="000000"/>
                </a:solidFill>
                <a:latin typeface="Times New Roman" panose="02020603050405020304" pitchFamily="18" charset="0"/>
                <a:cs typeface="Times New Roman" panose="02020603050405020304" pitchFamily="18" charset="0"/>
              </a:rPr>
              <a:t>图表示冬季、低气压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err="1">
                <a:solidFill>
                  <a:srgbClr val="000000"/>
                </a:solidFill>
                <a:latin typeface="Times New Roman" panose="02020603050405020304" pitchFamily="18" charset="0"/>
                <a:cs typeface="Times New Roman" panose="02020603050405020304" pitchFamily="18" charset="0"/>
              </a:rPr>
              <a:t>C.a</a:t>
            </a:r>
            <a:r>
              <a:rPr lang="zh-CN" altLang="zh-CN" sz="2200" dirty="0">
                <a:solidFill>
                  <a:srgbClr val="000000"/>
                </a:solidFill>
                <a:latin typeface="Times New Roman" panose="02020603050405020304" pitchFamily="18" charset="0"/>
                <a:cs typeface="Times New Roman" panose="02020603050405020304" pitchFamily="18" charset="0"/>
              </a:rPr>
              <a:t>图表示夏季、低气压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err="1">
                <a:solidFill>
                  <a:srgbClr val="000000"/>
                </a:solidFill>
                <a:latin typeface="Times New Roman" panose="02020603050405020304" pitchFamily="18" charset="0"/>
                <a:cs typeface="Times New Roman" panose="02020603050405020304" pitchFamily="18" charset="0"/>
              </a:rPr>
              <a:t>D.b</a:t>
            </a:r>
            <a:r>
              <a:rPr lang="zh-CN" altLang="zh-CN" sz="2200" dirty="0">
                <a:solidFill>
                  <a:srgbClr val="000000"/>
                </a:solidFill>
                <a:latin typeface="Times New Roman" panose="02020603050405020304" pitchFamily="18" charset="0"/>
                <a:cs typeface="Times New Roman" panose="02020603050405020304" pitchFamily="18" charset="0"/>
              </a:rPr>
              <a:t>图表示夏季、高气压</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4061823291"/>
      </p:ext>
    </p:extLst>
  </p:cSld>
  <p:clrMapOvr>
    <a:masterClrMapping/>
  </p:clrMapOvr>
  <p:transition spd="slow">
    <p:pull dir="l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043608"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pic>
        <p:nvPicPr>
          <p:cNvPr id="4" name="L41.eps" descr="id:2147495857;FounderCES"/>
          <p:cNvPicPr/>
          <p:nvPr/>
        </p:nvPicPr>
        <p:blipFill>
          <a:blip r:embed="rId4"/>
          <a:stretch>
            <a:fillRect/>
          </a:stretch>
        </p:blipFill>
        <p:spPr>
          <a:xfrm>
            <a:off x="1763688" y="1916832"/>
            <a:ext cx="5105981" cy="2592288"/>
          </a:xfrm>
          <a:prstGeom prst="rect">
            <a:avLst/>
          </a:prstGeom>
        </p:spPr>
      </p:pic>
      <p:sp>
        <p:nvSpPr>
          <p:cNvPr id="2" name="矩形 1"/>
          <p:cNvSpPr>
            <a:spLocks noChangeAspect="1"/>
          </p:cNvSpPr>
          <p:nvPr/>
        </p:nvSpPr>
        <p:spPr>
          <a:xfrm>
            <a:off x="3104290" y="5090642"/>
            <a:ext cx="2935419" cy="498598"/>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月份北半球气压</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中心</a:t>
            </a:r>
            <a:r>
              <a:rPr lang="en-US"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98469518"/>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2"/>
          <p:cNvSpPr txBox="1"/>
          <p:nvPr/>
        </p:nvSpPr>
        <p:spPr>
          <a:xfrm>
            <a:off x="5794190" y="836712"/>
            <a:ext cx="2138727" cy="369332"/>
          </a:xfrm>
          <a:prstGeom prst="rect">
            <a:avLst/>
          </a:prstGeom>
          <a:noFill/>
          <a:ln>
            <a:noFill/>
          </a:ln>
        </p:spPr>
        <p:txBody>
          <a:bodyPr wrap="none" rtlCol="0">
            <a:spAutoFit/>
          </a:bodyPr>
          <a:lstStyle/>
          <a:p>
            <a:r>
              <a:rPr lang="en-US" altLang="zh-CN" dirty="0" smtClean="0"/>
              <a:t>1-2       3-4       5       6</a:t>
            </a:r>
            <a:endParaRPr lang="zh-CN" altLang="en-US" dirty="0"/>
          </a:p>
        </p:txBody>
      </p:sp>
      <p:sp>
        <p:nvSpPr>
          <p:cNvPr id="11" name="矩形 10">
            <a:hlinkClick r:id="rId2" action="ppaction://hlinksldjump"/>
          </p:cNvPr>
          <p:cNvSpPr/>
          <p:nvPr/>
        </p:nvSpPr>
        <p:spPr>
          <a:xfrm>
            <a:off x="5798493" y="869763"/>
            <a:ext cx="479447" cy="294867"/>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hlinkClick r:id="rId3" action="ppaction://hlinksldjump"/>
          </p:cNvPr>
          <p:cNvSpPr/>
          <p:nvPr/>
        </p:nvSpPr>
        <p:spPr>
          <a:xfrm>
            <a:off x="6466664" y="882949"/>
            <a:ext cx="581238"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a:hlinkClick r:id="rId4" action="ppaction://hlinksldjump"/>
          </p:cNvPr>
          <p:cNvSpPr/>
          <p:nvPr/>
        </p:nvSpPr>
        <p:spPr>
          <a:xfrm>
            <a:off x="7164288"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a:hlinkClick r:id="rId5" action="ppaction://hlinksldjump"/>
          </p:cNvPr>
          <p:cNvSpPr/>
          <p:nvPr/>
        </p:nvSpPr>
        <p:spPr>
          <a:xfrm>
            <a:off x="7639541" y="884374"/>
            <a:ext cx="316835"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508000" y="1904201"/>
            <a:ext cx="8128000" cy="330359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图中空气柱切断的气压带是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极地高气压带</a:t>
            </a:r>
            <a:r>
              <a:rPr lang="en-US" altLang="zh-CN" sz="2200" dirty="0">
                <a:solidFill>
                  <a:srgbClr val="000000"/>
                </a:solidFill>
                <a:latin typeface="Times New Roman" panose="02020603050405020304" pitchFamily="18" charset="0"/>
                <a:cs typeface="Times New Roman" panose="02020603050405020304" pitchFamily="18" charset="0"/>
              </a:rPr>
              <a:t>	B.</a:t>
            </a:r>
            <a:r>
              <a:rPr lang="zh-CN" altLang="zh-CN" sz="2200" dirty="0">
                <a:solidFill>
                  <a:srgbClr val="000000"/>
                </a:solidFill>
                <a:latin typeface="Times New Roman" panose="02020603050405020304" pitchFamily="18" charset="0"/>
                <a:cs typeface="Times New Roman" panose="02020603050405020304" pitchFamily="18" charset="0"/>
              </a:rPr>
              <a:t>副极地低气压带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赤道低气压带</a:t>
            </a:r>
            <a:r>
              <a:rPr lang="en-US" altLang="zh-CN" sz="2200" dirty="0">
                <a:solidFill>
                  <a:srgbClr val="000000"/>
                </a:solidFill>
                <a:latin typeface="Times New Roman" panose="02020603050405020304" pitchFamily="18" charset="0"/>
                <a:cs typeface="Times New Roman" panose="02020603050405020304" pitchFamily="18" charset="0"/>
              </a:rPr>
              <a:t>	D.</a:t>
            </a:r>
            <a:r>
              <a:rPr lang="zh-CN" altLang="zh-CN" sz="2200" dirty="0">
                <a:solidFill>
                  <a:srgbClr val="000000"/>
                </a:solidFill>
                <a:latin typeface="Times New Roman" panose="02020603050405020304" pitchFamily="18" charset="0"/>
                <a:cs typeface="Times New Roman" panose="02020603050405020304" pitchFamily="18" charset="0"/>
              </a:rPr>
              <a:t>副热带高气压带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由各气压中心的位置可知</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图为冬季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气压中心为亚洲高压</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图为夏季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气压中心为亚洲低压。冬季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亚欧大陆上气温低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气流下沉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形成高压中心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把南移的副极地低气压带切断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使之仅保留在海洋上。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2.B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478334" y="3212976"/>
            <a:ext cx="8157666" cy="158136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39552" y="4794337"/>
            <a:ext cx="1944216" cy="33722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416621644"/>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2"/>
          <p:cNvSpPr txBox="1"/>
          <p:nvPr/>
        </p:nvSpPr>
        <p:spPr>
          <a:xfrm>
            <a:off x="5794190" y="836712"/>
            <a:ext cx="2138727" cy="369332"/>
          </a:xfrm>
          <a:prstGeom prst="rect">
            <a:avLst/>
          </a:prstGeom>
          <a:noFill/>
          <a:ln>
            <a:noFill/>
          </a:ln>
        </p:spPr>
        <p:txBody>
          <a:bodyPr wrap="none" rtlCol="0">
            <a:spAutoFit/>
          </a:bodyPr>
          <a:lstStyle/>
          <a:p>
            <a:r>
              <a:rPr lang="en-US" altLang="zh-CN" dirty="0" smtClean="0"/>
              <a:t>1-2       3-4       5       6</a:t>
            </a:r>
            <a:endParaRPr lang="zh-CN" altLang="en-US" dirty="0"/>
          </a:p>
        </p:txBody>
      </p:sp>
      <p:sp>
        <p:nvSpPr>
          <p:cNvPr id="10" name="矩形 9">
            <a:hlinkClick r:id="rId2" action="ppaction://hlinksldjump"/>
          </p:cNvPr>
          <p:cNvSpPr/>
          <p:nvPr/>
        </p:nvSpPr>
        <p:spPr>
          <a:xfrm>
            <a:off x="5798493" y="869763"/>
            <a:ext cx="479447"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hlinkClick r:id="rId3" action="ppaction://hlinksldjump"/>
          </p:cNvPr>
          <p:cNvSpPr/>
          <p:nvPr/>
        </p:nvSpPr>
        <p:spPr>
          <a:xfrm>
            <a:off x="6439034" y="882949"/>
            <a:ext cx="581238" cy="294867"/>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4" action="ppaction://hlinksldjump"/>
          </p:cNvPr>
          <p:cNvSpPr/>
          <p:nvPr/>
        </p:nvSpPr>
        <p:spPr>
          <a:xfrm>
            <a:off x="7246347"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hlinkClick r:id="rId5" action="ppaction://hlinksldjump"/>
          </p:cNvPr>
          <p:cNvSpPr/>
          <p:nvPr/>
        </p:nvSpPr>
        <p:spPr>
          <a:xfrm>
            <a:off x="7723102"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a:spLocks noChangeAspect="1"/>
          </p:cNvSpPr>
          <p:nvPr/>
        </p:nvSpPr>
        <p:spPr>
          <a:xfrm>
            <a:off x="508000" y="1556792"/>
            <a:ext cx="8128000" cy="86600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2015·</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广东广州高一检测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下图为亚洲某月季风分布示意图。读图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3~4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5" name="L55.eps" descr="id:2147496059;FounderCES"/>
          <p:cNvPicPr/>
          <p:nvPr/>
        </p:nvPicPr>
        <p:blipFill>
          <a:blip r:embed="rId6"/>
          <a:stretch>
            <a:fillRect/>
          </a:stretch>
        </p:blipFill>
        <p:spPr>
          <a:xfrm>
            <a:off x="3275856" y="2773546"/>
            <a:ext cx="3600400" cy="2919037"/>
          </a:xfrm>
          <a:prstGeom prst="rect">
            <a:avLst/>
          </a:prstGeom>
        </p:spPr>
      </p:pic>
    </p:spTree>
    <p:extLst>
      <p:ext uri="{BB962C8B-B14F-4D97-AF65-F5344CB8AC3E}">
        <p14:creationId xmlns:p14="http://schemas.microsoft.com/office/powerpoint/2010/main" val="2996964954"/>
      </p:ext>
    </p:extLst>
  </p:cSld>
  <p:clrMapOvr>
    <a:masterClrMapping/>
  </p:clrMapOvr>
  <p:transition spd="slow">
    <p:pull dir="ld"/>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2"/>
          <p:cNvSpPr txBox="1"/>
          <p:nvPr/>
        </p:nvSpPr>
        <p:spPr>
          <a:xfrm>
            <a:off x="5794190" y="836712"/>
            <a:ext cx="2138727" cy="369332"/>
          </a:xfrm>
          <a:prstGeom prst="rect">
            <a:avLst/>
          </a:prstGeom>
          <a:noFill/>
          <a:ln>
            <a:noFill/>
          </a:ln>
        </p:spPr>
        <p:txBody>
          <a:bodyPr wrap="none" rtlCol="0">
            <a:spAutoFit/>
          </a:bodyPr>
          <a:lstStyle/>
          <a:p>
            <a:r>
              <a:rPr lang="en-US" altLang="zh-CN" dirty="0" smtClean="0"/>
              <a:t>1-2       3-4       5       6</a:t>
            </a:r>
            <a:endParaRPr lang="zh-CN" altLang="en-US" dirty="0"/>
          </a:p>
        </p:txBody>
      </p:sp>
      <p:sp>
        <p:nvSpPr>
          <p:cNvPr id="10" name="矩形 9">
            <a:hlinkClick r:id="rId2" action="ppaction://hlinksldjump"/>
          </p:cNvPr>
          <p:cNvSpPr/>
          <p:nvPr/>
        </p:nvSpPr>
        <p:spPr>
          <a:xfrm>
            <a:off x="5798493" y="869763"/>
            <a:ext cx="479447"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hlinkClick r:id="rId3" action="ppaction://hlinksldjump"/>
          </p:cNvPr>
          <p:cNvSpPr/>
          <p:nvPr/>
        </p:nvSpPr>
        <p:spPr>
          <a:xfrm>
            <a:off x="6439034" y="882949"/>
            <a:ext cx="581238" cy="294867"/>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4" action="ppaction://hlinksldjump"/>
          </p:cNvPr>
          <p:cNvSpPr/>
          <p:nvPr/>
        </p:nvSpPr>
        <p:spPr>
          <a:xfrm>
            <a:off x="7246347"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hlinkClick r:id="rId5" action="ppaction://hlinksldjump"/>
          </p:cNvPr>
          <p:cNvSpPr/>
          <p:nvPr/>
        </p:nvSpPr>
        <p:spPr>
          <a:xfrm>
            <a:off x="7723102"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508000" y="1905161"/>
            <a:ext cx="8128000" cy="4116127"/>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关于</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季风风向、成因的判断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正确的是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err="1">
                <a:solidFill>
                  <a:srgbClr val="000000"/>
                </a:solidFill>
                <a:latin typeface="Times New Roman" panose="02020603050405020304" pitchFamily="18" charset="0"/>
                <a:cs typeface="Times New Roman" panose="02020603050405020304" pitchFamily="18" charset="0"/>
              </a:rPr>
              <a:t>A.a</a:t>
            </a:r>
            <a:r>
              <a:rPr lang="zh-CN" altLang="zh-CN" sz="2200" dirty="0">
                <a:solidFill>
                  <a:srgbClr val="000000"/>
                </a:solidFill>
                <a:latin typeface="Times New Roman" panose="02020603050405020304" pitchFamily="18" charset="0"/>
                <a:cs typeface="Times New Roman" panose="02020603050405020304" pitchFamily="18" charset="0"/>
              </a:rPr>
              <a:t>为西北风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海陆热力性质差异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err="1">
                <a:solidFill>
                  <a:srgbClr val="000000"/>
                </a:solidFill>
                <a:latin typeface="Times New Roman" panose="02020603050405020304" pitchFamily="18" charset="0"/>
                <a:cs typeface="Times New Roman" panose="02020603050405020304" pitchFamily="18" charset="0"/>
              </a:rPr>
              <a:t>B.a</a:t>
            </a:r>
            <a:r>
              <a:rPr lang="zh-CN" altLang="zh-CN" sz="2200" dirty="0">
                <a:solidFill>
                  <a:srgbClr val="000000"/>
                </a:solidFill>
                <a:latin typeface="Times New Roman" panose="02020603050405020304" pitchFamily="18" charset="0"/>
                <a:cs typeface="Times New Roman" panose="02020603050405020304" pitchFamily="18" charset="0"/>
              </a:rPr>
              <a:t>为东南风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气压带、风带的季节移动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err="1">
                <a:solidFill>
                  <a:srgbClr val="000000"/>
                </a:solidFill>
                <a:latin typeface="Times New Roman" panose="02020603050405020304" pitchFamily="18" charset="0"/>
                <a:cs typeface="Times New Roman" panose="02020603050405020304" pitchFamily="18" charset="0"/>
              </a:rPr>
              <a:t>C.b</a:t>
            </a:r>
            <a:r>
              <a:rPr lang="zh-CN" altLang="zh-CN" sz="2200" dirty="0">
                <a:solidFill>
                  <a:srgbClr val="000000"/>
                </a:solidFill>
                <a:latin typeface="Times New Roman" panose="02020603050405020304" pitchFamily="18" charset="0"/>
                <a:cs typeface="Times New Roman" panose="02020603050405020304" pitchFamily="18" charset="0"/>
              </a:rPr>
              <a:t>为东北风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海陆热力性质差异</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err="1">
                <a:solidFill>
                  <a:srgbClr val="000000"/>
                </a:solidFill>
                <a:latin typeface="Times New Roman" panose="02020603050405020304" pitchFamily="18" charset="0"/>
                <a:cs typeface="Times New Roman" panose="02020603050405020304" pitchFamily="18" charset="0"/>
              </a:rPr>
              <a:t>D.b</a:t>
            </a:r>
            <a:r>
              <a:rPr lang="zh-CN" altLang="zh-CN" sz="2200" dirty="0">
                <a:solidFill>
                  <a:srgbClr val="000000"/>
                </a:solidFill>
                <a:latin typeface="Times New Roman" panose="02020603050405020304" pitchFamily="18" charset="0"/>
                <a:cs typeface="Times New Roman" panose="02020603050405020304" pitchFamily="18" charset="0"/>
              </a:rPr>
              <a:t>为西南风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气压带、风带的季节移动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据图判断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下列叙述正确的是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err="1">
                <a:solidFill>
                  <a:srgbClr val="000000"/>
                </a:solidFill>
                <a:latin typeface="Times New Roman" panose="02020603050405020304" pitchFamily="18" charset="0"/>
                <a:cs typeface="Times New Roman" panose="02020603050405020304" pitchFamily="18" charset="0"/>
              </a:rPr>
              <a:t>A.a</a:t>
            </a:r>
            <a:r>
              <a:rPr lang="zh-CN" altLang="zh-CN" sz="2200" dirty="0">
                <a:solidFill>
                  <a:srgbClr val="000000"/>
                </a:solidFill>
                <a:latin typeface="Times New Roman" panose="02020603050405020304" pitchFamily="18" charset="0"/>
                <a:cs typeface="Times New Roman" panose="02020603050405020304" pitchFamily="18" charset="0"/>
              </a:rPr>
              <a:t>季风影响下温和湿润</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err="1">
                <a:solidFill>
                  <a:srgbClr val="000000"/>
                </a:solidFill>
                <a:latin typeface="Times New Roman" panose="02020603050405020304" pitchFamily="18" charset="0"/>
                <a:cs typeface="Times New Roman" panose="02020603050405020304" pitchFamily="18" charset="0"/>
              </a:rPr>
              <a:t>B.b</a:t>
            </a:r>
            <a:r>
              <a:rPr lang="zh-CN" altLang="zh-CN" sz="2200" dirty="0">
                <a:solidFill>
                  <a:srgbClr val="000000"/>
                </a:solidFill>
                <a:latin typeface="Times New Roman" panose="02020603050405020304" pitchFamily="18" charset="0"/>
                <a:cs typeface="Times New Roman" panose="02020603050405020304" pitchFamily="18" charset="0"/>
              </a:rPr>
              <a:t>季风影响下高温干燥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此时节我国东部高温多雨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此时节我国多受寒潮影响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3103821260"/>
      </p:ext>
    </p:extLst>
  </p:cSld>
  <p:clrMapOvr>
    <a:masterClrMapping/>
  </p:clrMapOvr>
  <p:transition spd="slow">
    <p:pull dir="ld"/>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2"/>
          <p:cNvSpPr txBox="1"/>
          <p:nvPr/>
        </p:nvSpPr>
        <p:spPr>
          <a:xfrm>
            <a:off x="5794190" y="836712"/>
            <a:ext cx="2138727" cy="369332"/>
          </a:xfrm>
          <a:prstGeom prst="rect">
            <a:avLst/>
          </a:prstGeom>
          <a:noFill/>
          <a:ln>
            <a:noFill/>
          </a:ln>
        </p:spPr>
        <p:txBody>
          <a:bodyPr wrap="none" rtlCol="0">
            <a:spAutoFit/>
          </a:bodyPr>
          <a:lstStyle/>
          <a:p>
            <a:r>
              <a:rPr lang="en-US" altLang="zh-CN" dirty="0" smtClean="0"/>
              <a:t>1-2       3-4       5       6</a:t>
            </a:r>
            <a:endParaRPr lang="zh-CN" altLang="en-US" dirty="0"/>
          </a:p>
        </p:txBody>
      </p:sp>
      <p:sp>
        <p:nvSpPr>
          <p:cNvPr id="10" name="矩形 9">
            <a:hlinkClick r:id="rId2" action="ppaction://hlinksldjump"/>
          </p:cNvPr>
          <p:cNvSpPr/>
          <p:nvPr/>
        </p:nvSpPr>
        <p:spPr>
          <a:xfrm>
            <a:off x="5798493" y="869763"/>
            <a:ext cx="479447"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hlinkClick r:id="rId3" action="ppaction://hlinksldjump"/>
          </p:cNvPr>
          <p:cNvSpPr/>
          <p:nvPr/>
        </p:nvSpPr>
        <p:spPr>
          <a:xfrm>
            <a:off x="6439034" y="882949"/>
            <a:ext cx="581238" cy="294867"/>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4" action="ppaction://hlinksldjump"/>
          </p:cNvPr>
          <p:cNvSpPr/>
          <p:nvPr/>
        </p:nvSpPr>
        <p:spPr>
          <a:xfrm>
            <a:off x="7246347"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hlinkClick r:id="rId5" action="ppaction://hlinksldjump"/>
          </p:cNvPr>
          <p:cNvSpPr/>
          <p:nvPr/>
        </p:nvSpPr>
        <p:spPr>
          <a:xfrm>
            <a:off x="7723102"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508000" y="2107334"/>
            <a:ext cx="8128000" cy="2897332"/>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从图中可以看出</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为东南风</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为西南风</a:t>
            </a: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是东亚地区的夏季风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受海陆热力性质差异的影响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此时亚欧大陆升温速度快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气温较同纬度海洋上高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形成低压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海洋上形成高压中心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风从海洋吹向陆地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在地转偏向力作用下形成东南风</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是南亚地区的夏季风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此时东南信风带向北移动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越过赤道后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在地转偏向力作用下形成西南风。第</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此季节为我国夏季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我国东部受夏季风影响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高温多雨。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3.D</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4.C</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508000" y="4581128"/>
            <a:ext cx="2047776" cy="33722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71547545"/>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2"/>
          <p:cNvSpPr txBox="1"/>
          <p:nvPr/>
        </p:nvSpPr>
        <p:spPr>
          <a:xfrm>
            <a:off x="5794190" y="836712"/>
            <a:ext cx="2138727" cy="369332"/>
          </a:xfrm>
          <a:prstGeom prst="rect">
            <a:avLst/>
          </a:prstGeom>
          <a:noFill/>
          <a:ln>
            <a:noFill/>
          </a:ln>
        </p:spPr>
        <p:txBody>
          <a:bodyPr wrap="none" rtlCol="0">
            <a:spAutoFit/>
          </a:bodyPr>
          <a:lstStyle/>
          <a:p>
            <a:r>
              <a:rPr lang="en-US" altLang="zh-CN" dirty="0" smtClean="0"/>
              <a:t>1-2       3-4       5       6</a:t>
            </a:r>
            <a:endParaRPr lang="zh-CN" altLang="en-US" dirty="0"/>
          </a:p>
        </p:txBody>
      </p:sp>
      <p:sp>
        <p:nvSpPr>
          <p:cNvPr id="10" name="矩形 9">
            <a:hlinkClick r:id="rId2" action="ppaction://hlinksldjump"/>
          </p:cNvPr>
          <p:cNvSpPr/>
          <p:nvPr/>
        </p:nvSpPr>
        <p:spPr>
          <a:xfrm>
            <a:off x="5798493" y="869763"/>
            <a:ext cx="479447"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hlinkClick r:id="rId3" action="ppaction://hlinksldjump"/>
          </p:cNvPr>
          <p:cNvSpPr/>
          <p:nvPr/>
        </p:nvSpPr>
        <p:spPr>
          <a:xfrm>
            <a:off x="6466664" y="882949"/>
            <a:ext cx="581238"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4" action="ppaction://hlinksldjump"/>
          </p:cNvPr>
          <p:cNvSpPr/>
          <p:nvPr/>
        </p:nvSpPr>
        <p:spPr>
          <a:xfrm>
            <a:off x="7119643" y="884374"/>
            <a:ext cx="348519" cy="294867"/>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hlinkClick r:id="rId5" action="ppaction://hlinksldjump"/>
          </p:cNvPr>
          <p:cNvSpPr/>
          <p:nvPr/>
        </p:nvSpPr>
        <p:spPr>
          <a:xfrm>
            <a:off x="7723102"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Rectangle 1"/>
          <p:cNvSpPr>
            <a:spLocks noChangeAspect="1" noChangeArrowheads="1"/>
          </p:cNvSpPr>
          <p:nvPr/>
        </p:nvSpPr>
        <p:spPr bwMode="auto">
          <a:xfrm>
            <a:off x="508000" y="1484784"/>
            <a:ext cx="8128000" cy="49408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tabLst>
                <a:tab pos="1028700" algn="l"/>
                <a:tab pos="1851025" algn="l"/>
                <a:tab pos="2538413" algn="l"/>
                <a:tab pos="3222625" algn="l"/>
              </a:tabLst>
              <a:defRPr>
                <a:solidFill>
                  <a:schemeClr val="tx1"/>
                </a:solidFill>
                <a:latin typeface="Arial" panose="020B0604020202020204" pitchFamily="34" charset="0"/>
              </a:defRPr>
            </a:lvl1pPr>
            <a:lvl2pPr eaLnBrk="0" fontAlgn="base" hangingPunct="0">
              <a:spcBef>
                <a:spcPct val="0"/>
              </a:spcBef>
              <a:spcAft>
                <a:spcPct val="0"/>
              </a:spcAft>
              <a:tabLst>
                <a:tab pos="1028700" algn="l"/>
                <a:tab pos="1851025" algn="l"/>
                <a:tab pos="2538413" algn="l"/>
                <a:tab pos="3222625" algn="l"/>
              </a:tabLst>
              <a:defRPr>
                <a:solidFill>
                  <a:schemeClr val="tx1"/>
                </a:solidFill>
                <a:latin typeface="Arial" panose="020B0604020202020204" pitchFamily="34" charset="0"/>
              </a:defRPr>
            </a:lvl2pPr>
            <a:lvl3pPr eaLnBrk="0" fontAlgn="base" hangingPunct="0">
              <a:spcBef>
                <a:spcPct val="0"/>
              </a:spcBef>
              <a:spcAft>
                <a:spcPct val="0"/>
              </a:spcAft>
              <a:tabLst>
                <a:tab pos="1028700" algn="l"/>
                <a:tab pos="1851025" algn="l"/>
                <a:tab pos="2538413" algn="l"/>
                <a:tab pos="3222625" algn="l"/>
              </a:tabLst>
              <a:defRPr>
                <a:solidFill>
                  <a:schemeClr val="tx1"/>
                </a:solidFill>
                <a:latin typeface="Arial" panose="020B0604020202020204" pitchFamily="34" charset="0"/>
              </a:defRPr>
            </a:lvl3pPr>
            <a:lvl4pPr eaLnBrk="0" fontAlgn="base" hangingPunct="0">
              <a:spcBef>
                <a:spcPct val="0"/>
              </a:spcBef>
              <a:spcAft>
                <a:spcPct val="0"/>
              </a:spcAft>
              <a:tabLst>
                <a:tab pos="1028700" algn="l"/>
                <a:tab pos="1851025" algn="l"/>
                <a:tab pos="2538413" algn="l"/>
                <a:tab pos="3222625" algn="l"/>
              </a:tabLst>
              <a:defRPr>
                <a:solidFill>
                  <a:schemeClr val="tx1"/>
                </a:solidFill>
                <a:latin typeface="Arial" panose="020B0604020202020204" pitchFamily="34" charset="0"/>
              </a:defRPr>
            </a:lvl4pPr>
            <a:lvl5pPr eaLnBrk="0" fontAlgn="base" hangingPunct="0">
              <a:spcBef>
                <a:spcPct val="0"/>
              </a:spcBef>
              <a:spcAft>
                <a:spcPct val="0"/>
              </a:spcAft>
              <a:tabLst>
                <a:tab pos="1028700" algn="l"/>
                <a:tab pos="1851025" algn="l"/>
                <a:tab pos="2538413" algn="l"/>
                <a:tab pos="3222625" algn="l"/>
              </a:tabLst>
              <a:defRPr>
                <a:solidFill>
                  <a:schemeClr val="tx1"/>
                </a:solidFill>
                <a:latin typeface="Arial" panose="020B0604020202020204" pitchFamily="34" charset="0"/>
              </a:defRPr>
            </a:lvl5pPr>
            <a:lvl6pPr eaLnBrk="0" fontAlgn="base" hangingPunct="0">
              <a:spcBef>
                <a:spcPct val="0"/>
              </a:spcBef>
              <a:spcAft>
                <a:spcPct val="0"/>
              </a:spcAft>
              <a:tabLst>
                <a:tab pos="1028700" algn="l"/>
                <a:tab pos="1851025" algn="l"/>
                <a:tab pos="2538413" algn="l"/>
                <a:tab pos="3222625" algn="l"/>
              </a:tabLst>
              <a:defRPr>
                <a:solidFill>
                  <a:schemeClr val="tx1"/>
                </a:solidFill>
                <a:latin typeface="Arial" panose="020B0604020202020204" pitchFamily="34" charset="0"/>
              </a:defRPr>
            </a:lvl6pPr>
            <a:lvl7pPr eaLnBrk="0" fontAlgn="base" hangingPunct="0">
              <a:spcBef>
                <a:spcPct val="0"/>
              </a:spcBef>
              <a:spcAft>
                <a:spcPct val="0"/>
              </a:spcAft>
              <a:tabLst>
                <a:tab pos="1028700" algn="l"/>
                <a:tab pos="1851025" algn="l"/>
                <a:tab pos="2538413" algn="l"/>
                <a:tab pos="3222625" algn="l"/>
              </a:tabLst>
              <a:defRPr>
                <a:solidFill>
                  <a:schemeClr val="tx1"/>
                </a:solidFill>
                <a:latin typeface="Arial" panose="020B0604020202020204" pitchFamily="34" charset="0"/>
              </a:defRPr>
            </a:lvl7pPr>
            <a:lvl8pPr eaLnBrk="0" fontAlgn="base" hangingPunct="0">
              <a:spcBef>
                <a:spcPct val="0"/>
              </a:spcBef>
              <a:spcAft>
                <a:spcPct val="0"/>
              </a:spcAft>
              <a:tabLst>
                <a:tab pos="1028700" algn="l"/>
                <a:tab pos="1851025" algn="l"/>
                <a:tab pos="2538413" algn="l"/>
                <a:tab pos="3222625" algn="l"/>
              </a:tabLst>
              <a:defRPr>
                <a:solidFill>
                  <a:schemeClr val="tx1"/>
                </a:solidFill>
                <a:latin typeface="Arial" panose="020B0604020202020204" pitchFamily="34" charset="0"/>
              </a:defRPr>
            </a:lvl8pPr>
            <a:lvl9pPr eaLnBrk="0" fontAlgn="base" hangingPunct="0">
              <a:spcBef>
                <a:spcPct val="0"/>
              </a:spcBef>
              <a:spcAft>
                <a:spcPct val="0"/>
              </a:spcAft>
              <a:tabLst>
                <a:tab pos="1028700" algn="l"/>
                <a:tab pos="1851025" algn="l"/>
                <a:tab pos="2538413" algn="l"/>
                <a:tab pos="3222625" algn="l"/>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120000"/>
              </a:lnSpc>
              <a:spcBef>
                <a:spcPct val="0"/>
              </a:spcBef>
              <a:spcAft>
                <a:spcPct val="0"/>
              </a:spcAft>
              <a:buClrTx/>
              <a:buSzTx/>
              <a:buFontTx/>
              <a:buNone/>
              <a:tabLst>
                <a:tab pos="1028700" algn="l"/>
                <a:tab pos="1851025" algn="l"/>
                <a:tab pos="2538413" algn="l"/>
                <a:tab pos="3222625" algn="l"/>
              </a:tabLst>
            </a:pPr>
            <a:r>
              <a:rPr kumimoji="0" lang="en-US" altLang="zh-CN" sz="2200" b="1" i="0" u="none" strike="noStrike" cap="none" normalizeH="0" baseline="0" smtClean="0">
                <a:ln>
                  <a:noFill/>
                </a:ln>
                <a:solidFill>
                  <a:srgbClr val="000000"/>
                </a:solidFill>
                <a:effectLst/>
                <a:ea typeface="宋体" panose="02010600030101010101" pitchFamily="2" charset="-122"/>
                <a:cs typeface="Times New Roman" panose="02020603050405020304" pitchFamily="18" charset="0"/>
              </a:rPr>
              <a:t>5</a:t>
            </a:r>
            <a:r>
              <a:rPr kumimoji="0" lang="en-US" altLang="zh-CN" sz="2200" b="0" i="0" u="none" strike="noStrike" cap="none" normalizeH="0" baseline="0" smtClean="0">
                <a:ln>
                  <a:noFill/>
                </a:ln>
                <a:solidFill>
                  <a:srgbClr val="000000"/>
                </a:solidFill>
                <a:effectLst/>
                <a:ea typeface="宋体" panose="02010600030101010101" pitchFamily="2" charset="-122"/>
                <a:cs typeface="Times New Roman" panose="02020603050405020304" pitchFamily="18" charset="0"/>
              </a:rPr>
              <a:t>.</a:t>
            </a:r>
            <a:r>
              <a:rPr kumimoji="0" lang="zh-CN" altLang="en-US" sz="2200" b="0" i="0" u="none" strike="noStrike" cap="none" normalizeH="0" baseline="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下面几幅气候类型示意图</a:t>
            </a:r>
            <a:r>
              <a:rPr kumimoji="0" lang="en-US" altLang="zh-CN" sz="2200" b="0" i="0" u="none" strike="noStrike" cap="none" normalizeH="0" baseline="0" smtClean="0">
                <a:ln>
                  <a:noFill/>
                </a:ln>
                <a:solidFill>
                  <a:srgbClr val="000000"/>
                </a:solidFill>
                <a:effectLst/>
                <a:ea typeface="宋体" panose="02010600030101010101" pitchFamily="2" charset="-122"/>
                <a:cs typeface="Times New Roman" panose="02020603050405020304" pitchFamily="18" charset="0"/>
              </a:rPr>
              <a:t>,</a:t>
            </a:r>
            <a:r>
              <a:rPr kumimoji="0" lang="zh-CN" altLang="en-US" sz="2200" b="0" i="0" u="none" strike="noStrike" cap="none" normalizeH="0" baseline="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正确表示地中海气候的是</a:t>
            </a:r>
            <a:r>
              <a:rPr kumimoji="0" lang="zh-CN" altLang="en-US" sz="2200" b="0" i="0" u="none" strike="noStrike" cap="none" normalizeH="0" baseline="0" smtClean="0">
                <a:ln>
                  <a:noFill/>
                </a:ln>
                <a:solidFill>
                  <a:srgbClr val="000000"/>
                </a:solidFill>
                <a:effectLst/>
                <a:ea typeface="宋体" panose="02010600030101010101" pitchFamily="2" charset="-122"/>
                <a:cs typeface="Times New Roman" panose="02020603050405020304" pitchFamily="18" charset="0"/>
              </a:rPr>
              <a:t> </a:t>
            </a:r>
            <a:r>
              <a:rPr kumimoji="0" lang="en-US" altLang="zh-CN" sz="2200" b="0" i="0" u="none" strike="noStrike" cap="none" normalizeH="0" baseline="0" smtClean="0">
                <a:ln>
                  <a:noFill/>
                </a:ln>
                <a:solidFill>
                  <a:srgbClr val="000000"/>
                </a:solidFill>
                <a:effectLst/>
                <a:ea typeface="宋体" panose="02010600030101010101" pitchFamily="2" charset="-122"/>
                <a:cs typeface="Times New Roman" panose="02020603050405020304" pitchFamily="18" charset="0"/>
              </a:rPr>
              <a:t>(</a:t>
            </a:r>
            <a:r>
              <a:rPr kumimoji="0" lang="zh-CN" altLang="en-US" sz="2200" b="0" i="0" u="none" strike="noStrike" cap="none" normalizeH="0" baseline="0" smtClean="0">
                <a:ln>
                  <a:noFill/>
                </a:ln>
                <a:solidFill>
                  <a:srgbClr val="000000"/>
                </a:solidFill>
                <a:effectLst/>
                <a:latin typeface="宋体" panose="02010600030101010101" pitchFamily="2" charset="-122"/>
                <a:ea typeface="宋体" panose="02010600030101010101" pitchFamily="2" charset="-122"/>
                <a:cs typeface="Times New Roman" panose="02020603050405020304" pitchFamily="18" charset="0"/>
              </a:rPr>
              <a:t>　　</a:t>
            </a:r>
            <a:r>
              <a:rPr kumimoji="0" lang="en-US" altLang="zh-CN" sz="2200" b="0" i="0" u="none" strike="noStrike" cap="none" normalizeH="0" baseline="0" smtClean="0">
                <a:ln>
                  <a:noFill/>
                </a:ln>
                <a:solidFill>
                  <a:srgbClr val="000000"/>
                </a:solidFill>
                <a:effectLst/>
                <a:ea typeface="宋体" panose="02010600030101010101" pitchFamily="2" charset="-122"/>
                <a:cs typeface="Times New Roman" panose="02020603050405020304" pitchFamily="18" charset="0"/>
              </a:rPr>
              <a:t>)</a:t>
            </a:r>
            <a:endParaRPr kumimoji="0" lang="en-US" altLang="zh-CN" sz="2200" b="0" i="0" u="none" strike="noStrike" cap="none" normalizeH="0" baseline="0" smtClean="0">
              <a:ln>
                <a:noFill/>
              </a:ln>
              <a:solidFill>
                <a:schemeClr val="tx1"/>
              </a:solidFill>
              <a:effectLst/>
            </a:endParaRPr>
          </a:p>
        </p:txBody>
      </p:sp>
      <p:pic>
        <p:nvPicPr>
          <p:cNvPr id="15" name="L56.eps" descr="id:2147496066;FounderCES"/>
          <p:cNvPicPr/>
          <p:nvPr/>
        </p:nvPicPr>
        <p:blipFill>
          <a:blip r:embed="rId6"/>
          <a:stretch>
            <a:fillRect/>
          </a:stretch>
        </p:blipFill>
        <p:spPr>
          <a:xfrm>
            <a:off x="2843808" y="2299027"/>
            <a:ext cx="3750907" cy="3656930"/>
          </a:xfrm>
          <a:prstGeom prst="rect">
            <a:avLst/>
          </a:prstGeom>
        </p:spPr>
      </p:pic>
    </p:spTree>
    <p:extLst>
      <p:ext uri="{BB962C8B-B14F-4D97-AF65-F5344CB8AC3E}">
        <p14:creationId xmlns:p14="http://schemas.microsoft.com/office/powerpoint/2010/main" val="2441978275"/>
      </p:ext>
    </p:extLst>
  </p:cSld>
  <p:clrMapOvr>
    <a:masterClrMapping/>
  </p:clrMapOvr>
  <p:transition spd="slow">
    <p:pull dir="ld"/>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2"/>
          <p:cNvSpPr txBox="1"/>
          <p:nvPr/>
        </p:nvSpPr>
        <p:spPr>
          <a:xfrm>
            <a:off x="5794190" y="836712"/>
            <a:ext cx="2138727" cy="369332"/>
          </a:xfrm>
          <a:prstGeom prst="rect">
            <a:avLst/>
          </a:prstGeom>
          <a:noFill/>
          <a:ln>
            <a:noFill/>
          </a:ln>
        </p:spPr>
        <p:txBody>
          <a:bodyPr wrap="none" rtlCol="0">
            <a:spAutoFit/>
          </a:bodyPr>
          <a:lstStyle/>
          <a:p>
            <a:r>
              <a:rPr lang="en-US" altLang="zh-CN" dirty="0" smtClean="0"/>
              <a:t>1-2       3-4       5       6</a:t>
            </a:r>
            <a:endParaRPr lang="zh-CN" altLang="en-US" dirty="0"/>
          </a:p>
        </p:txBody>
      </p:sp>
      <p:sp>
        <p:nvSpPr>
          <p:cNvPr id="10" name="矩形 9">
            <a:hlinkClick r:id="rId2" action="ppaction://hlinksldjump"/>
          </p:cNvPr>
          <p:cNvSpPr/>
          <p:nvPr/>
        </p:nvSpPr>
        <p:spPr>
          <a:xfrm>
            <a:off x="5798493" y="869763"/>
            <a:ext cx="479447"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hlinkClick r:id="rId3" action="ppaction://hlinksldjump"/>
          </p:cNvPr>
          <p:cNvSpPr/>
          <p:nvPr/>
        </p:nvSpPr>
        <p:spPr>
          <a:xfrm>
            <a:off x="6466664" y="882949"/>
            <a:ext cx="581238"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4" action="ppaction://hlinksldjump"/>
          </p:cNvPr>
          <p:cNvSpPr/>
          <p:nvPr/>
        </p:nvSpPr>
        <p:spPr>
          <a:xfrm>
            <a:off x="7119643" y="884374"/>
            <a:ext cx="348519" cy="294867"/>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hlinkClick r:id="rId5" action="ppaction://hlinksldjump"/>
          </p:cNvPr>
          <p:cNvSpPr/>
          <p:nvPr/>
        </p:nvSpPr>
        <p:spPr>
          <a:xfrm>
            <a:off x="7723102"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508000" y="2919864"/>
            <a:ext cx="8128000" cy="127227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图所示气候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最冷月平均气温高于</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zh-CN" altLang="zh-CN" sz="2200" dirty="0">
                <a:solidFill>
                  <a:srgbClr val="000000"/>
                </a:solidFill>
                <a:latin typeface="NEU-BZ-S92"/>
                <a:cs typeface="宋体" panose="02010600030101010101" pitchFamily="2" charset="-122"/>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气温高的月份降水较少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气温低的月份降水较多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为地中海气候。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536625" y="3789040"/>
            <a:ext cx="1071596" cy="33722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358858311"/>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2"/>
          <p:cNvSpPr txBox="1"/>
          <p:nvPr/>
        </p:nvSpPr>
        <p:spPr>
          <a:xfrm>
            <a:off x="5794190" y="836712"/>
            <a:ext cx="2138727" cy="369332"/>
          </a:xfrm>
          <a:prstGeom prst="rect">
            <a:avLst/>
          </a:prstGeom>
          <a:noFill/>
          <a:ln>
            <a:noFill/>
          </a:ln>
        </p:spPr>
        <p:txBody>
          <a:bodyPr wrap="none" rtlCol="0">
            <a:spAutoFit/>
          </a:bodyPr>
          <a:lstStyle/>
          <a:p>
            <a:r>
              <a:rPr lang="en-US" altLang="zh-CN" dirty="0" smtClean="0"/>
              <a:t>1-2       3-4       5       6</a:t>
            </a:r>
            <a:endParaRPr lang="zh-CN" altLang="en-US" dirty="0"/>
          </a:p>
        </p:txBody>
      </p:sp>
      <p:sp>
        <p:nvSpPr>
          <p:cNvPr id="10" name="矩形 9">
            <a:hlinkClick r:id="rId2" action="ppaction://hlinksldjump"/>
          </p:cNvPr>
          <p:cNvSpPr/>
          <p:nvPr/>
        </p:nvSpPr>
        <p:spPr>
          <a:xfrm>
            <a:off x="5798493" y="869763"/>
            <a:ext cx="479447"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hlinkClick r:id="rId3" action="ppaction://hlinksldjump"/>
          </p:cNvPr>
          <p:cNvSpPr/>
          <p:nvPr/>
        </p:nvSpPr>
        <p:spPr>
          <a:xfrm>
            <a:off x="6757624" y="882949"/>
            <a:ext cx="290277"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4" action="ppaction://hlinksldjump"/>
          </p:cNvPr>
          <p:cNvSpPr/>
          <p:nvPr/>
        </p:nvSpPr>
        <p:spPr>
          <a:xfrm>
            <a:off x="7246347"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hlinkClick r:id="rId5" action="ppaction://hlinksldjump"/>
          </p:cNvPr>
          <p:cNvSpPr/>
          <p:nvPr/>
        </p:nvSpPr>
        <p:spPr>
          <a:xfrm>
            <a:off x="7607857" y="884374"/>
            <a:ext cx="348519" cy="294867"/>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a:spLocks noChangeAspect="1"/>
          </p:cNvSpPr>
          <p:nvPr/>
        </p:nvSpPr>
        <p:spPr>
          <a:xfrm>
            <a:off x="508000" y="1484784"/>
            <a:ext cx="8128000" cy="45974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读部分地区某月海平面等压线分布示意图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完成下列问题。</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pic>
        <p:nvPicPr>
          <p:cNvPr id="15" name="L57.eps" descr="id:2147496073;FounderCES"/>
          <p:cNvPicPr/>
          <p:nvPr/>
        </p:nvPicPr>
        <p:blipFill>
          <a:blip r:embed="rId6"/>
          <a:stretch>
            <a:fillRect/>
          </a:stretch>
        </p:blipFill>
        <p:spPr>
          <a:xfrm>
            <a:off x="2492677" y="2636912"/>
            <a:ext cx="4555224" cy="3156679"/>
          </a:xfrm>
          <a:prstGeom prst="rect">
            <a:avLst/>
          </a:prstGeom>
        </p:spPr>
      </p:pic>
    </p:spTree>
    <p:extLst>
      <p:ext uri="{BB962C8B-B14F-4D97-AF65-F5344CB8AC3E}">
        <p14:creationId xmlns:p14="http://schemas.microsoft.com/office/powerpoint/2010/main" val="2441978275"/>
      </p:ext>
    </p:extLst>
  </p:cSld>
  <p:clrMapOvr>
    <a:masterClrMapping/>
  </p:clrMapOvr>
  <p:transition spd="slow">
    <p:pull dir="ld"/>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2"/>
          <p:cNvSpPr txBox="1"/>
          <p:nvPr/>
        </p:nvSpPr>
        <p:spPr>
          <a:xfrm>
            <a:off x="5794190" y="836712"/>
            <a:ext cx="2138727" cy="369332"/>
          </a:xfrm>
          <a:prstGeom prst="rect">
            <a:avLst/>
          </a:prstGeom>
          <a:noFill/>
          <a:ln>
            <a:noFill/>
          </a:ln>
        </p:spPr>
        <p:txBody>
          <a:bodyPr wrap="none" rtlCol="0">
            <a:spAutoFit/>
          </a:bodyPr>
          <a:lstStyle/>
          <a:p>
            <a:r>
              <a:rPr lang="en-US" altLang="zh-CN" dirty="0" smtClean="0"/>
              <a:t>1-2       3-4       5       6</a:t>
            </a:r>
            <a:endParaRPr lang="zh-CN" altLang="en-US" dirty="0"/>
          </a:p>
        </p:txBody>
      </p:sp>
      <p:sp>
        <p:nvSpPr>
          <p:cNvPr id="10" name="矩形 9">
            <a:hlinkClick r:id="rId2" action="ppaction://hlinksldjump"/>
          </p:cNvPr>
          <p:cNvSpPr/>
          <p:nvPr/>
        </p:nvSpPr>
        <p:spPr>
          <a:xfrm>
            <a:off x="5798493" y="869763"/>
            <a:ext cx="479447"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hlinkClick r:id="rId3" action="ppaction://hlinksldjump"/>
          </p:cNvPr>
          <p:cNvSpPr/>
          <p:nvPr/>
        </p:nvSpPr>
        <p:spPr>
          <a:xfrm>
            <a:off x="6757624" y="882949"/>
            <a:ext cx="290277"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4" action="ppaction://hlinksldjump"/>
          </p:cNvPr>
          <p:cNvSpPr/>
          <p:nvPr/>
        </p:nvSpPr>
        <p:spPr>
          <a:xfrm>
            <a:off x="7246347"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hlinkClick r:id="rId5" action="ppaction://hlinksldjump"/>
          </p:cNvPr>
          <p:cNvSpPr/>
          <p:nvPr/>
        </p:nvSpPr>
        <p:spPr>
          <a:xfrm>
            <a:off x="7607857" y="884374"/>
            <a:ext cx="348519" cy="294867"/>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508000" y="2510425"/>
            <a:ext cx="8128000" cy="2091150"/>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该图表示的是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月海平面等压线分布状况。</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(2)B</a:t>
            </a:r>
            <a:r>
              <a:rPr lang="zh-CN" altLang="zh-CN" sz="2200" dirty="0">
                <a:solidFill>
                  <a:srgbClr val="000000"/>
                </a:solidFill>
                <a:latin typeface="Times New Roman" panose="02020603050405020304" pitchFamily="18" charset="0"/>
                <a:cs typeface="Times New Roman" panose="02020603050405020304" pitchFamily="18" charset="0"/>
              </a:rPr>
              <a:t>气压中心属于</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气压带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其成因是什么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pPr>
            <a:r>
              <a:rPr lang="en-US" altLang="zh-CN" sz="2200" dirty="0">
                <a:solidFill>
                  <a:srgbClr val="000000"/>
                </a:solidFill>
                <a:latin typeface="Times New Roman" panose="02020603050405020304" pitchFamily="18" charset="0"/>
              </a:rPr>
              <a:t>(3)C</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两地此时盛行风形成的共同因素是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不同之处是</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val="891976706"/>
      </p:ext>
    </p:extLst>
  </p:cSld>
  <p:clrMapOvr>
    <a:masterClrMapping/>
  </p:clrMapOvr>
  <p:transition spd="slow">
    <p:pull dir="ld"/>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2"/>
          <p:cNvSpPr txBox="1"/>
          <p:nvPr/>
        </p:nvSpPr>
        <p:spPr>
          <a:xfrm>
            <a:off x="5794190" y="836712"/>
            <a:ext cx="2138727" cy="369332"/>
          </a:xfrm>
          <a:prstGeom prst="rect">
            <a:avLst/>
          </a:prstGeom>
          <a:noFill/>
          <a:ln>
            <a:noFill/>
          </a:ln>
        </p:spPr>
        <p:txBody>
          <a:bodyPr wrap="none" rtlCol="0">
            <a:spAutoFit/>
          </a:bodyPr>
          <a:lstStyle/>
          <a:p>
            <a:r>
              <a:rPr lang="en-US" altLang="zh-CN" dirty="0" smtClean="0"/>
              <a:t>1-2       3-4       5       6</a:t>
            </a:r>
            <a:endParaRPr lang="zh-CN" altLang="en-US" dirty="0"/>
          </a:p>
        </p:txBody>
      </p:sp>
      <p:sp>
        <p:nvSpPr>
          <p:cNvPr id="10" name="矩形 9">
            <a:hlinkClick r:id="rId2" action="ppaction://hlinksldjump"/>
          </p:cNvPr>
          <p:cNvSpPr/>
          <p:nvPr/>
        </p:nvSpPr>
        <p:spPr>
          <a:xfrm>
            <a:off x="5798493" y="869763"/>
            <a:ext cx="479447"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hlinkClick r:id="rId3" action="ppaction://hlinksldjump"/>
          </p:cNvPr>
          <p:cNvSpPr/>
          <p:nvPr/>
        </p:nvSpPr>
        <p:spPr>
          <a:xfrm>
            <a:off x="6757624" y="882949"/>
            <a:ext cx="290277"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hlinkClick r:id="rId4" action="ppaction://hlinksldjump"/>
          </p:cNvPr>
          <p:cNvSpPr/>
          <p:nvPr/>
        </p:nvSpPr>
        <p:spPr>
          <a:xfrm>
            <a:off x="7246347" y="884374"/>
            <a:ext cx="288032" cy="294867"/>
          </a:xfrm>
          <a:prstGeom prst="rect">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hlinkClick r:id="rId5" action="ppaction://hlinksldjump"/>
          </p:cNvPr>
          <p:cNvSpPr/>
          <p:nvPr/>
        </p:nvSpPr>
        <p:spPr>
          <a:xfrm>
            <a:off x="7607857" y="884374"/>
            <a:ext cx="348519" cy="294867"/>
          </a:xfrm>
          <a:prstGeom prst="rect">
            <a:avLst/>
          </a:prstGeom>
          <a:noFill/>
          <a:ln w="63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a:spLocks noChangeAspect="1"/>
          </p:cNvSpPr>
          <p:nvPr/>
        </p:nvSpPr>
        <p:spPr>
          <a:xfrm>
            <a:off x="508000" y="1395731"/>
            <a:ext cx="8128000" cy="4913589"/>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图示亚欧大陆上形成低压中心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故可判断为北半球夏季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月。第</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图示</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中心气压高于四周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判断为高压中心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其成因主要从海陆热力性质的差异对气压中心分布的影响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结合陆地上的气压中心对全球气压带的切断分析。第</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图示中</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为东亚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此时盛行夏季东南季风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位于南亚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夏季盛行西南季风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其季风环流的形成主要是由于海陆热力性质的差异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而南亚夏季西南季风还受到气压带、风带的季节移动的影响。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(1)7</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副热带高　因海陆热力性质差异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夏季亚欧大陆上形成热低压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将副热带高气压带切断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使之保留在太平洋上而形成。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海陆热力性质差异　</a:t>
            </a: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地还受气压带、风带的季节移动的影响</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508000" y="4261173"/>
            <a:ext cx="8128000" cy="204814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840757686"/>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043608"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716732"/>
            <a:ext cx="8128000" cy="1678536"/>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形成</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季风</a:t>
            </a:r>
            <a:r>
              <a:rPr lang="zh-CN" altLang="zh-CN" sz="2200" dirty="0">
                <a:solidFill>
                  <a:srgbClr val="000000"/>
                </a:solidFill>
                <a:latin typeface="Times New Roman" panose="02020603050405020304" pitchFamily="18" charset="0"/>
                <a:cs typeface="Times New Roman" panose="02020603050405020304" pitchFamily="18" charset="0"/>
              </a:rPr>
              <a:t>现象。</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东亚季风和南亚季风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东亚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冬季为</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西北</a:t>
            </a:r>
            <a:r>
              <a:rPr lang="zh-CN" altLang="zh-CN" sz="2200" dirty="0">
                <a:solidFill>
                  <a:srgbClr val="000000"/>
                </a:solidFill>
                <a:latin typeface="Times New Roman" panose="02020603050405020304" pitchFamily="18" charset="0"/>
                <a:cs typeface="Times New Roman" panose="02020603050405020304" pitchFamily="18" charset="0"/>
              </a:rPr>
              <a:t>季风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夏季为东南季风。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南亚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冬季为</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东北</a:t>
            </a:r>
            <a:r>
              <a:rPr lang="zh-CN" altLang="zh-CN" sz="2200" dirty="0">
                <a:solidFill>
                  <a:srgbClr val="000000"/>
                </a:solidFill>
                <a:latin typeface="Times New Roman" panose="02020603050405020304" pitchFamily="18" charset="0"/>
                <a:cs typeface="Times New Roman" panose="02020603050405020304" pitchFamily="18" charset="0"/>
              </a:rPr>
              <a:t>季风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夏季为</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西南</a:t>
            </a:r>
            <a:r>
              <a:rPr lang="zh-CN" altLang="zh-CN" sz="2200" dirty="0">
                <a:solidFill>
                  <a:srgbClr val="000000"/>
                </a:solidFill>
                <a:latin typeface="Times New Roman" panose="02020603050405020304" pitchFamily="18" charset="0"/>
                <a:cs typeface="Times New Roman" panose="02020603050405020304" pitchFamily="18" charset="0"/>
              </a:rPr>
              <a:t>季风。</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2005879" y="2723132"/>
            <a:ext cx="549897" cy="35442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411760" y="3645024"/>
            <a:ext cx="549897" cy="242078"/>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2411760" y="4029433"/>
            <a:ext cx="549897" cy="261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427984" y="4029433"/>
            <a:ext cx="549897" cy="26104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62217919"/>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10"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043608"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24744"/>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二、气压带和风带对气候的影响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影响原理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就全球来看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大气环流把热量和水汽从一个地区带到另一个地区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使海陆间、高低纬度间存在热量和水分的交换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从而形成不同气候。</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典型例证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val="238423195"/>
              </p:ext>
            </p:extLst>
          </p:nvPr>
        </p:nvGraphicFramePr>
        <p:xfrm>
          <a:off x="507999" y="3212976"/>
          <a:ext cx="8128000" cy="3926489"/>
        </p:xfrm>
        <a:graphic>
          <a:graphicData uri="http://schemas.openxmlformats.org/presentationml/2006/ole">
            <mc:AlternateContent xmlns:mc="http://schemas.openxmlformats.org/markup-compatibility/2006">
              <mc:Choice xmlns:v="urn:schemas-microsoft-com:vml" Requires="v">
                <p:oleObj spid="_x0000_s2057" name="文档" r:id="rId6" imgW="3893397" imgH="1881763" progId="Word.Document.12">
                  <p:embed/>
                </p:oleObj>
              </mc:Choice>
              <mc:Fallback>
                <p:oleObj name="文档" r:id="rId6" imgW="3893397" imgH="1881763" progId="Word.Document.12">
                  <p:embed/>
                  <p:pic>
                    <p:nvPicPr>
                      <p:cNvPr id="0" name=""/>
                      <p:cNvPicPr/>
                      <p:nvPr/>
                    </p:nvPicPr>
                    <p:blipFill>
                      <a:blip r:embed="rId7"/>
                      <a:stretch>
                        <a:fillRect/>
                      </a:stretch>
                    </p:blipFill>
                    <p:spPr>
                      <a:xfrm>
                        <a:off x="507999" y="3212976"/>
                        <a:ext cx="8128000" cy="3926489"/>
                      </a:xfrm>
                      <a:prstGeom prst="rect">
                        <a:avLst/>
                      </a:prstGeom>
                    </p:spPr>
                  </p:pic>
                </p:oleObj>
              </mc:Fallback>
            </mc:AlternateContent>
          </a:graphicData>
        </a:graphic>
      </p:graphicFrame>
      <p:sp>
        <p:nvSpPr>
          <p:cNvPr id="8" name="矩形 7"/>
          <p:cNvSpPr/>
          <p:nvPr/>
        </p:nvSpPr>
        <p:spPr>
          <a:xfrm>
            <a:off x="4170288" y="3674287"/>
            <a:ext cx="1171989" cy="2787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2220300" y="4576525"/>
            <a:ext cx="491288" cy="30657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2216005" y="5173626"/>
            <a:ext cx="1750400" cy="2787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48213222"/>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2" action="ppaction://hlinksldjump"/>
          </p:cNvPr>
          <p:cNvSpPr/>
          <p:nvPr/>
        </p:nvSpPr>
        <p:spPr>
          <a:xfrm>
            <a:off x="467544" y="908720"/>
            <a:ext cx="504056"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smtClean="0">
                <a:solidFill>
                  <a:srgbClr val="333333"/>
                </a:solidFill>
                <a:latin typeface="微软雅黑" panose="020B0503020204020204" pitchFamily="34" charset="-122"/>
                <a:ea typeface="微软雅黑" panose="020B0503020204020204" pitchFamily="34" charset="-122"/>
              </a:rPr>
              <a:t>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3" action="ppaction://hlinksldjump"/>
          </p:cNvPr>
          <p:cNvSpPr/>
          <p:nvPr/>
        </p:nvSpPr>
        <p:spPr>
          <a:xfrm>
            <a:off x="1043608" y="908720"/>
            <a:ext cx="504056"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513599"/>
            <a:ext cx="8128000" cy="2084801"/>
          </a:xfrm>
          <a:prstGeom prst="rect">
            <a:avLst/>
          </a:prstGeom>
        </p:spPr>
        <p:txBody>
          <a:bodyPr>
            <a:spAutoFit/>
          </a:bodyPr>
          <a:lstStyle/>
          <a:p>
            <a:pPr>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影响气候的主要因素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太阳辐射</a:t>
            </a:r>
            <a:r>
              <a:rPr lang="zh-CN" altLang="zh-CN" sz="2200" dirty="0">
                <a:solidFill>
                  <a:srgbClr val="000000"/>
                </a:solidFill>
                <a:latin typeface="Times New Roman" panose="02020603050405020304" pitchFamily="18" charset="0"/>
                <a:cs typeface="Times New Roman" panose="02020603050405020304" pitchFamily="18" charset="0"/>
              </a:rPr>
              <a:t>、大气环流、</a:t>
            </a:r>
            <a:r>
              <a:rPr lang="zh-CN"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海陆分布</a:t>
            </a:r>
            <a:r>
              <a:rPr lang="zh-CN" altLang="zh-CN" sz="2200" dirty="0">
                <a:solidFill>
                  <a:srgbClr val="000000"/>
                </a:solidFill>
                <a:latin typeface="Times New Roman" panose="02020603050405020304" pitchFamily="18" charset="0"/>
                <a:cs typeface="Times New Roman" panose="02020603050405020304" pitchFamily="18" charset="0"/>
              </a:rPr>
              <a:t>、地形、洋流等。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u="heavy" dirty="0">
                <a:solidFill>
                  <a:srgbClr val="000000"/>
                </a:solidFill>
                <a:uFill>
                  <a:solidFill>
                    <a:srgbClr val="808080"/>
                  </a:solidFill>
                </a:uFill>
                <a:latin typeface="Arial" panose="020B0604020202020204" pitchFamily="34" charset="0"/>
                <a:ea typeface="黑体" panose="02010609060101010101" pitchFamily="49" charset="-122"/>
                <a:cs typeface="Times New Roman" panose="02020603050405020304" pitchFamily="18" charset="0"/>
              </a:rPr>
              <a:t>思考讨论</a:t>
            </a:r>
            <a:r>
              <a:rPr lang="zh-CN" altLang="zh-CN" sz="2200" u="heavy" dirty="0">
                <a:solidFill>
                  <a:srgbClr val="000000"/>
                </a:solidFill>
                <a:uFill>
                  <a:solidFill>
                    <a:srgbClr val="80808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名称中包含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温带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的气候类型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最冷月平均气温都在</a:t>
            </a:r>
            <a:r>
              <a:rPr lang="en-US" altLang="zh-CN" sz="2200" dirty="0">
                <a:solidFill>
                  <a:srgbClr val="000000"/>
                </a:solidFill>
                <a:latin typeface="Times New Roman" panose="02020603050405020304" pitchFamily="18" charset="0"/>
                <a:cs typeface="Times New Roman" panose="02020603050405020304" pitchFamily="18" charset="0"/>
              </a:rPr>
              <a:t>0 </a:t>
            </a:r>
            <a:r>
              <a:rPr lang="zh-CN" altLang="zh-CN" sz="2200"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cs typeface="Times New Roman" panose="02020603050405020304" pitchFamily="18" charset="0"/>
              </a:rPr>
              <a:t>以下吗</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温带海洋性气候的最冷月平均气温在</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 </a:t>
            </a:r>
            <a:r>
              <a:rPr lang="zh-CN" altLang="zh-CN" sz="2200"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以上。</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3419872" y="2641165"/>
            <a:ext cx="1071596" cy="23033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129548" y="2641164"/>
            <a:ext cx="1178756" cy="230331"/>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539552" y="4247748"/>
            <a:ext cx="7128792" cy="33722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62414254"/>
      </p:ext>
    </p:extLst>
  </p:cSld>
  <p:clrMapOvr>
    <a:masterClrMapping/>
  </p:clrMapOvr>
  <mc:AlternateContent xmlns:mc="http://schemas.openxmlformats.org/markup-compatibility/2006" xmlns:p14="http://schemas.microsoft.com/office/powerpoint/2010/main">
    <mc:Choice Requires="p14">
      <p:transition spd="slow" p14:dur="2000">
        <p14:prism isContent="1"/>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318716"/>
            <a:ext cx="8128000" cy="702140"/>
          </a:xfrm>
          <a:prstGeom prst="rect">
            <a:avLst/>
          </a:prstGeom>
        </p:spPr>
        <p:txBody>
          <a:bodyPr wrap="none">
            <a:spAutoFit/>
          </a:bodyPr>
          <a:lstStyle/>
          <a:p>
            <a:pPr>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探究</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a:t>
            </a:r>
            <a:r>
              <a:rPr lang="zh-CN" altLang="zh-CN" sz="2200" b="1" u="sng" dirty="0">
                <a:solidFill>
                  <a:srgbClr val="FF0000"/>
                </a:solidFill>
                <a:uFill>
                  <a:solidFill>
                    <a:srgbClr val="000000"/>
                  </a:solidFill>
                </a:uFill>
                <a:latin typeface="Times New Roman" panose="02020603050405020304" pitchFamily="18" charset="0"/>
                <a:cs typeface="Times New Roman" panose="02020603050405020304" pitchFamily="18" charset="0"/>
              </a:rPr>
              <a:t>北半球大气活动中心和亚洲季风</a:t>
            </a: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3844878" y="2862583"/>
            <a:ext cx="1454244" cy="498598"/>
          </a:xfrm>
          <a:prstGeom prst="rect">
            <a:avLst/>
          </a:prstGeom>
        </p:spPr>
        <p:txBody>
          <a:bodyPr wrap="none">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问题</a:t>
            </a:r>
            <a:r>
              <a:rPr lang="zh-CN" altLang="zh-CN" sz="2200" dirty="0" smtClean="0">
                <a:solidFill>
                  <a:srgbClr val="000000"/>
                </a:solidFill>
                <a:latin typeface="NEU-BZ-S92"/>
                <a:ea typeface="方正宋黑_GBK" panose="03000509000000000000" pitchFamily="65" charset="-122"/>
                <a:cs typeface="Times New Roman" panose="02020603050405020304" pitchFamily="18" charset="0"/>
              </a:rPr>
              <a:t>导引</a:t>
            </a:r>
            <a:r>
              <a:rPr lang="en-US" altLang="zh-CN" sz="2200" dirty="0" smtClean="0">
                <a:solidFill>
                  <a:srgbClr val="000000"/>
                </a:solidFill>
                <a:latin typeface="NEU-BZ-S92"/>
                <a:ea typeface="方正宋黑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4" name="矩形 3"/>
          <p:cNvSpPr>
            <a:spLocks noChangeAspect="1"/>
          </p:cNvSpPr>
          <p:nvPr/>
        </p:nvSpPr>
        <p:spPr>
          <a:xfrm>
            <a:off x="508000" y="3478656"/>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东海龙王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西太平洋副热带高压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简称副高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对我国降水的影响十分重大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夏半年尤为突出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可以说它是掌管我国东部降水的真正的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海上龙王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龙王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通过吹送东南季风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给我国东部季风区带来降水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它的位置、强度和活动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影响着我国东部的旱涝状况。</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917755769"/>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bg1"/>
                </a:solidFill>
                <a:latin typeface="微软雅黑" panose="020B0503020204020204" pitchFamily="34" charset="-122"/>
                <a:ea typeface="微软雅黑" panose="020B0503020204020204" pitchFamily="34" charset="-122"/>
              </a:rPr>
              <a:t>探究点一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a:solidFill>
                  <a:schemeClr val="tx1"/>
                </a:solidFill>
                <a:latin typeface="微软雅黑" panose="020B0503020204020204" pitchFamily="34" charset="-122"/>
                <a:ea typeface="微软雅黑" panose="020B0503020204020204" pitchFamily="34" charset="-122"/>
              </a:rPr>
              <a:t>探究</a:t>
            </a:r>
            <a:r>
              <a:rPr lang="zh-CN" altLang="en-US" sz="1400" smtClean="0">
                <a:solidFill>
                  <a:schemeClr val="tx1"/>
                </a:solidFill>
                <a:latin typeface="微软雅黑" panose="020B0503020204020204" pitchFamily="34" charset="-122"/>
                <a:ea typeface="微软雅黑" panose="020B0503020204020204" pitchFamily="34" charset="-122"/>
              </a:rPr>
              <a:t>点二</a:t>
            </a:r>
            <a:endParaRPr lang="zh-CN" altLang="en-US" sz="1400" dirty="0">
              <a:solidFill>
                <a:schemeClr val="tx1"/>
              </a:solidFill>
              <a:latin typeface="微软雅黑" panose="020B0503020204020204" pitchFamily="34" charset="-122"/>
              <a:ea typeface="微软雅黑" panose="020B0503020204020204" pitchFamily="34" charset="-122"/>
            </a:endParaRPr>
          </a:p>
        </p:txBody>
      </p:sp>
      <p:pic>
        <p:nvPicPr>
          <p:cNvPr id="4" name="L43.eps" descr="id:2147495894;FounderCES"/>
          <p:cNvPicPr/>
          <p:nvPr/>
        </p:nvPicPr>
        <p:blipFill>
          <a:blip r:embed="rId4"/>
          <a:stretch>
            <a:fillRect/>
          </a:stretch>
        </p:blipFill>
        <p:spPr>
          <a:xfrm>
            <a:off x="3707904" y="1268760"/>
            <a:ext cx="2117379" cy="2599477"/>
          </a:xfrm>
          <a:prstGeom prst="rect">
            <a:avLst/>
          </a:prstGeom>
        </p:spPr>
      </p:pic>
      <p:sp>
        <p:nvSpPr>
          <p:cNvPr id="2" name="矩形 1"/>
          <p:cNvSpPr/>
          <p:nvPr/>
        </p:nvSpPr>
        <p:spPr>
          <a:xfrm>
            <a:off x="3440921" y="4005064"/>
            <a:ext cx="2262158" cy="369332"/>
          </a:xfrm>
          <a:prstGeom prst="rect">
            <a:avLst/>
          </a:prstGeom>
        </p:spPr>
        <p:txBody>
          <a:bodyPr wrap="none">
            <a:spAutoFit/>
          </a:bodyPr>
          <a:lstStyle/>
          <a:p>
            <a:pPr algn="ctr">
              <a:spcAft>
                <a:spcPts val="0"/>
              </a:spcAft>
              <a:tabLst>
                <a:tab pos="1029335" algn="l"/>
                <a:tab pos="1850390" algn="l"/>
                <a:tab pos="2538095" algn="l"/>
                <a:tab pos="3221990" algn="l"/>
              </a:tabLst>
            </a:pPr>
            <a:r>
              <a:rPr lang="zh-CN" altLang="zh-CN"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我国雨带推移示意图</a:t>
            </a:r>
            <a:endParaRPr lang="zh-CN" altLang="zh-CN"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4653136"/>
            <a:ext cx="8128000" cy="1678536"/>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结合材料探究</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夏季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影响我国降水的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海上龙王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副高是如何形成的</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如果西太平洋副热带高压位置比正常年份偏南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我国北方地区可能出现干旱还是洪涝</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val="2203237366"/>
      </p:ext>
    </p:extLst>
  </p:cSld>
  <p:clrMapOvr>
    <a:masterClrMapping/>
  </p:clrMapOvr>
  <mc:AlternateContent xmlns:mc="http://schemas.openxmlformats.org/markup-compatibility/2006" xmlns:p14="http://schemas.microsoft.com/office/powerpoint/2010/main">
    <mc:Choice Requires="p14">
      <p:transition spd="slow" p14:dur="1300">
        <p14:pan dir="d"/>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309</TotalTime>
  <Words>2009</Words>
  <Application>Microsoft Office PowerPoint</Application>
  <PresentationFormat>全屏显示(4:3)</PresentationFormat>
  <Paragraphs>196</Paragraphs>
  <Slides>48</Slides>
  <Notes>0</Notes>
  <HiddenSlides>0</HiddenSlides>
  <MMClips>0</MMClips>
  <ScaleCrop>false</ScaleCrop>
  <HeadingPairs>
    <vt:vector size="8" baseType="variant">
      <vt:variant>
        <vt:lpstr>已用的字体</vt:lpstr>
      </vt:variant>
      <vt:variant>
        <vt:i4>11</vt:i4>
      </vt:variant>
      <vt:variant>
        <vt:lpstr>主题</vt:lpstr>
      </vt:variant>
      <vt:variant>
        <vt:i4>1</vt:i4>
      </vt:variant>
      <vt:variant>
        <vt:lpstr>嵌入 OLE 服务器</vt:lpstr>
      </vt:variant>
      <vt:variant>
        <vt:i4>1</vt:i4>
      </vt:variant>
      <vt:variant>
        <vt:lpstr>幻灯片标题</vt:lpstr>
      </vt:variant>
      <vt:variant>
        <vt:i4>48</vt:i4>
      </vt:variant>
    </vt:vector>
  </HeadingPairs>
  <TitlesOfParts>
    <vt:vector size="61" baseType="lpstr">
      <vt:lpstr>NEU-BZ-S92</vt:lpstr>
      <vt:lpstr>方正书宋_GBK</vt:lpstr>
      <vt:lpstr>方正宋黑_GBK</vt:lpstr>
      <vt:lpstr>仿宋</vt:lpstr>
      <vt:lpstr>黑体</vt:lpstr>
      <vt:lpstr>楷体</vt:lpstr>
      <vt:lpstr>宋体</vt:lpstr>
      <vt:lpstr>微软雅黑</vt:lpstr>
      <vt:lpstr>Arial</vt:lpstr>
      <vt:lpstr>Calibri</vt:lpstr>
      <vt:lpstr>Times New Roman</vt:lpstr>
      <vt:lpstr>测控设计模板14新</vt:lpstr>
      <vt:lpstr>文档</vt:lpstr>
      <vt:lpstr>第2课时　北半球冬、夏季气压中心　气压带和风带对气候的影响</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微软中国</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地理备课大师【全免费】</dc:title>
  <dc:creator>地理备课大师【全免费】</dc:creator>
  <dc:description>地理备课大师【全免费】</dc:description>
  <cp:lastModifiedBy>微软用户</cp:lastModifiedBy>
  <cp:revision>地理备课大师【全免费】</cp:revision>
  <dcterms:created xsi:type="dcterms:W3CDTF">2014-04-23T05:53:17Z</dcterms:created>
  <dcterms:modified xsi:type="dcterms:W3CDTF">2016-04-29T03:07:31Z</dcterms:modified>
</cp:coreProperties>
</file>

<file path=docProps/custom.xml><?xml version="1.0" encoding="utf-8"?>
<Properties xmlns="http://schemas.openxmlformats.org/officeDocument/2006/custom-properties" xmlns:vt="http://schemas.openxmlformats.org/officeDocument/2006/docPropsVTypes">
  <property fmtid="{64440492-4C8B-11D1-8B70-080036B11A03}" pid="4">
    <vt:lpwstr>地理备课大师【全免费】</vt:lpwstr>
  </property>
</Properties>
</file>