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58" r:id="rId2"/>
    <p:sldId id="368" r:id="rId3"/>
    <p:sldId id="264" r:id="rId4"/>
    <p:sldId id="265" r:id="rId5"/>
    <p:sldId id="369" r:id="rId6"/>
    <p:sldId id="366" r:id="rId7"/>
    <p:sldId id="370" r:id="rId8"/>
    <p:sldId id="371" r:id="rId9"/>
    <p:sldId id="372" r:id="rId10"/>
    <p:sldId id="275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61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95" r:id="rId35"/>
    <p:sldId id="270" r:id="rId36"/>
    <p:sldId id="277" r:id="rId37"/>
    <p:sldId id="396" r:id="rId38"/>
    <p:sldId id="310" r:id="rId39"/>
    <p:sldId id="397" r:id="rId40"/>
    <p:sldId id="311" r:id="rId41"/>
    <p:sldId id="399" r:id="rId42"/>
    <p:sldId id="398" r:id="rId43"/>
    <p:sldId id="400" r:id="rId44"/>
    <p:sldId id="401" r:id="rId45"/>
    <p:sldId id="355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" y="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3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3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b="1" dirty="0" smtClean="0"/>
              <a:t>第一节</a:t>
            </a:r>
            <a:r>
              <a:rPr lang="zh-CN" altLang="zh-CN" sz="1400" dirty="0" smtClean="0"/>
              <a:t>　</a:t>
            </a:r>
            <a:r>
              <a:rPr lang="zh-CN" altLang="zh-CN" sz="1400" b="1" dirty="0" smtClean="0"/>
              <a:t>自然界的水循环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image" Target="../media/image26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image" Target="../media/image27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image" Target="../media/image28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image" Target="../media/image29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pPr fontAlgn="ctr"/>
            <a:r>
              <a:rPr lang="zh-CN" altLang="zh-CN" sz="3200" dirty="0" smtClean="0"/>
              <a:t>第</a:t>
            </a:r>
            <a:r>
              <a:rPr lang="zh-CN" altLang="en-US" sz="3200" dirty="0"/>
              <a:t>三</a:t>
            </a:r>
            <a:r>
              <a:rPr lang="zh-CN" altLang="en-US" sz="3200" dirty="0" smtClean="0"/>
              <a:t>单元</a:t>
            </a:r>
            <a:r>
              <a:rPr lang="zh-CN" altLang="zh-CN" sz="3200" dirty="0"/>
              <a:t>　</a:t>
            </a:r>
            <a:r>
              <a:rPr lang="zh-CN" altLang="zh-CN" sz="3200" b="1" dirty="0"/>
              <a:t>地球上的水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河流的主要补给形式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《长江之歌》是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年代风靡全中国的大型电视纪录片《话说长江》的主题歌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这首歌旋律激昂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歌词气势磅礴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你从雪山走来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春潮是你的丰采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你向东海奔去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惊涛是你的气概。你用甘甜的乳汁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哺育各族儿女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你用健美的臂膀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挽起高山大海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47564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下图表示长江全年水源补给状况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09.eps" descr="id:214749101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7584" y="2420703"/>
            <a:ext cx="7272808" cy="404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《长江之歌》歌词中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你从雪山走来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春潮是你的丰采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说明了长江源头水源补给有哪两种类型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所示的补给类型是哪一种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其变化主要受哪一因素影响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冰川融水和季节性积雪融水补给。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雨水补给。雨水补给是长江最主要的补给形式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其流量变化与降水量的变化一致。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789040"/>
            <a:ext cx="812800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55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4163" y="14127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陆地水体之间相互补给关系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陆地上各种水体之间能够相互转化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具有相互补给的关系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10.eps" descr="id:214749103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83568" y="3314367"/>
            <a:ext cx="7194055" cy="308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3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8200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河流水、湖泊水、地下水之间的补给关系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丰水期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河流处于丰水期时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河流水位高于地下水位及湖泊水位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河流补给地下水及湖泊水。如下图所示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11.eps" descr="id:214749103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12468" y="2924944"/>
            <a:ext cx="809927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1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枯水期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河流处于枯水期时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河流水位低于地下水位及湖泊水位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地下水及湖泊水补给河流。如下图所示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12.eps" descr="id:214749104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9512" y="2636912"/>
            <a:ext cx="8748558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9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有些河流水与地下水之间并不一定存在互补关系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如黄河下游、长江荆江段因其为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地上河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只存在河流水补给地下水的情况。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河流的补给类型及特点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河流的补给类型多种多样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世界上任何一条河流都有两种以上的补给形式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但往往以某一种补给形式为主。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41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406257"/>
              </p:ext>
            </p:extLst>
          </p:nvPr>
        </p:nvGraphicFramePr>
        <p:xfrm>
          <a:off x="467544" y="1988840"/>
          <a:ext cx="8128000" cy="387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6" imgW="3893397" imgH="1856592" progId="Word.Document.12">
                  <p:embed/>
                </p:oleObj>
              </mc:Choice>
              <mc:Fallback>
                <p:oleObj name="文档" r:id="rId6" imgW="3893397" imgH="1856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988840"/>
                        <a:ext cx="8128000" cy="3876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2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906644"/>
              </p:ext>
            </p:extLst>
          </p:nvPr>
        </p:nvGraphicFramePr>
        <p:xfrm>
          <a:off x="467544" y="1844824"/>
          <a:ext cx="8128000" cy="4234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6" imgW="3893397" imgH="2029197" progId="Word.Document.12">
                  <p:embed/>
                </p:oleObj>
              </mc:Choice>
              <mc:Fallback>
                <p:oleObj name="文档" r:id="rId6" imgW="3893397" imgH="2029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844824"/>
                        <a:ext cx="8128000" cy="4234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390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936452"/>
              </p:ext>
            </p:extLst>
          </p:nvPr>
        </p:nvGraphicFramePr>
        <p:xfrm>
          <a:off x="467544" y="2060848"/>
          <a:ext cx="8128000" cy="4580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6" imgW="3907430" imgH="2202163" progId="Word.Document.12">
                  <p:embed/>
                </p:oleObj>
              </mc:Choice>
              <mc:Fallback>
                <p:oleObj name="文档" r:id="rId6" imgW="3907430" imgH="22021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2060848"/>
                        <a:ext cx="8128000" cy="45808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088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 dirty="0"/>
              <a:t>第一节</a:t>
            </a:r>
            <a:r>
              <a:rPr lang="zh-CN" altLang="zh-CN" sz="3200" dirty="0"/>
              <a:t>　</a:t>
            </a:r>
            <a:r>
              <a:rPr lang="zh-CN" altLang="zh-CN" sz="3200" b="1" dirty="0"/>
              <a:t>自然界的水循环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830817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56" y="1628800"/>
            <a:ext cx="8094149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4847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读我国东北地区某河流流量补给示意图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17.eps" descr="id:214749106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74599" y="3212976"/>
            <a:ext cx="7601921" cy="304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2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8443" y="162880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图中数码表示的河流补给类型是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冰川融水补给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湖泊水补给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雨水补给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积雪融水补给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与淮河相比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该河流水文特征是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水位季节变化小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泥沙含量大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有明显的春汛和夏汛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冬季封冻断流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54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26876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我国东北地区的河流主要补给水源春季来源于冰雪融水、夏秋季节来源于降水补给。同时图中显示河流的源头是湖泊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故也有湖泊水补给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一般河流都有地下水补给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并且地下水补给较稳定。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118.eps" descr="id:214749107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3728" y="2564904"/>
            <a:ext cx="4392488" cy="429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4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淮河冬、春季节既无湖泊水补给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也无积雪融水补给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故水位季节变化大于东北的河流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东北的河流有明显的春汛和夏汛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而淮河只有夏汛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东北地区植被覆盖较好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河流含沙量小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由图中流量可知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该河冬季未断流。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4149080"/>
            <a:ext cx="2376264" cy="449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08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71669" y="170080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水循环的环节和类型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一滴水的奇妙旅程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在一个炎热的夏天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小小的我从广阔的海洋上诞生了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太阳辐射能是催生婆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她把我蒸发到空中。我先在云妈妈的怀里撒了会儿娇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就拿着降落伞开始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闯世界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我的奇妙旅程就要开始啦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我跳到了另一朵云上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随着夏季风来到陆地上空。在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水汽输送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我耍起了杂技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我一连翻了十几个跟头。我看见满天都是灰尘小队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他们调皮地跳进了人们的眼睛里、嘴巴里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我和同伴们奋不顾身地降落了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我跑到小河里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我的一些伙伴则钻入地下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。我们看到了不少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听到了不少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也经历了不少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我们为了这小小的收获而沾沾自喜了很长一段时间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就唱着歌儿流向了我们向往已久的大海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我们顺利完成了奇妙的旅程。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一滴水奇妙的旅程经历了哪种类型的水循环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主要环节有哪些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该类型水循环对人类的主要意义是什么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8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海陆间水循环。主要环节有蒸发、水汽输送、降水、地表径流、下渗、地下径流等。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使陆地上的水不断得到补充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水资源得以再生。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8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305229"/>
              </p:ext>
            </p:extLst>
          </p:nvPr>
        </p:nvGraphicFramePr>
        <p:xfrm>
          <a:off x="467544" y="1988840"/>
          <a:ext cx="8128000" cy="3765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6" imgW="3907430" imgH="1810204" progId="Word.Document.12">
                  <p:embed/>
                </p:oleObj>
              </mc:Choice>
              <mc:Fallback>
                <p:oleObj name="文档" r:id="rId6" imgW="3907430" imgH="18102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988840"/>
                        <a:ext cx="8128000" cy="37651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001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92134"/>
              </p:ext>
            </p:extLst>
          </p:nvPr>
        </p:nvGraphicFramePr>
        <p:xfrm>
          <a:off x="474170" y="2492896"/>
          <a:ext cx="8128000" cy="2784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文档" r:id="rId6" imgW="3907430" imgH="1338414" progId="Word.Document.12">
                  <p:embed/>
                </p:oleObj>
              </mc:Choice>
              <mc:Fallback>
                <p:oleObj name="文档" r:id="rId6" imgW="3907430" imgH="133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4170" y="2492896"/>
                        <a:ext cx="8128000" cy="27841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674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911573"/>
              </p:ext>
            </p:extLst>
          </p:nvPr>
        </p:nvGraphicFramePr>
        <p:xfrm>
          <a:off x="467544" y="1340768"/>
          <a:ext cx="8128000" cy="4829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3998108" imgH="2374769" progId="Word.Document.12">
                  <p:embed/>
                </p:oleObj>
              </mc:Choice>
              <mc:Fallback>
                <p:oleObj name="文档" r:id="rId4" imgW="3998108" imgH="2374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340768"/>
                        <a:ext cx="8128000" cy="4829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700808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人类活动对水循环的影响归纳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改变地表径流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最主要的影响方式。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人类的引河湖水灌溉、修建水库、跨流域调水、填河改陆、围湖造田等一系列针对河流、湖泊的活动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极大地改变了地表径流的自然分布状态。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影响地下径流。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人类对地下水资源的开发利用、局部地区的地下工程建设都不可避免地对地下径流产生影响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如雨季对地下水的人工回灌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抽取地下水灌溉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城市地下铁路的修建破坏地质结构、改变地下水的渗流方向等。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0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影响局部大气降水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如人工降雨。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影响蒸发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如植树造林、修建水库可以增加局部地区的水汽供应量。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79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72816"/>
            <a:ext cx="8909364" cy="389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3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6288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下图为我国南方低山丘陵区某小流域水循环示意图。读图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22.eps" descr="id:214749111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54567" y="2996952"/>
            <a:ext cx="7262411" cy="367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3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若图中的水循环类型为海陆间循环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图中缺少的主要环节有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人类某种活动使蒸腾作用显著减弱时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可能直接导致该区域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地表径流增加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地下径流增加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我国南方低山丘陵区某小流域为外流区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形成海陆间循环的主要环节有海面上的水汽蒸发、水汽输送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陆地上的大气降水、径流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地表径流和地下径流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、下渗等环节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图中缺少下渗环节。第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毁林开荒、植被破坏等不合理的人类活动导致蒸腾作用显著减弱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地表径流增加。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532" y="4149080"/>
            <a:ext cx="8188924" cy="209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576" y="6246912"/>
            <a:ext cx="2160240" cy="428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02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地球上淡水的主体是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冰川约占世界淡水总量的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是地球上淡水的主体。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3583961"/>
            <a:ext cx="7272808" cy="421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057" y="400506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12589" y="1412776"/>
            <a:ext cx="53816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下图所示河流的补给水源主要来自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W123.eps" descr="id:214749113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07971" y="2170406"/>
            <a:ext cx="6931667" cy="437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降雨和少量地下水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春季融雪和夏季降雨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地下水、融雪和降雨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冰川融水和夏季降雨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降水量与径流量变化一致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所以河水主要由降雨补给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无降水时也存在一定的径流量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所以河水还有地下水补给。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5" name="矩形 14"/>
          <p:cNvSpPr/>
          <p:nvPr/>
        </p:nvSpPr>
        <p:spPr>
          <a:xfrm>
            <a:off x="395536" y="3789040"/>
            <a:ext cx="82404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2171" y="458112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899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1560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黑龙江哈尔滨高一检测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我国东部某区域剖面示意图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图示水循环的各环节中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东南季风最有可能完成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W124.eps" descr="id:214749113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60054" y="2350790"/>
            <a:ext cx="7138784" cy="39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水汽输送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图中所示水循环环节中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是海洋蒸发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是水汽输送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是地表径流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是地下径流。东南季风从海洋带来大量水汽完成的是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水汽输送环节。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3212976"/>
            <a:ext cx="864096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000" y="439853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9285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09514"/>
              </p:ext>
            </p:extLst>
          </p:nvPr>
        </p:nvGraphicFramePr>
        <p:xfrm>
          <a:off x="539552" y="1628800"/>
          <a:ext cx="8128000" cy="4592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6" imgW="3836183" imgH="2167642" progId="Word.Document.12">
                  <p:embed/>
                </p:oleObj>
              </mc:Choice>
              <mc:Fallback>
                <p:oleObj name="文档" r:id="rId6" imgW="3836183" imgH="21676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552" y="1628800"/>
                        <a:ext cx="8128000" cy="4592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835696" y="2334003"/>
            <a:ext cx="4698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5778" y="2379715"/>
            <a:ext cx="5721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9752" y="2708920"/>
            <a:ext cx="91551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3622" y="4797152"/>
            <a:ext cx="52817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36096" y="5795742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88378" y="5790054"/>
            <a:ext cx="65603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83568" y="1484784"/>
            <a:ext cx="41456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读水循环示意图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W125.eps" descr="id:214749114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23528" y="2276872"/>
            <a:ext cx="8431323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南水北调工程属于人类改造水循环中的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一滴水借助水循环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可以汇入大海的波涛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可以化为高山的彩虹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可以变为地面的积雪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融化后渗入地下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可以被植物的根系吸收。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这一段话说明参与水循环的圈层有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水圈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生物圈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81197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南水北调工程是人类改造了水循环中的地表径流这一环节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由题干信息得出水圈、大气圈、岩石圈、生物圈均参与了水循环。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005064"/>
            <a:ext cx="2088232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743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44871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读水循环示意图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pic>
        <p:nvPicPr>
          <p:cNvPr id="15" name="W126.eps" descr="id:214749115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99592" y="1988840"/>
            <a:ext cx="7533387" cy="44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412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图示水循环的类型是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海区附近有丰富的渔业资源形成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与图示中的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水循环环节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有密切关系。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是水循环中的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它对海洋和陆地的作用是什么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促使这种水循环运动的能量是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和重力能。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处大量抽取地下水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可能会造成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等问题。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2820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5536" y="148478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水循环发生在海洋与陆地之间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应为海陆间循环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是大陆架海区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其丰富渔业资源的形成与地表径流环节带入丰富的营养盐类有关。第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根据箭头的指向可看出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为水汽输送环节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由此可以实现海洋和陆地的热量及水分调节。第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水循环得以实现的内因是在常温下水可以进行三态变化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而外因是太阳辐射能和重力能。第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位于沿海地区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处附近过度开采地下水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使地下水水位下降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可能会引起地面沉降和海水入侵。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海陆间循环　地表径流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水汽输送　调节海洋和陆地的热量、水分平衡。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地面沉降　海水入侵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9511" y="4725143"/>
            <a:ext cx="7105461" cy="196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59040"/>
            <a:ext cx="8128000" cy="793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各水体之间的关系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水源相互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补给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2352" y="3212976"/>
            <a:ext cx="5056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35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二、水循环的过程和意义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自然界的水在水圈、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大气圈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、岩石圈、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生物圈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四大圈层中通过各个环节连续运动的过程。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1057" y="3579394"/>
            <a:ext cx="787346" cy="30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37255" y="3579394"/>
            <a:ext cx="817437" cy="30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6056" y="1700808"/>
            <a:ext cx="1885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108.eps" descr="id:214749098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7584" y="2636912"/>
            <a:ext cx="783263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4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996605"/>
              </p:ext>
            </p:extLst>
          </p:nvPr>
        </p:nvGraphicFramePr>
        <p:xfrm>
          <a:off x="489248" y="2564904"/>
          <a:ext cx="8128000" cy="2826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6" imgW="3921824" imgH="1363586" progId="Word.Document.12">
                  <p:embed/>
                </p:oleObj>
              </mc:Choice>
              <mc:Fallback>
                <p:oleObj name="文档" r:id="rId6" imgW="3921824" imgH="13635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9248" y="2564904"/>
                        <a:ext cx="8128000" cy="28267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71600" y="3577019"/>
            <a:ext cx="7566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8242" y="3402346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8144" y="3374520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81123" y="3388045"/>
            <a:ext cx="55388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3888" y="4137902"/>
            <a:ext cx="568463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1600" y="4534941"/>
            <a:ext cx="785542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46564" y="4534941"/>
            <a:ext cx="58142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78669" y="4509120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27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6746" y="1628800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水循环的意义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维持着全球水的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动态平衡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对地表太阳辐射起着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转化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和传输的作用。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间联系的主要纽带。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不断塑造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地表形态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李白的《将进酒》中有两句著名诗句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黄河之水天上来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奔流到海不复回。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从地理学的角度分析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这两句诗是否严密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不严密。从水循环角度看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黄河之水奔流入海还可通过海陆间循环回到陆地。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2149155"/>
            <a:ext cx="110777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4442" y="2492896"/>
            <a:ext cx="5671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11960" y="2502159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1785" y="2928947"/>
            <a:ext cx="56846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1720" y="3270107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8242" y="4941167"/>
            <a:ext cx="8122189" cy="886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0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393</TotalTime>
  <Words>1509</Words>
  <Application>Microsoft Office PowerPoint</Application>
  <PresentationFormat>全屏显示(4:3)</PresentationFormat>
  <Paragraphs>182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第三单元　地球上的水</vt:lpstr>
      <vt:lpstr>第一节　自然界的水循环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微软用户</cp:lastModifiedBy>
  <cp:revision>地理备课大师【全免费】</cp:revision>
  <dcterms:created xsi:type="dcterms:W3CDTF">2014-04-23T05:53:17Z</dcterms:created>
  <dcterms:modified xsi:type="dcterms:W3CDTF">2016-04-29T02:39:14Z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