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358" r:id="rId2"/>
    <p:sldId id="264" r:id="rId3"/>
    <p:sldId id="368" r:id="rId4"/>
    <p:sldId id="265" r:id="rId5"/>
    <p:sldId id="369" r:id="rId6"/>
    <p:sldId id="370" r:id="rId7"/>
    <p:sldId id="371" r:id="rId8"/>
    <p:sldId id="366" r:id="rId9"/>
    <p:sldId id="372" r:id="rId10"/>
    <p:sldId id="275" r:id="rId11"/>
    <p:sldId id="373" r:id="rId12"/>
    <p:sldId id="374" r:id="rId13"/>
    <p:sldId id="375" r:id="rId14"/>
    <p:sldId id="376" r:id="rId15"/>
    <p:sldId id="377" r:id="rId16"/>
    <p:sldId id="378" r:id="rId17"/>
    <p:sldId id="379" r:id="rId18"/>
    <p:sldId id="380" r:id="rId19"/>
    <p:sldId id="381" r:id="rId20"/>
    <p:sldId id="382" r:id="rId21"/>
    <p:sldId id="383" r:id="rId22"/>
    <p:sldId id="384" r:id="rId23"/>
    <p:sldId id="402" r:id="rId24"/>
    <p:sldId id="386" r:id="rId25"/>
    <p:sldId id="387" r:id="rId26"/>
    <p:sldId id="388" r:id="rId27"/>
    <p:sldId id="361" r:id="rId28"/>
    <p:sldId id="389" r:id="rId29"/>
    <p:sldId id="390" r:id="rId30"/>
    <p:sldId id="408" r:id="rId31"/>
    <p:sldId id="409" r:id="rId32"/>
    <p:sldId id="410" r:id="rId33"/>
    <p:sldId id="394" r:id="rId34"/>
    <p:sldId id="395" r:id="rId35"/>
    <p:sldId id="396" r:id="rId36"/>
    <p:sldId id="397" r:id="rId37"/>
    <p:sldId id="398" r:id="rId38"/>
    <p:sldId id="270" r:id="rId39"/>
    <p:sldId id="403" r:id="rId40"/>
    <p:sldId id="277" r:id="rId41"/>
    <p:sldId id="404" r:id="rId42"/>
    <p:sldId id="405" r:id="rId43"/>
    <p:sldId id="310" r:id="rId44"/>
    <p:sldId id="406" r:id="rId45"/>
    <p:sldId id="407" r:id="rId4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8" autoAdjust="0"/>
    <p:restoredTop sz="95488" autoAdjust="0"/>
  </p:normalViewPr>
  <p:slideViewPr>
    <p:cSldViewPr showGuides="1">
      <p:cViewPr varScale="1">
        <p:scale>
          <a:sx n="86" d="100"/>
          <a:sy n="86" d="100"/>
        </p:scale>
        <p:origin x="60" y="198"/>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2016-04-29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8.xml"/><Relationship Id="rId7" Type="http://schemas.openxmlformats.org/officeDocument/2006/relationships/image" Target="../media/image6.png"/><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0.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4.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slide" Target="../slides/slide38.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8.xml"/><Relationship Id="rId7"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slide" Target="../slides/slide3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95591"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b="1" dirty="0" smtClean="0"/>
              <a:t>第二节</a:t>
            </a:r>
            <a:r>
              <a:rPr lang="zh-CN" altLang="zh-CN" sz="1400" dirty="0" smtClean="0"/>
              <a:t>　</a:t>
            </a:r>
            <a:r>
              <a:rPr lang="zh-CN" altLang="zh-CN" sz="1400" b="1" dirty="0" smtClean="0"/>
              <a:t>大规模的海水运动</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3.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27.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4.emf"/><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oleObject" Target="../embeddings/oleObject6.bin"/><Relationship Id="rId4" Type="http://schemas.openxmlformats.org/officeDocument/2006/relationships/slide" Target="slide27.xml"/></Relationships>
</file>

<file path=ppt/slides/_rels/slide1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image" Target="../media/image17.jpeg"/><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image" Target="../media/image21.jpeg"/><Relationship Id="rId4"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23.jpeg"/></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24.jpeg"/></Relationships>
</file>

<file path=ppt/slides/_rels/slide2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9.emf"/><Relationship Id="rId4" Type="http://schemas.openxmlformats.org/officeDocument/2006/relationships/package" Target="../embeddings/Microsoft_Word___2.docx"/></Relationships>
</file>

<file path=ppt/slides/_rels/slide30.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25.emf"/><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Word___7.docx"/><Relationship Id="rId5" Type="http://schemas.openxmlformats.org/officeDocument/2006/relationships/oleObject" Target="../embeddings/oleObject7.bin"/><Relationship Id="rId4" Type="http://schemas.openxmlformats.org/officeDocument/2006/relationships/slide" Target="slide27.xml"/></Relationships>
</file>

<file path=ppt/slides/_rels/slide31.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26.emf"/><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package" Target="../embeddings/Microsoft_Word___8.docx"/><Relationship Id="rId5" Type="http://schemas.openxmlformats.org/officeDocument/2006/relationships/oleObject" Target="../embeddings/oleObject8.bin"/><Relationship Id="rId4" Type="http://schemas.openxmlformats.org/officeDocument/2006/relationships/slide" Target="slide27.xml"/></Relationships>
</file>

<file path=ppt/slides/_rels/slide32.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27.emf"/><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package" Target="../embeddings/Microsoft_Word___9.docx"/><Relationship Id="rId5" Type="http://schemas.openxmlformats.org/officeDocument/2006/relationships/oleObject" Target="../embeddings/oleObject9.bin"/><Relationship Id="rId4" Type="http://schemas.openxmlformats.org/officeDocument/2006/relationships/slide" Target="slide27.xml"/></Relationships>
</file>

<file path=ppt/slides/_rels/slide3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28.jpeg"/></Relationships>
</file>

<file path=ppt/slides/_rels/slide3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3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30.jpeg"/></Relationships>
</file>

<file path=ppt/slides/_rels/slide3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slide" Target="slide43.xml"/></Relationships>
</file>

<file path=ppt/slides/_rels/slide39.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7.xml"/><Relationship Id="rId4" Type="http://schemas.openxmlformats.org/officeDocument/2006/relationships/slide" Target="slide43.xml"/></Relationships>
</file>

<file path=ppt/slides/_rels/slide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slide" Target="slide43.xml"/></Relationships>
</file>

<file path=ppt/slides/_rels/slide41.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7.xml"/><Relationship Id="rId4" Type="http://schemas.openxmlformats.org/officeDocument/2006/relationships/slide" Target="slide43.xml"/></Relationships>
</file>

<file path=ppt/slides/_rels/slide42.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7.xml"/><Relationship Id="rId4" Type="http://schemas.openxmlformats.org/officeDocument/2006/relationships/slide" Target="slide43.xml"/></Relationships>
</file>

<file path=ppt/slides/_rels/slide43.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slide" Target="slide43.xml"/></Relationships>
</file>

<file path=ppt/slides/_rels/slide44.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7.xml"/><Relationship Id="rId4" Type="http://schemas.openxmlformats.org/officeDocument/2006/relationships/slide" Target="slide43.xml"/></Relationships>
</file>

<file path=ppt/slides/_rels/slide45.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7.xml"/><Relationship Id="rId4" Type="http://schemas.openxmlformats.org/officeDocument/2006/relationships/slide" Target="slide43.xml"/></Relationships>
</file>

<file path=ppt/slides/_rels/slide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12.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b="1" dirty="0"/>
              <a:t>第二节</a:t>
            </a:r>
            <a:r>
              <a:rPr lang="zh-CN" altLang="zh-CN" sz="3200" dirty="0"/>
              <a:t>　</a:t>
            </a:r>
            <a:r>
              <a:rPr lang="zh-CN" altLang="zh-CN" sz="3200" b="1" dirty="0"/>
              <a:t>大规模的海水运动</a:t>
            </a:r>
            <a:endParaRPr lang="zh-CN" altLang="zh-CN" sz="3200" dirty="0"/>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88437" y="1844824"/>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世界洋流的分布规律</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问题导引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美国纽约有个脾气古怪的女富豪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她拥有一大笔财产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但她没有继承人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又不愿意把财产赠给她的亲戚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于是她就别出心裁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想出这样一个办法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把写好的遗嘱放进瓶子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密封好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然后扔进大海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不久她就去世了。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年夏季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有个男孩在英国海滨沙滩捡到一个形状奇特的玻璃瓶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瓶中有一张纸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纸上写的是</a:t>
            </a:r>
            <a:r>
              <a:rPr lang="en-US" altLang="zh-CN" sz="2200" dirty="0">
                <a:solidFill>
                  <a:srgbClr val="000000"/>
                </a:solidFill>
                <a:latin typeface="Times New Roman" panose="02020603050405020304" pitchFamily="18" charset="0"/>
                <a:cs typeface="Times New Roman" panose="02020603050405020304" pitchFamily="18" charset="0"/>
              </a:rPr>
              <a:t>:1927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我的遗嘱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将我的财产平分给捡到这个瓶子的幸运者和我的监护人。这个小男孩幸运获得巨额遗产赠予。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若小男孩捡到的玻璃瓶只在北大西洋借助洋流和盛行风从纽约漂至英国海滩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那么借助的盛行风和洋流名称分别是什么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二者有何关系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盛行西风和北大西洋暖流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北大西洋暖流主要是由盛行西风吹送形成。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80266" y="4005064"/>
            <a:ext cx="8052173" cy="10081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9805550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洋流的分布规律及成因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盛行风是海洋水体运动的主要动力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另外受陆地形状和地转偏向力的影响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运动的方向会发生改变。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中低纬度海区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除北印度洋海区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分布规律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形成以副热带为中心的大洋环流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北半球呈顺时针方向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南半球呈逆时针方向。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3965885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57767277"/>
              </p:ext>
            </p:extLst>
          </p:nvPr>
        </p:nvGraphicFramePr>
        <p:xfrm>
          <a:off x="0" y="2591186"/>
          <a:ext cx="8128000" cy="3240597"/>
        </p:xfrm>
        <a:graphic>
          <a:graphicData uri="http://schemas.openxmlformats.org/presentationml/2006/ole">
            <mc:AlternateContent xmlns:mc="http://schemas.openxmlformats.org/markup-compatibility/2006">
              <mc:Choice xmlns:v="urn:schemas-microsoft-com:vml" Requires="v">
                <p:oleObj spid="_x0000_s6152" name="文档" r:id="rId6" imgW="3893397" imgH="1552733" progId="Word.Document.12">
                  <p:embed/>
                </p:oleObj>
              </mc:Choice>
              <mc:Fallback>
                <p:oleObj name="文档" r:id="rId6" imgW="3893397" imgH="1552733" progId="Word.Document.12">
                  <p:embed/>
                  <p:pic>
                    <p:nvPicPr>
                      <p:cNvPr id="0" name=""/>
                      <p:cNvPicPr/>
                      <p:nvPr/>
                    </p:nvPicPr>
                    <p:blipFill>
                      <a:blip r:embed="rId7"/>
                      <a:stretch>
                        <a:fillRect/>
                      </a:stretch>
                    </p:blipFill>
                    <p:spPr>
                      <a:xfrm>
                        <a:off x="0" y="2591186"/>
                        <a:ext cx="8128000" cy="3240597"/>
                      </a:xfrm>
                      <a:prstGeom prst="rect">
                        <a:avLst/>
                      </a:prstGeom>
                    </p:spPr>
                  </p:pic>
                </p:oleObj>
              </mc:Fallback>
            </mc:AlternateContent>
          </a:graphicData>
        </a:graphic>
      </p:graphicFrame>
      <p:sp>
        <p:nvSpPr>
          <p:cNvPr id="3" name="矩形 2"/>
          <p:cNvSpPr>
            <a:spLocks noChangeAspect="1"/>
          </p:cNvSpPr>
          <p:nvPr/>
        </p:nvSpPr>
        <p:spPr>
          <a:xfrm>
            <a:off x="611560" y="1630742"/>
            <a:ext cx="2577950"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具体分布图示</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4479616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883833321"/>
              </p:ext>
            </p:extLst>
          </p:nvPr>
        </p:nvGraphicFramePr>
        <p:xfrm>
          <a:off x="508000" y="1910850"/>
          <a:ext cx="8128000" cy="3290299"/>
        </p:xfrm>
        <a:graphic>
          <a:graphicData uri="http://schemas.openxmlformats.org/presentationml/2006/ole">
            <mc:AlternateContent xmlns:mc="http://schemas.openxmlformats.org/markup-compatibility/2006">
              <mc:Choice xmlns:v="urn:schemas-microsoft-com:vml" Requires="v">
                <p:oleObj spid="_x0000_s7176" name="文档" r:id="rId6" imgW="3893397" imgH="1576826" progId="Word.Document.12">
                  <p:embed/>
                </p:oleObj>
              </mc:Choice>
              <mc:Fallback>
                <p:oleObj name="文档" r:id="rId6" imgW="3893397" imgH="1576826" progId="Word.Document.12">
                  <p:embed/>
                  <p:pic>
                    <p:nvPicPr>
                      <p:cNvPr id="0" name=""/>
                      <p:cNvPicPr/>
                      <p:nvPr/>
                    </p:nvPicPr>
                    <p:blipFill>
                      <a:blip r:embed="rId7"/>
                      <a:stretch>
                        <a:fillRect/>
                      </a:stretch>
                    </p:blipFill>
                    <p:spPr>
                      <a:xfrm>
                        <a:off x="508000" y="1910850"/>
                        <a:ext cx="8128000" cy="3290299"/>
                      </a:xfrm>
                      <a:prstGeom prst="rect">
                        <a:avLst/>
                      </a:prstGeom>
                    </p:spPr>
                  </p:pic>
                </p:oleObj>
              </mc:Fallback>
            </mc:AlternateContent>
          </a:graphicData>
        </a:graphic>
      </p:graphicFrame>
    </p:spTree>
    <p:extLst>
      <p:ext uri="{BB962C8B-B14F-4D97-AF65-F5344CB8AC3E}">
        <p14:creationId xmlns:p14="http://schemas.microsoft.com/office/powerpoint/2010/main" val="246004201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9051" y="1412776"/>
            <a:ext cx="2013693"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成因图示</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W141.eps" descr="id:2147491365;FounderCES"/>
          <p:cNvPicPr/>
          <p:nvPr/>
        </p:nvPicPr>
        <p:blipFill>
          <a:blip r:embed="rId4"/>
          <a:stretch>
            <a:fillRect/>
          </a:stretch>
        </p:blipFill>
        <p:spPr>
          <a:xfrm>
            <a:off x="527307" y="2134429"/>
            <a:ext cx="8046627" cy="3456384"/>
          </a:xfrm>
          <a:prstGeom prst="rect">
            <a:avLst/>
          </a:prstGeom>
        </p:spPr>
      </p:pic>
    </p:spTree>
    <p:extLst>
      <p:ext uri="{BB962C8B-B14F-4D97-AF65-F5344CB8AC3E}">
        <p14:creationId xmlns:p14="http://schemas.microsoft.com/office/powerpoint/2010/main" val="214687020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洋流性质特点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大陆东岸或大洋西岸附近海域是暖流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大陆西岸或大洋东岸附近海域是寒流。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北半球中高纬度海区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分布规律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形成以副极地为中心的大洋环流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逆时针方向流动</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6331515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1013" y="1484784"/>
            <a:ext cx="8128000" cy="90486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具体分布图示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太平洋</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大西洋</a:t>
            </a:r>
            <a:endParaRPr lang="zh-CN" altLang="en-US" sz="2200" dirty="0"/>
          </a:p>
        </p:txBody>
      </p:sp>
      <p:pic>
        <p:nvPicPr>
          <p:cNvPr id="10" name="W142.eps" descr="id:2147491372;FounderCES"/>
          <p:cNvPicPr/>
          <p:nvPr/>
        </p:nvPicPr>
        <p:blipFill>
          <a:blip r:embed="rId4"/>
          <a:stretch>
            <a:fillRect/>
          </a:stretch>
        </p:blipFill>
        <p:spPr>
          <a:xfrm>
            <a:off x="107504" y="2908812"/>
            <a:ext cx="4139952" cy="2987595"/>
          </a:xfrm>
          <a:prstGeom prst="rect">
            <a:avLst/>
          </a:prstGeom>
        </p:spPr>
      </p:pic>
      <p:pic>
        <p:nvPicPr>
          <p:cNvPr id="11" name="W143.eps" descr="id:2147491379;FounderCES"/>
          <p:cNvPicPr/>
          <p:nvPr/>
        </p:nvPicPr>
        <p:blipFill>
          <a:blip r:embed="rId5"/>
          <a:stretch>
            <a:fillRect/>
          </a:stretch>
        </p:blipFill>
        <p:spPr>
          <a:xfrm>
            <a:off x="4932040" y="3284984"/>
            <a:ext cx="4027847" cy="2592288"/>
          </a:xfrm>
          <a:prstGeom prst="rect">
            <a:avLst/>
          </a:prstGeom>
        </p:spPr>
      </p:pic>
    </p:spTree>
    <p:extLst>
      <p:ext uri="{BB962C8B-B14F-4D97-AF65-F5344CB8AC3E}">
        <p14:creationId xmlns:p14="http://schemas.microsoft.com/office/powerpoint/2010/main" val="320669414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23528" y="1484784"/>
            <a:ext cx="2013693"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成因图示</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W144.eps" descr="id:2147491386;FounderCES"/>
          <p:cNvPicPr/>
          <p:nvPr/>
        </p:nvPicPr>
        <p:blipFill>
          <a:blip r:embed="rId4"/>
          <a:stretch>
            <a:fillRect/>
          </a:stretch>
        </p:blipFill>
        <p:spPr>
          <a:xfrm>
            <a:off x="179512" y="2924944"/>
            <a:ext cx="8767615" cy="2431450"/>
          </a:xfrm>
          <a:prstGeom prst="rect">
            <a:avLst/>
          </a:prstGeom>
        </p:spPr>
      </p:pic>
    </p:spTree>
    <p:extLst>
      <p:ext uri="{BB962C8B-B14F-4D97-AF65-F5344CB8AC3E}">
        <p14:creationId xmlns:p14="http://schemas.microsoft.com/office/powerpoint/2010/main" val="405733201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洋流性质特点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大陆东岸或大洋西岸附近海域是寒流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大陆西岸或大洋东岸附近海域是暖流。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南半球</a:t>
            </a:r>
            <a:r>
              <a:rPr lang="en-US" altLang="zh-CN" sz="2200" dirty="0">
                <a:solidFill>
                  <a:srgbClr val="000000"/>
                </a:solidFill>
                <a:latin typeface="Times New Roman" panose="02020603050405020304" pitchFamily="18" charset="0"/>
                <a:cs typeface="Times New Roman" panose="02020603050405020304" pitchFamily="18" charset="0"/>
              </a:rPr>
              <a:t>40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S~60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S</a:t>
            </a:r>
            <a:r>
              <a:rPr lang="zh-CN" altLang="zh-CN" sz="2200" dirty="0">
                <a:solidFill>
                  <a:srgbClr val="000000"/>
                </a:solidFill>
                <a:latin typeface="Times New Roman" panose="02020603050405020304" pitchFamily="18" charset="0"/>
                <a:cs typeface="Times New Roman" panose="02020603050405020304" pitchFamily="18" charset="0"/>
              </a:rPr>
              <a:t>附近海区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分布规律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南极大陆外围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呈顺时针方向。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0433253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537314287"/>
              </p:ext>
            </p:extLst>
          </p:nvPr>
        </p:nvGraphicFramePr>
        <p:xfrm>
          <a:off x="539552" y="1700808"/>
          <a:ext cx="8128000" cy="4586928"/>
        </p:xfrm>
        <a:graphic>
          <a:graphicData uri="http://schemas.openxmlformats.org/presentationml/2006/ole">
            <mc:AlternateContent xmlns:mc="http://schemas.openxmlformats.org/markup-compatibility/2006">
              <mc:Choice xmlns:v="urn:schemas-microsoft-com:vml" Requires="v">
                <p:oleObj spid="_x0000_s2056" name="文档" r:id="rId4" imgW="3998108" imgH="2255743" progId="Word.Document.12">
                  <p:embed/>
                </p:oleObj>
              </mc:Choice>
              <mc:Fallback>
                <p:oleObj name="文档" r:id="rId4" imgW="3998108" imgH="2255743" progId="Word.Document.12">
                  <p:embed/>
                  <p:pic>
                    <p:nvPicPr>
                      <p:cNvPr id="0" name=""/>
                      <p:cNvPicPr/>
                      <p:nvPr/>
                    </p:nvPicPr>
                    <p:blipFill>
                      <a:blip r:embed="rId5"/>
                      <a:stretch>
                        <a:fillRect/>
                      </a:stretch>
                    </p:blipFill>
                    <p:spPr>
                      <a:xfrm>
                        <a:off x="539552" y="1700808"/>
                        <a:ext cx="8128000" cy="4586928"/>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179512" y="1556792"/>
            <a:ext cx="3424335"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具体分布及成因图示</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W145.eps" descr="id:2147491393;FounderCES"/>
          <p:cNvPicPr/>
          <p:nvPr/>
        </p:nvPicPr>
        <p:blipFill>
          <a:blip r:embed="rId4"/>
          <a:stretch>
            <a:fillRect/>
          </a:stretch>
        </p:blipFill>
        <p:spPr>
          <a:xfrm>
            <a:off x="827584" y="3284984"/>
            <a:ext cx="7704856" cy="1157880"/>
          </a:xfrm>
          <a:prstGeom prst="rect">
            <a:avLst/>
          </a:prstGeom>
        </p:spPr>
      </p:pic>
    </p:spTree>
    <p:extLst>
      <p:ext uri="{BB962C8B-B14F-4D97-AF65-F5344CB8AC3E}">
        <p14:creationId xmlns:p14="http://schemas.microsoft.com/office/powerpoint/2010/main" val="256523184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323528" y="1484784"/>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北印度洋海区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分布规律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北印度洋海区季风洋流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夏季呈顺时针方向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冬季呈逆时针方向。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具体分布及成因图示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W146.eps" descr="id:2147491400;FounderCES"/>
          <p:cNvPicPr/>
          <p:nvPr/>
        </p:nvPicPr>
        <p:blipFill>
          <a:blip r:embed="rId4"/>
          <a:stretch>
            <a:fillRect/>
          </a:stretch>
        </p:blipFill>
        <p:spPr>
          <a:xfrm>
            <a:off x="323528" y="3429783"/>
            <a:ext cx="3950180" cy="2202865"/>
          </a:xfrm>
          <a:prstGeom prst="rect">
            <a:avLst/>
          </a:prstGeom>
        </p:spPr>
      </p:pic>
      <p:pic>
        <p:nvPicPr>
          <p:cNvPr id="7" name="W147.eps" descr="id:2147491407;FounderCES"/>
          <p:cNvPicPr/>
          <p:nvPr/>
        </p:nvPicPr>
        <p:blipFill>
          <a:blip r:embed="rId5"/>
          <a:stretch>
            <a:fillRect/>
          </a:stretch>
        </p:blipFill>
        <p:spPr>
          <a:xfrm>
            <a:off x="4644008" y="3397870"/>
            <a:ext cx="4032448" cy="2331557"/>
          </a:xfrm>
          <a:prstGeom prst="rect">
            <a:avLst/>
          </a:prstGeom>
        </p:spPr>
      </p:pic>
      <p:sp>
        <p:nvSpPr>
          <p:cNvPr id="4" name="矩形 3"/>
          <p:cNvSpPr/>
          <p:nvPr/>
        </p:nvSpPr>
        <p:spPr>
          <a:xfrm>
            <a:off x="991721" y="5748697"/>
            <a:ext cx="2262158" cy="369332"/>
          </a:xfrm>
          <a:prstGeom prst="rect">
            <a:avLst/>
          </a:prstGeom>
        </p:spPr>
        <p:txBody>
          <a:bodyPr wrap="none">
            <a:spAutoFit/>
          </a:bodyPr>
          <a:lstStyle/>
          <a:p>
            <a:pPr algn="ctr">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北印度洋冬季洋流图</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292080" y="5799218"/>
            <a:ext cx="2262158" cy="369332"/>
          </a:xfrm>
          <a:prstGeom prst="rect">
            <a:avLst/>
          </a:prstGeom>
        </p:spPr>
        <p:txBody>
          <a:bodyPr wrap="none">
            <a:spAutoFit/>
          </a:bodyPr>
          <a:lstStyle/>
          <a:p>
            <a:pPr algn="ctr">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北印度洋夏季洋流图</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2564478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夏季受西南季风影响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呈顺时针方向流动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冬季受东北季风影响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呈逆时针方向流动。简称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夏顺冬逆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034705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4"/>
          <a:stretch>
            <a:fillRect/>
          </a:stretch>
        </p:blipFill>
        <p:spPr>
          <a:xfrm>
            <a:off x="899592" y="1484784"/>
            <a:ext cx="7153275" cy="4933950"/>
          </a:xfrm>
          <a:prstGeom prst="rect">
            <a:avLst/>
          </a:prstGeom>
        </p:spPr>
      </p:pic>
    </p:spTree>
    <p:extLst>
      <p:ext uri="{BB962C8B-B14F-4D97-AF65-F5344CB8AC3E}">
        <p14:creationId xmlns:p14="http://schemas.microsoft.com/office/powerpoint/2010/main" val="229481839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323528" y="148478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下图中</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为纬线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且该地常年盛行西北风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序号表示洋流。读图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W148.eps" descr="id:2147491421;FounderCES"/>
          <p:cNvPicPr/>
          <p:nvPr/>
        </p:nvPicPr>
        <p:blipFill>
          <a:blip r:embed="rId4"/>
          <a:stretch>
            <a:fillRect/>
          </a:stretch>
        </p:blipFill>
        <p:spPr>
          <a:xfrm>
            <a:off x="2647905" y="2757055"/>
            <a:ext cx="4680520" cy="3805175"/>
          </a:xfrm>
          <a:prstGeom prst="rect">
            <a:avLst/>
          </a:prstGeom>
        </p:spPr>
      </p:pic>
    </p:spTree>
    <p:extLst>
      <p:ext uri="{BB962C8B-B14F-4D97-AF65-F5344CB8AC3E}">
        <p14:creationId xmlns:p14="http://schemas.microsoft.com/office/powerpoint/2010/main" val="34292726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图中所示可能是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北大西洋中高纬大洋环流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北太平洋中低纬大洋环流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北印度洋夏季大洋环流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南太平洋中低纬大洋环流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该海域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洋流的形成受东北信风影响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洋流的性质属于暖流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洋流的性质属于暖流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洋流流向为自北向南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853666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地盛行西北风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应位于南半球的中纬度地带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所以图示海区位于南半球大洋中低纬度海区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以副热带为中心形成逆时针方向的大洋环流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大洋西岸为暖流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大洋东岸为寒流。该海区中</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为南赤道暖流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其形成受东南信风的影响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为暖流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为西风漂流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属于寒流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为寒流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自南向北流。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827584" y="4449878"/>
            <a:ext cx="2160240" cy="3516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4367386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洋流对地理环境的影响</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问题导引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世纪开始的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黑三角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奴隶贸易中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欧洲奴隶贩子从本国出发装载盐、布匹、朗姆酒等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在非洲换成奴隶沿着所谓的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中央航路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通过大西洋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在美洲换成糖、烟草和稻米等返航。在欧洲西部、非洲的几内亚湾附近、美洲西印度群岛之间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航线大致构成三角形状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如下图所示。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4" name="W149.eps" descr="id:2147491442;FounderCES"/>
          <p:cNvPicPr/>
          <p:nvPr/>
        </p:nvPicPr>
        <p:blipFill>
          <a:blip r:embed="rId4"/>
          <a:stretch>
            <a:fillRect/>
          </a:stretch>
        </p:blipFill>
        <p:spPr>
          <a:xfrm>
            <a:off x="1259632" y="1412776"/>
            <a:ext cx="6512486" cy="5232867"/>
          </a:xfrm>
          <a:prstGeom prst="rect">
            <a:avLst/>
          </a:prstGeom>
        </p:spPr>
      </p:pic>
    </p:spTree>
    <p:extLst>
      <p:ext uri="{BB962C8B-B14F-4D97-AF65-F5344CB8AC3E}">
        <p14:creationId xmlns:p14="http://schemas.microsoft.com/office/powerpoint/2010/main" val="13271669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从洋流角度分析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黑三角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奴隶贸易航程的合理性。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由加那利寒流、几内亚暖流、北赤道暖流、墨西哥湾暖流、北大西洋暖流所组成的三角形环流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黑三角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贸易提供了极为有利的航运条件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使得奴隶贩子在出程、中程、归程中一直顺风顺水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奴隶贸易的速度因此加快。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2504" y="2996952"/>
            <a:ext cx="8245959" cy="19442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0799541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793932972"/>
              </p:ext>
            </p:extLst>
          </p:nvPr>
        </p:nvGraphicFramePr>
        <p:xfrm>
          <a:off x="539552" y="2636912"/>
          <a:ext cx="8128000" cy="2695347"/>
        </p:xfrm>
        <a:graphic>
          <a:graphicData uri="http://schemas.openxmlformats.org/presentationml/2006/ole">
            <mc:AlternateContent xmlns:mc="http://schemas.openxmlformats.org/markup-compatibility/2006">
              <mc:Choice xmlns:v="urn:schemas-microsoft-com:vml" Requires="v">
                <p:oleObj spid="_x0000_s3080" name="文档" r:id="rId4" imgW="3998108" imgH="1325469" progId="Word.Document.12">
                  <p:embed/>
                </p:oleObj>
              </mc:Choice>
              <mc:Fallback>
                <p:oleObj name="文档" r:id="rId4" imgW="3998108" imgH="1325469" progId="Word.Document.12">
                  <p:embed/>
                  <p:pic>
                    <p:nvPicPr>
                      <p:cNvPr id="0" name=""/>
                      <p:cNvPicPr/>
                      <p:nvPr/>
                    </p:nvPicPr>
                    <p:blipFill>
                      <a:blip r:embed="rId5"/>
                      <a:stretch>
                        <a:fillRect/>
                      </a:stretch>
                    </p:blipFill>
                    <p:spPr>
                      <a:xfrm>
                        <a:off x="539552" y="2636912"/>
                        <a:ext cx="8128000" cy="2695347"/>
                      </a:xfrm>
                      <a:prstGeom prst="rect">
                        <a:avLst/>
                      </a:prstGeom>
                    </p:spPr>
                  </p:pic>
                </p:oleObj>
              </mc:Fallback>
            </mc:AlternateContent>
          </a:graphicData>
        </a:graphic>
      </p:graphicFrame>
    </p:spTree>
    <p:extLst>
      <p:ext uri="{BB962C8B-B14F-4D97-AF65-F5344CB8AC3E}">
        <p14:creationId xmlns:p14="http://schemas.microsoft.com/office/powerpoint/2010/main" val="463419412"/>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525428486"/>
              </p:ext>
            </p:extLst>
          </p:nvPr>
        </p:nvGraphicFramePr>
        <p:xfrm>
          <a:off x="467544" y="1340768"/>
          <a:ext cx="8128000" cy="5376833"/>
        </p:xfrm>
        <a:graphic>
          <a:graphicData uri="http://schemas.openxmlformats.org/presentationml/2006/ole">
            <mc:AlternateContent xmlns:mc="http://schemas.openxmlformats.org/markup-compatibility/2006">
              <mc:Choice xmlns:v="urn:schemas-microsoft-com:vml" Requires="v">
                <p:oleObj spid="_x0000_s11270" name="文档" r:id="rId6" imgW="3907430" imgH="2584772" progId="Word.Document.12">
                  <p:embed/>
                </p:oleObj>
              </mc:Choice>
              <mc:Fallback>
                <p:oleObj name="文档" r:id="rId6" imgW="3907430" imgH="2584772" progId="Word.Document.12">
                  <p:embed/>
                  <p:pic>
                    <p:nvPicPr>
                      <p:cNvPr id="0" name=""/>
                      <p:cNvPicPr/>
                      <p:nvPr/>
                    </p:nvPicPr>
                    <p:blipFill>
                      <a:blip r:embed="rId7"/>
                      <a:stretch>
                        <a:fillRect/>
                      </a:stretch>
                    </p:blipFill>
                    <p:spPr>
                      <a:xfrm>
                        <a:off x="467544" y="1340768"/>
                        <a:ext cx="8128000" cy="5376833"/>
                      </a:xfrm>
                      <a:prstGeom prst="rect">
                        <a:avLst/>
                      </a:prstGeom>
                    </p:spPr>
                  </p:pic>
                </p:oleObj>
              </mc:Fallback>
            </mc:AlternateContent>
          </a:graphicData>
        </a:graphic>
      </p:graphicFrame>
    </p:spTree>
    <p:extLst>
      <p:ext uri="{BB962C8B-B14F-4D97-AF65-F5344CB8AC3E}">
        <p14:creationId xmlns:p14="http://schemas.microsoft.com/office/powerpoint/2010/main" val="236550965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733171282"/>
              </p:ext>
            </p:extLst>
          </p:nvPr>
        </p:nvGraphicFramePr>
        <p:xfrm>
          <a:off x="495075" y="1916832"/>
          <a:ext cx="8128000" cy="4220880"/>
        </p:xfrm>
        <a:graphic>
          <a:graphicData uri="http://schemas.openxmlformats.org/presentationml/2006/ole">
            <mc:AlternateContent xmlns:mc="http://schemas.openxmlformats.org/markup-compatibility/2006">
              <mc:Choice xmlns:v="urn:schemas-microsoft-com:vml" Requires="v">
                <p:oleObj spid="_x0000_s12294" name="文档" r:id="rId6" imgW="3907430" imgH="2029197" progId="Word.Document.12">
                  <p:embed/>
                </p:oleObj>
              </mc:Choice>
              <mc:Fallback>
                <p:oleObj name="文档" r:id="rId6" imgW="3907430" imgH="2029197" progId="Word.Document.12">
                  <p:embed/>
                  <p:pic>
                    <p:nvPicPr>
                      <p:cNvPr id="0" name=""/>
                      <p:cNvPicPr/>
                      <p:nvPr/>
                    </p:nvPicPr>
                    <p:blipFill>
                      <a:blip r:embed="rId7"/>
                      <a:stretch>
                        <a:fillRect/>
                      </a:stretch>
                    </p:blipFill>
                    <p:spPr>
                      <a:xfrm>
                        <a:off x="495075" y="1916832"/>
                        <a:ext cx="8128000" cy="4220880"/>
                      </a:xfrm>
                      <a:prstGeom prst="rect">
                        <a:avLst/>
                      </a:prstGeom>
                    </p:spPr>
                  </p:pic>
                </p:oleObj>
              </mc:Fallback>
            </mc:AlternateContent>
          </a:graphicData>
        </a:graphic>
      </p:graphicFrame>
    </p:spTree>
    <p:extLst>
      <p:ext uri="{BB962C8B-B14F-4D97-AF65-F5344CB8AC3E}">
        <p14:creationId xmlns:p14="http://schemas.microsoft.com/office/powerpoint/2010/main" val="179184835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234637464"/>
              </p:ext>
            </p:extLst>
          </p:nvPr>
        </p:nvGraphicFramePr>
        <p:xfrm>
          <a:off x="508000" y="2537111"/>
          <a:ext cx="8128000" cy="2037779"/>
        </p:xfrm>
        <a:graphic>
          <a:graphicData uri="http://schemas.openxmlformats.org/presentationml/2006/ole">
            <mc:AlternateContent xmlns:mc="http://schemas.openxmlformats.org/markup-compatibility/2006">
              <mc:Choice xmlns:v="urn:schemas-microsoft-com:vml" Requires="v">
                <p:oleObj spid="_x0000_s13318" name="文档" r:id="rId6" imgW="3907430" imgH="980257" progId="Word.Document.12">
                  <p:embed/>
                </p:oleObj>
              </mc:Choice>
              <mc:Fallback>
                <p:oleObj name="文档" r:id="rId6" imgW="3907430" imgH="980257" progId="Word.Document.12">
                  <p:embed/>
                  <p:pic>
                    <p:nvPicPr>
                      <p:cNvPr id="0" name=""/>
                      <p:cNvPicPr/>
                      <p:nvPr/>
                    </p:nvPicPr>
                    <p:blipFill>
                      <a:blip r:embed="rId7"/>
                      <a:stretch>
                        <a:fillRect/>
                      </a:stretch>
                    </p:blipFill>
                    <p:spPr>
                      <a:xfrm>
                        <a:off x="508000" y="2537111"/>
                        <a:ext cx="8128000" cy="2037779"/>
                      </a:xfrm>
                      <a:prstGeom prst="rect">
                        <a:avLst/>
                      </a:prstGeom>
                    </p:spPr>
                  </p:pic>
                </p:oleObj>
              </mc:Fallback>
            </mc:AlternateContent>
          </a:graphicData>
        </a:graphic>
      </p:graphicFrame>
    </p:spTree>
    <p:extLst>
      <p:ext uri="{BB962C8B-B14F-4D97-AF65-F5344CB8AC3E}">
        <p14:creationId xmlns:p14="http://schemas.microsoft.com/office/powerpoint/2010/main" val="23662420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159242" y="1484784"/>
            <a:ext cx="4977325"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气候受洋流影响明显地区图示</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举例</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W150.eps" descr="id:2147491464;FounderCES"/>
          <p:cNvPicPr/>
          <p:nvPr/>
        </p:nvPicPr>
        <p:blipFill>
          <a:blip r:embed="rId4"/>
          <a:stretch>
            <a:fillRect/>
          </a:stretch>
        </p:blipFill>
        <p:spPr>
          <a:xfrm>
            <a:off x="683568" y="3068960"/>
            <a:ext cx="8218155" cy="2454057"/>
          </a:xfrm>
          <a:prstGeom prst="rect">
            <a:avLst/>
          </a:prstGeom>
        </p:spPr>
      </p:pic>
    </p:spTree>
    <p:extLst>
      <p:ext uri="{BB962C8B-B14F-4D97-AF65-F5344CB8AC3E}">
        <p14:creationId xmlns:p14="http://schemas.microsoft.com/office/powerpoint/2010/main" val="23660301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4"/>
          <a:stretch>
            <a:fillRect/>
          </a:stretch>
        </p:blipFill>
        <p:spPr>
          <a:xfrm>
            <a:off x="478227" y="1772816"/>
            <a:ext cx="8265810" cy="4248472"/>
          </a:xfrm>
          <a:prstGeom prst="rect">
            <a:avLst/>
          </a:prstGeom>
        </p:spPr>
      </p:pic>
    </p:spTree>
    <p:extLst>
      <p:ext uri="{BB962C8B-B14F-4D97-AF65-F5344CB8AC3E}">
        <p14:creationId xmlns:p14="http://schemas.microsoft.com/office/powerpoint/2010/main" val="394607169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54968" y="1340768"/>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完成下列问题</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W151.eps" descr="id:2147491478;FounderCES"/>
          <p:cNvPicPr/>
          <p:nvPr/>
        </p:nvPicPr>
        <p:blipFill>
          <a:blip r:embed="rId4"/>
          <a:stretch>
            <a:fillRect/>
          </a:stretch>
        </p:blipFill>
        <p:spPr>
          <a:xfrm>
            <a:off x="2149460" y="2270581"/>
            <a:ext cx="4739015" cy="4314467"/>
          </a:xfrm>
          <a:prstGeom prst="rect">
            <a:avLst/>
          </a:prstGeom>
        </p:spPr>
      </p:pic>
    </p:spTree>
    <p:extLst>
      <p:ext uri="{BB962C8B-B14F-4D97-AF65-F5344CB8AC3E}">
        <p14:creationId xmlns:p14="http://schemas.microsoft.com/office/powerpoint/2010/main" val="365869200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(1)2011</a:t>
            </a:r>
            <a:r>
              <a:rPr lang="zh-CN" altLang="zh-CN" sz="2200" dirty="0">
                <a:solidFill>
                  <a:srgbClr val="000000"/>
                </a:solidFill>
                <a:latin typeface="Times New Roman" panose="02020603050405020304" pitchFamily="18" charset="0"/>
                <a:cs typeface="Times New Roman" panose="02020603050405020304" pitchFamily="18" charset="0"/>
              </a:rPr>
              <a:t>年日本遭受海啸侵袭时被卷走的一艘大型渔船于</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月出现在加拿大西部地区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试分析原因。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海域发生石油泄漏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分析洋流对污染的影响。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简要分析</a:t>
            </a:r>
            <a:r>
              <a:rPr lang="en-US" altLang="zh-CN" sz="22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海域洋流对航行的不利影响。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该渔船顺着洋流航行到了加拿大西部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沿途的洋流有日本暖流、北太平洋暖流和阿拉斯加暖流。第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洋流能加快净化速度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但会使污染的范围扩大。第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能够影响航行的速度和航行的安全等。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11560" y="3645024"/>
            <a:ext cx="8024440" cy="1656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4909960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该渔船受到了日本暖流、北太平洋暖流和阿拉斯加暖流的影响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顺着洋流的流向从日本到达加拿大西部。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有利于污染物的扩散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加快净化速度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但使污染的范围扩大。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如果航行的方向与洋流流向相反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会影响航行速度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该海域洋流为寒流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易形成大雾天气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影响航行安全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受到西风漂流的影响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南极地区的浮冰可能会被带入航线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影响航行安全。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8687077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1704313" cy="369332"/>
          </a:xfrm>
          <a:prstGeom prst="rect">
            <a:avLst/>
          </a:prstGeom>
          <a:noFill/>
          <a:ln>
            <a:noFill/>
          </a:ln>
        </p:spPr>
        <p:txBody>
          <a:bodyPr wrap="none" rtlCol="0">
            <a:spAutoFit/>
          </a:bodyPr>
          <a:lstStyle/>
          <a:p>
            <a:r>
              <a:rPr lang="en-US" altLang="zh-CN" dirty="0" smtClean="0"/>
              <a:t>1-2       3- 5       6</a:t>
            </a:r>
            <a:endParaRPr lang="zh-CN" altLang="en-US" dirty="0"/>
          </a:p>
        </p:txBody>
      </p:sp>
      <p:sp>
        <p:nvSpPr>
          <p:cNvPr id="6" name="矩形 5">
            <a:hlinkClick r:id="rId2" action="ppaction://hlinksldjump"/>
          </p:cNvPr>
          <p:cNvSpPr/>
          <p:nvPr/>
        </p:nvSpPr>
        <p:spPr>
          <a:xfrm>
            <a:off x="5812304" y="869763"/>
            <a:ext cx="415880"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516216" y="882685"/>
            <a:ext cx="470469"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201318" y="869763"/>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467544" y="1412776"/>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天津高一检测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读部分海域洋流模式示意图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W152.eps" descr="id:2147491492;FounderCES"/>
          <p:cNvPicPr/>
          <p:nvPr/>
        </p:nvPicPr>
        <p:blipFill>
          <a:blip r:embed="rId5"/>
          <a:stretch>
            <a:fillRect/>
          </a:stretch>
        </p:blipFill>
        <p:spPr>
          <a:xfrm>
            <a:off x="1547664" y="2079249"/>
            <a:ext cx="6164441" cy="4583017"/>
          </a:xfrm>
          <a:prstGeom prst="rect">
            <a:avLst/>
          </a:prstGeom>
        </p:spPr>
      </p:pic>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1704313" cy="369332"/>
          </a:xfrm>
          <a:prstGeom prst="rect">
            <a:avLst/>
          </a:prstGeom>
          <a:noFill/>
          <a:ln>
            <a:noFill/>
          </a:ln>
        </p:spPr>
        <p:txBody>
          <a:bodyPr wrap="none" rtlCol="0">
            <a:spAutoFit/>
          </a:bodyPr>
          <a:lstStyle/>
          <a:p>
            <a:r>
              <a:rPr lang="en-US" altLang="zh-CN" dirty="0" smtClean="0"/>
              <a:t>1-2       3- 5       6</a:t>
            </a:r>
            <a:endParaRPr lang="zh-CN" altLang="en-US" dirty="0"/>
          </a:p>
        </p:txBody>
      </p:sp>
      <p:sp>
        <p:nvSpPr>
          <p:cNvPr id="6" name="矩形 5">
            <a:hlinkClick r:id="rId2" action="ppaction://hlinksldjump"/>
          </p:cNvPr>
          <p:cNvSpPr/>
          <p:nvPr/>
        </p:nvSpPr>
        <p:spPr>
          <a:xfrm>
            <a:off x="5812304" y="869763"/>
            <a:ext cx="415880"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516216" y="882685"/>
            <a:ext cx="470469"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201318" y="869763"/>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若图示海域在太平洋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则洋流甲是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墨西哥湾暖流</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加利福尼亚寒流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东澳大利亚暖流</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日本暖流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图中甲、乙、丙、丁四个洋流中属于寒流的是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甲</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乙</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Times New Roman" panose="02020603050405020304" pitchFamily="18" charset="0"/>
                <a:cs typeface="Times New Roman" panose="02020603050405020304" pitchFamily="18" charset="0"/>
              </a:rPr>
              <a:t>丙</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图示洋流地处北半球中低纬地区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若在太平洋中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其西岸为日本暖流。第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乙洋流由较高纬度流向较低纬度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属于寒流。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28394" y="4005064"/>
            <a:ext cx="8004046" cy="7766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83188" y="4781690"/>
            <a:ext cx="2288611" cy="4261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7322501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一、世界海洋表层洋流的分布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海洋中的海水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常年比较</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稳定</a:t>
            </a:r>
            <a:r>
              <a:rPr lang="zh-CN" altLang="zh-CN" sz="2200" dirty="0">
                <a:solidFill>
                  <a:srgbClr val="000000"/>
                </a:solidFill>
                <a:latin typeface="Times New Roman" panose="02020603050405020304" pitchFamily="18" charset="0"/>
                <a:cs typeface="Times New Roman" panose="02020603050405020304" pitchFamily="18" charset="0"/>
              </a:rPr>
              <a:t>地沿着一定方向做大规模的流动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叫做洋流。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暖流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从水温</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高</a:t>
            </a:r>
            <a:r>
              <a:rPr lang="zh-CN" altLang="zh-CN" sz="2200" dirty="0">
                <a:solidFill>
                  <a:srgbClr val="000000"/>
                </a:solidFill>
                <a:latin typeface="Times New Roman" panose="02020603050405020304" pitchFamily="18" charset="0"/>
                <a:cs typeface="Times New Roman" panose="02020603050405020304" pitchFamily="18" charset="0"/>
              </a:rPr>
              <a:t>的海区流向水温</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低</a:t>
            </a:r>
            <a:r>
              <a:rPr lang="zh-CN" altLang="zh-CN" sz="2200" dirty="0">
                <a:solidFill>
                  <a:srgbClr val="000000"/>
                </a:solidFill>
                <a:latin typeface="Times New Roman" panose="02020603050405020304" pitchFamily="18" charset="0"/>
                <a:cs typeface="Times New Roman" panose="02020603050405020304" pitchFamily="18" charset="0"/>
              </a:rPr>
              <a:t>的海区的洋流。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寒流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从水温</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低</a:t>
            </a:r>
            <a:r>
              <a:rPr lang="zh-CN" altLang="zh-CN" sz="2200" dirty="0">
                <a:solidFill>
                  <a:srgbClr val="000000"/>
                </a:solidFill>
                <a:latin typeface="Times New Roman" panose="02020603050405020304" pitchFamily="18" charset="0"/>
                <a:cs typeface="Times New Roman" panose="02020603050405020304" pitchFamily="18" charset="0"/>
              </a:rPr>
              <a:t>的海区流向水温</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高</a:t>
            </a:r>
            <a:r>
              <a:rPr lang="zh-CN" altLang="zh-CN" sz="2200" dirty="0">
                <a:solidFill>
                  <a:srgbClr val="000000"/>
                </a:solidFill>
                <a:latin typeface="Times New Roman" panose="02020603050405020304" pitchFamily="18" charset="0"/>
                <a:cs typeface="Times New Roman" panose="02020603050405020304" pitchFamily="18" charset="0"/>
              </a:rPr>
              <a:t>的海区的洋流。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盛行风</a:t>
            </a:r>
            <a:r>
              <a:rPr lang="zh-CN" altLang="zh-CN" sz="2200" dirty="0">
                <a:solidFill>
                  <a:srgbClr val="000000"/>
                </a:solidFill>
                <a:latin typeface="Times New Roman" panose="02020603050405020304" pitchFamily="18" charset="0"/>
                <a:cs typeface="Times New Roman" panose="02020603050405020304" pitchFamily="18" charset="0"/>
              </a:rPr>
              <a:t>是海洋水体运动的主要动力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洋流前进时还受到陆地形状的限制和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地转偏向力</a:t>
            </a:r>
            <a:r>
              <a:rPr lang="zh-CN" altLang="zh-CN" sz="2200" dirty="0">
                <a:solidFill>
                  <a:srgbClr val="000000"/>
                </a:solidFill>
                <a:latin typeface="Times New Roman" panose="02020603050405020304" pitchFamily="18" charset="0"/>
                <a:cs typeface="Times New Roman" panose="02020603050405020304" pitchFamily="18" charset="0"/>
              </a:rPr>
              <a:t>等因素的影响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运动方向会发生改变。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327533" y="2392606"/>
            <a:ext cx="529972" cy="2642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11760" y="3504886"/>
            <a:ext cx="288032" cy="3659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17319" y="3548556"/>
            <a:ext cx="314721" cy="3326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411760" y="4045192"/>
            <a:ext cx="288032" cy="2272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44008" y="3986654"/>
            <a:ext cx="271959" cy="2832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90283" y="4412176"/>
            <a:ext cx="853525" cy="2575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804360" y="4816672"/>
            <a:ext cx="1407599" cy="2575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1704313" cy="369332"/>
          </a:xfrm>
          <a:prstGeom prst="rect">
            <a:avLst/>
          </a:prstGeom>
          <a:noFill/>
          <a:ln>
            <a:noFill/>
          </a:ln>
        </p:spPr>
        <p:txBody>
          <a:bodyPr wrap="none" rtlCol="0">
            <a:spAutoFit/>
          </a:bodyPr>
          <a:lstStyle/>
          <a:p>
            <a:r>
              <a:rPr lang="en-US" altLang="zh-CN" dirty="0" smtClean="0"/>
              <a:t>1-2       3- 5       6</a:t>
            </a:r>
            <a:endParaRPr lang="zh-CN" altLang="en-US" dirty="0"/>
          </a:p>
        </p:txBody>
      </p:sp>
      <p:sp>
        <p:nvSpPr>
          <p:cNvPr id="10" name="矩形 9">
            <a:hlinkClick r:id="rId2" action="ppaction://hlinksldjump"/>
          </p:cNvPr>
          <p:cNvSpPr/>
          <p:nvPr/>
        </p:nvSpPr>
        <p:spPr>
          <a:xfrm>
            <a:off x="5812304" y="869763"/>
            <a:ext cx="41588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516216" y="882685"/>
            <a:ext cx="470469"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201318" y="869763"/>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a:spLocks noChangeAspect="1"/>
          </p:cNvSpPr>
          <p:nvPr/>
        </p:nvSpPr>
        <p:spPr>
          <a:xfrm>
            <a:off x="323528" y="1263136"/>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下图为太平洋洋流分布示意图。读图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W153.eps" descr="id:2147491499;FounderCES"/>
          <p:cNvPicPr/>
          <p:nvPr/>
        </p:nvPicPr>
        <p:blipFill>
          <a:blip r:embed="rId5"/>
          <a:stretch>
            <a:fillRect/>
          </a:stretch>
        </p:blipFill>
        <p:spPr>
          <a:xfrm>
            <a:off x="1331640" y="1792545"/>
            <a:ext cx="6005302" cy="4793005"/>
          </a:xfrm>
          <a:prstGeom prst="rect">
            <a:avLst/>
          </a:prstGeom>
        </p:spPr>
      </p:pic>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1704313" cy="369332"/>
          </a:xfrm>
          <a:prstGeom prst="rect">
            <a:avLst/>
          </a:prstGeom>
          <a:noFill/>
          <a:ln>
            <a:noFill/>
          </a:ln>
        </p:spPr>
        <p:txBody>
          <a:bodyPr wrap="none" rtlCol="0">
            <a:spAutoFit/>
          </a:bodyPr>
          <a:lstStyle/>
          <a:p>
            <a:r>
              <a:rPr lang="en-US" altLang="zh-CN" dirty="0" smtClean="0"/>
              <a:t>1-2       3- 5       6</a:t>
            </a:r>
            <a:endParaRPr lang="zh-CN" altLang="en-US" dirty="0"/>
          </a:p>
        </p:txBody>
      </p:sp>
      <p:sp>
        <p:nvSpPr>
          <p:cNvPr id="10" name="矩形 9">
            <a:hlinkClick r:id="rId2" action="ppaction://hlinksldjump"/>
          </p:cNvPr>
          <p:cNvSpPr/>
          <p:nvPr/>
        </p:nvSpPr>
        <p:spPr>
          <a:xfrm>
            <a:off x="5812304" y="869763"/>
            <a:ext cx="41588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516216" y="882685"/>
            <a:ext cx="470469"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201318" y="869763"/>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zh-CN" altLang="zh-CN" sz="2200" dirty="0">
                <a:solidFill>
                  <a:srgbClr val="000000"/>
                </a:solidFill>
                <a:latin typeface="NEU-BZ-S92"/>
                <a:cs typeface="宋体" panose="02010600030101010101" pitchFamily="2" charset="-122"/>
              </a:rPr>
              <a:t>①②③④</a:t>
            </a:r>
            <a:r>
              <a:rPr lang="zh-CN" altLang="zh-CN" sz="2200" dirty="0">
                <a:solidFill>
                  <a:srgbClr val="000000"/>
                </a:solidFill>
                <a:latin typeface="Times New Roman" panose="02020603050405020304" pitchFamily="18" charset="0"/>
                <a:cs typeface="Times New Roman" panose="02020603050405020304" pitchFamily="18" charset="0"/>
              </a:rPr>
              <a:t>洋流为寒流的是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图中甲处有世界著名的渔场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其形成的主要原因是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入海河流带来大量营养物质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寒暖流交汇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营养物质丰富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离岸风形成上升流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带来大量营养物质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沿岸污水排放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使海水富含营养物质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洋流对乙地沿岸气候的影响是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降温增湿</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增温减湿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降温减湿</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增温增湿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8026581"/>
      </p:ext>
    </p:extLst>
  </p:cSld>
  <p:clrMapOvr>
    <a:masterClrMapping/>
  </p:clrMapOvr>
  <p:transition spd="slow">
    <p:pull dir="l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1704313" cy="369332"/>
          </a:xfrm>
          <a:prstGeom prst="rect">
            <a:avLst/>
          </a:prstGeom>
          <a:noFill/>
          <a:ln>
            <a:noFill/>
          </a:ln>
        </p:spPr>
        <p:txBody>
          <a:bodyPr wrap="none" rtlCol="0">
            <a:spAutoFit/>
          </a:bodyPr>
          <a:lstStyle/>
          <a:p>
            <a:r>
              <a:rPr lang="en-US" altLang="zh-CN" dirty="0" smtClean="0"/>
              <a:t>1-2       3- 5       6</a:t>
            </a:r>
            <a:endParaRPr lang="zh-CN" altLang="en-US" dirty="0"/>
          </a:p>
        </p:txBody>
      </p:sp>
      <p:sp>
        <p:nvSpPr>
          <p:cNvPr id="10" name="矩形 9">
            <a:hlinkClick r:id="rId2" action="ppaction://hlinksldjump"/>
          </p:cNvPr>
          <p:cNvSpPr/>
          <p:nvPr/>
        </p:nvSpPr>
        <p:spPr>
          <a:xfrm>
            <a:off x="5812304" y="869763"/>
            <a:ext cx="41588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516216" y="882685"/>
            <a:ext cx="470469"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201318" y="869763"/>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根据洋流的分布规律可知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a:t>
            </a:r>
            <a:r>
              <a:rPr lang="zh-CN" altLang="zh-CN" sz="2200" dirty="0">
                <a:solidFill>
                  <a:srgbClr val="000000"/>
                </a:solidFill>
                <a:latin typeface="NEU-BZ-S92"/>
                <a:cs typeface="宋体" panose="02010600030101010101" pitchFamily="2" charset="-122"/>
              </a:rPr>
              <a:t>①②③④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分别是北赤道暖流、日本暖流、北太平洋暖流、加利福尼亚寒流。第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图中的甲位于日本暖流和千岛寒流的交汇处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形成的是北海道渔场。第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图中乙附近海域的洋流为东澳大利亚暖流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对沿岸主要起到增温增湿作用。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08000" y="4365104"/>
            <a:ext cx="2839864" cy="4364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1374498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1704313" cy="369332"/>
          </a:xfrm>
          <a:prstGeom prst="rect">
            <a:avLst/>
          </a:prstGeom>
          <a:noFill/>
          <a:ln>
            <a:noFill/>
          </a:ln>
        </p:spPr>
        <p:txBody>
          <a:bodyPr wrap="none" rtlCol="0">
            <a:spAutoFit/>
          </a:bodyPr>
          <a:lstStyle/>
          <a:p>
            <a:r>
              <a:rPr lang="en-US" altLang="zh-CN" dirty="0" smtClean="0"/>
              <a:t>1-2       3- 5       6</a:t>
            </a:r>
            <a:endParaRPr lang="zh-CN" altLang="en-US" dirty="0"/>
          </a:p>
        </p:txBody>
      </p:sp>
      <p:sp>
        <p:nvSpPr>
          <p:cNvPr id="10" name="矩形 9">
            <a:hlinkClick r:id="rId2" action="ppaction://hlinksldjump"/>
          </p:cNvPr>
          <p:cNvSpPr/>
          <p:nvPr/>
        </p:nvSpPr>
        <p:spPr>
          <a:xfrm>
            <a:off x="5812304" y="869763"/>
            <a:ext cx="41588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516216" y="882685"/>
            <a:ext cx="470469"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201318" y="869763"/>
            <a:ext cx="290277"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a:spLocks noChangeAspect="1"/>
          </p:cNvSpPr>
          <p:nvPr/>
        </p:nvSpPr>
        <p:spPr>
          <a:xfrm>
            <a:off x="323528" y="1556792"/>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读世界某海区洋流分布示意图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完成下列问题</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W154.eps" descr="id:2147491506;FounderCES"/>
          <p:cNvPicPr/>
          <p:nvPr/>
        </p:nvPicPr>
        <p:blipFill>
          <a:blip r:embed="rId5"/>
          <a:stretch>
            <a:fillRect/>
          </a:stretch>
        </p:blipFill>
        <p:spPr>
          <a:xfrm>
            <a:off x="1166900" y="2365290"/>
            <a:ext cx="6573452" cy="4143924"/>
          </a:xfrm>
          <a:prstGeom prst="rect">
            <a:avLst/>
          </a:prstGeom>
        </p:spPr>
      </p:pic>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1704313" cy="369332"/>
          </a:xfrm>
          <a:prstGeom prst="rect">
            <a:avLst/>
          </a:prstGeom>
          <a:noFill/>
          <a:ln>
            <a:noFill/>
          </a:ln>
        </p:spPr>
        <p:txBody>
          <a:bodyPr wrap="none" rtlCol="0">
            <a:spAutoFit/>
          </a:bodyPr>
          <a:lstStyle/>
          <a:p>
            <a:r>
              <a:rPr lang="en-US" altLang="zh-CN" dirty="0" smtClean="0"/>
              <a:t>1-2       3- 5       6</a:t>
            </a:r>
            <a:endParaRPr lang="zh-CN" altLang="en-US" dirty="0"/>
          </a:p>
        </p:txBody>
      </p:sp>
      <p:sp>
        <p:nvSpPr>
          <p:cNvPr id="10" name="矩形 9">
            <a:hlinkClick r:id="rId2" action="ppaction://hlinksldjump"/>
          </p:cNvPr>
          <p:cNvSpPr/>
          <p:nvPr/>
        </p:nvSpPr>
        <p:spPr>
          <a:xfrm>
            <a:off x="5812304" y="869763"/>
            <a:ext cx="41588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516216" y="882685"/>
            <a:ext cx="470469"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201318" y="869763"/>
            <a:ext cx="290277"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39552" y="1772816"/>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该海域位于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南或北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半球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判断依据是什么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三洋流中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由盛行风吹拂形成的是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它们分别是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风带和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风带推动海水所形成的洋流。</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若该环流位于大西洋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处附近海域有世界著名的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渔场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它位于墨西哥湾暖流和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的交汇处。世界上同属此种原因形成的大渔场还有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若该环流位于太平洋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有人想利用盛行风和洋流的有利条件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乘帆船远航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又返回到</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依次利用的盛行风名称是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依次利用的洋流有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94051644"/>
      </p:ext>
    </p:extLst>
  </p:cSld>
  <p:clrMapOvr>
    <a:masterClrMapping/>
  </p:clrMapOvr>
  <p:transition spd="slow">
    <p:pull dir="l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1704313" cy="369332"/>
          </a:xfrm>
          <a:prstGeom prst="rect">
            <a:avLst/>
          </a:prstGeom>
          <a:noFill/>
          <a:ln>
            <a:noFill/>
          </a:ln>
        </p:spPr>
        <p:txBody>
          <a:bodyPr wrap="none" rtlCol="0">
            <a:spAutoFit/>
          </a:bodyPr>
          <a:lstStyle/>
          <a:p>
            <a:r>
              <a:rPr lang="en-US" altLang="zh-CN" dirty="0" smtClean="0"/>
              <a:t>1-2       3- 5       6</a:t>
            </a:r>
            <a:endParaRPr lang="zh-CN" altLang="en-US" dirty="0"/>
          </a:p>
        </p:txBody>
      </p:sp>
      <p:sp>
        <p:nvSpPr>
          <p:cNvPr id="10" name="矩形 9">
            <a:hlinkClick r:id="rId2" action="ppaction://hlinksldjump"/>
          </p:cNvPr>
          <p:cNvSpPr/>
          <p:nvPr/>
        </p:nvSpPr>
        <p:spPr>
          <a:xfrm>
            <a:off x="5812304" y="869763"/>
            <a:ext cx="41588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516216" y="882685"/>
            <a:ext cx="470469"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201318" y="869763"/>
            <a:ext cx="290277"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北　此为中低纬大洋环流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方向为顺时针。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　西　东北信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纽芬兰　拉布拉多寒流　北海道渔场　北海渔场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东北信风和西风　加利福尼亚寒流、北赤道暖流、日本暖流、北太平洋暖流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58389200"/>
      </p:ext>
    </p:extLst>
  </p:cSld>
  <p:clrMapOvr>
    <a:masterClrMapping/>
  </p:clrMapOvr>
  <p:transition spd="slow">
    <p:pull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51520" y="1556792"/>
            <a:ext cx="3759362"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洋流分布模式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北半球冬季</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W139.eps" descr="id:2147491297;FounderCES"/>
          <p:cNvPicPr/>
          <p:nvPr/>
        </p:nvPicPr>
        <p:blipFill>
          <a:blip r:embed="rId4"/>
          <a:stretch>
            <a:fillRect/>
          </a:stretch>
        </p:blipFill>
        <p:spPr>
          <a:xfrm>
            <a:off x="467544" y="2348880"/>
            <a:ext cx="8201100" cy="4006246"/>
          </a:xfrm>
          <a:prstGeom prst="rect">
            <a:avLst/>
          </a:prstGeom>
        </p:spPr>
      </p:pic>
    </p:spTree>
    <p:extLst>
      <p:ext uri="{BB962C8B-B14F-4D97-AF65-F5344CB8AC3E}">
        <p14:creationId xmlns:p14="http://schemas.microsoft.com/office/powerpoint/2010/main" val="362661561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813432016"/>
              </p:ext>
            </p:extLst>
          </p:nvPr>
        </p:nvGraphicFramePr>
        <p:xfrm>
          <a:off x="467544" y="1916832"/>
          <a:ext cx="8128000" cy="4247302"/>
        </p:xfrm>
        <a:graphic>
          <a:graphicData uri="http://schemas.openxmlformats.org/presentationml/2006/ole">
            <mc:AlternateContent xmlns:mc="http://schemas.openxmlformats.org/markup-compatibility/2006">
              <mc:Choice xmlns:v="urn:schemas-microsoft-com:vml" Requires="v">
                <p:oleObj spid="_x0000_s4104" name="文档" r:id="rId6" imgW="3907430" imgH="2041783" progId="Word.Document.12">
                  <p:embed/>
                </p:oleObj>
              </mc:Choice>
              <mc:Fallback>
                <p:oleObj name="文档" r:id="rId6" imgW="3907430" imgH="2041783" progId="Word.Document.12">
                  <p:embed/>
                  <p:pic>
                    <p:nvPicPr>
                      <p:cNvPr id="0" name=""/>
                      <p:cNvPicPr/>
                      <p:nvPr/>
                    </p:nvPicPr>
                    <p:blipFill>
                      <a:blip r:embed="rId7"/>
                      <a:stretch>
                        <a:fillRect/>
                      </a:stretch>
                    </p:blipFill>
                    <p:spPr>
                      <a:xfrm>
                        <a:off x="467544" y="1916832"/>
                        <a:ext cx="8128000" cy="4247302"/>
                      </a:xfrm>
                      <a:prstGeom prst="rect">
                        <a:avLst/>
                      </a:prstGeom>
                    </p:spPr>
                  </p:pic>
                </p:oleObj>
              </mc:Fallback>
            </mc:AlternateContent>
          </a:graphicData>
        </a:graphic>
      </p:graphicFrame>
      <p:sp>
        <p:nvSpPr>
          <p:cNvPr id="5" name="矩形 4"/>
          <p:cNvSpPr/>
          <p:nvPr/>
        </p:nvSpPr>
        <p:spPr>
          <a:xfrm>
            <a:off x="1739579" y="3484735"/>
            <a:ext cx="1309236" cy="2401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39696" y="3452827"/>
            <a:ext cx="1132304" cy="2642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195736" y="3797464"/>
            <a:ext cx="2016224" cy="2906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572000" y="3744914"/>
            <a:ext cx="1080120" cy="3516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59734" y="4164634"/>
            <a:ext cx="290862" cy="2796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66698" y="4149080"/>
            <a:ext cx="1929238" cy="2906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731151" y="4088049"/>
            <a:ext cx="353017" cy="3516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59734" y="4544957"/>
            <a:ext cx="938878" cy="2642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418141" y="3823884"/>
            <a:ext cx="1106187" cy="2642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579085" y="4924383"/>
            <a:ext cx="1424963" cy="2642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261712" y="4924382"/>
            <a:ext cx="822456" cy="2837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459734" y="5208124"/>
            <a:ext cx="290862" cy="3321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981604" y="5198355"/>
            <a:ext cx="1458092" cy="3516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6512812" y="4924382"/>
            <a:ext cx="1613794" cy="2642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3967492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par>
                                <p:cTn id="36" presetID="22" presetClass="exit" presetSubtype="4" fill="hold" grpId="0" nodeType="withEffect">
                                  <p:stCondLst>
                                    <p:cond delay="0"/>
                                  </p:stCondLst>
                                  <p:childTnLst>
                                    <p:animEffect transition="out" filter="wipe(down)">
                                      <p:cBhvr>
                                        <p:cTn id="37" dur="500"/>
                                        <p:tgtEl>
                                          <p:spTgt spid="14"/>
                                        </p:tgtEl>
                                      </p:cBhvr>
                                    </p:animEffect>
                                    <p:set>
                                      <p:cBhvr>
                                        <p:cTn id="38" dur="1" fill="hold">
                                          <p:stCondLst>
                                            <p:cond delay="499"/>
                                          </p:stCondLst>
                                        </p:cTn>
                                        <p:tgtEl>
                                          <p:spTgt spid="14"/>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5"/>
                                        </p:tgtEl>
                                      </p:cBhvr>
                                    </p:animEffect>
                                    <p:set>
                                      <p:cBhvr>
                                        <p:cTn id="43" dur="1" fill="hold">
                                          <p:stCondLst>
                                            <p:cond delay="499"/>
                                          </p:stCondLst>
                                        </p:cTn>
                                        <p:tgtEl>
                                          <p:spTgt spid="15"/>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6"/>
                                        </p:tgtEl>
                                      </p:cBhvr>
                                    </p:animEffect>
                                    <p:set>
                                      <p:cBhvr>
                                        <p:cTn id="48" dur="1" fill="hold">
                                          <p:stCondLst>
                                            <p:cond delay="499"/>
                                          </p:stCondLst>
                                        </p:cTn>
                                        <p:tgtEl>
                                          <p:spTgt spid="16"/>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2" presetClass="exit" presetSubtype="4" fill="hold" grpId="0" nodeType="clickEffect">
                                  <p:stCondLst>
                                    <p:cond delay="0"/>
                                  </p:stCondLst>
                                  <p:childTnLst>
                                    <p:animEffect transition="out" filter="wipe(down)">
                                      <p:cBhvr>
                                        <p:cTn id="52" dur="500"/>
                                        <p:tgtEl>
                                          <p:spTgt spid="18"/>
                                        </p:tgtEl>
                                      </p:cBhvr>
                                    </p:animEffect>
                                    <p:set>
                                      <p:cBhvr>
                                        <p:cTn id="53" dur="1" fill="hold">
                                          <p:stCondLst>
                                            <p:cond delay="499"/>
                                          </p:stCondLst>
                                        </p:cTn>
                                        <p:tgtEl>
                                          <p:spTgt spid="18"/>
                                        </p:tgtEl>
                                        <p:attrNameLst>
                                          <p:attrName>style.visibility</p:attrName>
                                        </p:attrNameLst>
                                      </p:cBhvr>
                                      <p:to>
                                        <p:strVal val="hidden"/>
                                      </p:to>
                                    </p:set>
                                  </p:childTnLst>
                                </p:cTn>
                              </p:par>
                              <p:par>
                                <p:cTn id="54" presetID="22" presetClass="exit" presetSubtype="4" fill="hold" grpId="0" nodeType="withEffect">
                                  <p:stCondLst>
                                    <p:cond delay="0"/>
                                  </p:stCondLst>
                                  <p:childTnLst>
                                    <p:animEffect transition="out" filter="wipe(down)">
                                      <p:cBhvr>
                                        <p:cTn id="55" dur="500"/>
                                        <p:tgtEl>
                                          <p:spTgt spid="19"/>
                                        </p:tgtEl>
                                      </p:cBhvr>
                                    </p:animEffect>
                                    <p:set>
                                      <p:cBhvr>
                                        <p:cTn id="56" dur="1" fill="hold">
                                          <p:stCondLst>
                                            <p:cond delay="499"/>
                                          </p:stCondLst>
                                        </p:cTn>
                                        <p:tgtEl>
                                          <p:spTgt spid="19"/>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2" presetClass="exit" presetSubtype="4" fill="hold" grpId="0" nodeType="clickEffect">
                                  <p:stCondLst>
                                    <p:cond delay="0"/>
                                  </p:stCondLst>
                                  <p:childTnLst>
                                    <p:animEffect transition="out" filter="wipe(down)">
                                      <p:cBhvr>
                                        <p:cTn id="60" dur="500"/>
                                        <p:tgtEl>
                                          <p:spTgt spid="20"/>
                                        </p:tgtEl>
                                      </p:cBhvr>
                                    </p:animEffect>
                                    <p:set>
                                      <p:cBhvr>
                                        <p:cTn id="61" dur="1" fill="hold">
                                          <p:stCondLst>
                                            <p:cond delay="499"/>
                                          </p:stCondLst>
                                        </p:cTn>
                                        <p:tgtEl>
                                          <p:spTgt spid="20"/>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22" presetClass="exit" presetSubtype="4" fill="hold" grpId="0" nodeType="clickEffect">
                                  <p:stCondLst>
                                    <p:cond delay="0"/>
                                  </p:stCondLst>
                                  <p:childTnLst>
                                    <p:animEffect transition="out" filter="wipe(down)">
                                      <p:cBhvr>
                                        <p:cTn id="65" dur="500"/>
                                        <p:tgtEl>
                                          <p:spTgt spid="21"/>
                                        </p:tgtEl>
                                      </p:cBhvr>
                                    </p:animEffect>
                                    <p:set>
                                      <p:cBhvr>
                                        <p:cTn id="66"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P spid="15" grpId="0" animBg="1"/>
      <p:bldP spid="16" grpId="0" animBg="1"/>
      <p:bldP spid="18" grpId="0" animBg="1"/>
      <p:bldP spid="19" grpId="0" animBg="1"/>
      <p:bldP spid="20" grpId="0" animBg="1"/>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304542215"/>
              </p:ext>
            </p:extLst>
          </p:nvPr>
        </p:nvGraphicFramePr>
        <p:xfrm>
          <a:off x="508000" y="2163902"/>
          <a:ext cx="8128000" cy="2784196"/>
        </p:xfrm>
        <a:graphic>
          <a:graphicData uri="http://schemas.openxmlformats.org/presentationml/2006/ole">
            <mc:AlternateContent xmlns:mc="http://schemas.openxmlformats.org/markup-compatibility/2006">
              <mc:Choice xmlns:v="urn:schemas-microsoft-com:vml" Requires="v">
                <p:oleObj spid="_x0000_s5128" name="文档" r:id="rId6" imgW="3907430" imgH="1338414" progId="Word.Document.12">
                  <p:embed/>
                </p:oleObj>
              </mc:Choice>
              <mc:Fallback>
                <p:oleObj name="文档" r:id="rId6" imgW="3907430" imgH="1338414" progId="Word.Document.12">
                  <p:embed/>
                  <p:pic>
                    <p:nvPicPr>
                      <p:cNvPr id="0" name=""/>
                      <p:cNvPicPr/>
                      <p:nvPr/>
                    </p:nvPicPr>
                    <p:blipFill>
                      <a:blip r:embed="rId7"/>
                      <a:stretch>
                        <a:fillRect/>
                      </a:stretch>
                    </p:blipFill>
                    <p:spPr>
                      <a:xfrm>
                        <a:off x="508000" y="2163902"/>
                        <a:ext cx="8128000" cy="2784196"/>
                      </a:xfrm>
                      <a:prstGeom prst="rect">
                        <a:avLst/>
                      </a:prstGeom>
                    </p:spPr>
                  </p:pic>
                </p:oleObj>
              </mc:Fallback>
            </mc:AlternateContent>
          </a:graphicData>
        </a:graphic>
      </p:graphicFrame>
      <p:sp>
        <p:nvSpPr>
          <p:cNvPr id="5" name="矩形 4"/>
          <p:cNvSpPr/>
          <p:nvPr/>
        </p:nvSpPr>
        <p:spPr>
          <a:xfrm>
            <a:off x="3923928" y="3717032"/>
            <a:ext cx="1656184" cy="2642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88906" y="4005064"/>
            <a:ext cx="938878" cy="3196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3190544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二、洋流对地理环境的影响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对全球热量平衡的影响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促进高、低纬度间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热量和水分</a:t>
            </a:r>
            <a:r>
              <a:rPr lang="zh-CN" altLang="zh-CN" sz="2200" dirty="0">
                <a:solidFill>
                  <a:srgbClr val="000000"/>
                </a:solidFill>
                <a:latin typeface="Times New Roman" panose="02020603050405020304" pitchFamily="18" charset="0"/>
                <a:cs typeface="Times New Roman" panose="02020603050405020304" pitchFamily="18" charset="0"/>
              </a:rPr>
              <a:t>的输送和交换。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对气候的影响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暖流增温增湿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寒流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降温减湿</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对海洋渔场的影响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寒暖流交汇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纽芬兰渔场、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北海道渔场</a:t>
            </a:r>
            <a:r>
              <a:rPr lang="zh-CN" altLang="zh-CN" sz="2200" dirty="0">
                <a:solidFill>
                  <a:srgbClr val="000000"/>
                </a:solidFill>
                <a:latin typeface="Times New Roman" panose="02020603050405020304" pitchFamily="18" charset="0"/>
                <a:cs typeface="Times New Roman" panose="02020603050405020304" pitchFamily="18" charset="0"/>
              </a:rPr>
              <a:t>、北海渔场。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上升流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秘鲁渔场。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940152" y="2475313"/>
            <a:ext cx="1440160" cy="3868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893083" y="3407165"/>
            <a:ext cx="1080120" cy="2642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102560" y="4187196"/>
            <a:ext cx="1405543" cy="2906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8213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对航运的影响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顺洋流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节约燃料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加快速度。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寒暖流交汇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海雾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不利于航行。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北极地区洋流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携带冰山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威胁航行。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对海洋污染物的影响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加快</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净化速度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扩大污染范围。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俄罗斯的摩尔曼斯克港口地处北极圈以内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冬季却不结冰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这种现象和哪个洋流有关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北大西洋暖流增温。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943756" y="2764397"/>
            <a:ext cx="576064" cy="2964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23928" y="3558485"/>
            <a:ext cx="1152128" cy="3196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4168" y="4856142"/>
            <a:ext cx="2989719" cy="3516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100318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411</TotalTime>
  <Words>1443</Words>
  <Application>Microsoft Office PowerPoint</Application>
  <PresentationFormat>全屏显示(4:3)</PresentationFormat>
  <Paragraphs>193</Paragraphs>
  <Slides>45</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45</vt:i4>
      </vt:variant>
    </vt:vector>
  </HeadingPairs>
  <TitlesOfParts>
    <vt:vector size="58"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第二节　大规模的海水运动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微软用户</cp:lastModifiedBy>
  <cp:revision>地理备课大师【全免费】</cp:revision>
  <dcterms:created xsi:type="dcterms:W3CDTF">2014-04-23T05:53:17Z</dcterms:created>
  <dcterms:modified xsi:type="dcterms:W3CDTF">2016-04-29T02:41:37Z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