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358" r:id="rId2"/>
    <p:sldId id="264" r:id="rId3"/>
    <p:sldId id="265" r:id="rId4"/>
    <p:sldId id="368" r:id="rId5"/>
    <p:sldId id="369" r:id="rId6"/>
    <p:sldId id="366" r:id="rId7"/>
    <p:sldId id="370" r:id="rId8"/>
    <p:sldId id="367" r:id="rId9"/>
    <p:sldId id="371" r:id="rId10"/>
    <p:sldId id="275" r:id="rId11"/>
    <p:sldId id="372" r:id="rId12"/>
    <p:sldId id="373" r:id="rId13"/>
    <p:sldId id="374" r:id="rId14"/>
    <p:sldId id="375" r:id="rId15"/>
    <p:sldId id="376" r:id="rId16"/>
    <p:sldId id="377" r:id="rId17"/>
    <p:sldId id="378" r:id="rId18"/>
    <p:sldId id="379" r:id="rId19"/>
    <p:sldId id="380" r:id="rId20"/>
    <p:sldId id="381" r:id="rId21"/>
    <p:sldId id="382" r:id="rId22"/>
    <p:sldId id="361" r:id="rId23"/>
    <p:sldId id="383" r:id="rId24"/>
    <p:sldId id="384" r:id="rId25"/>
    <p:sldId id="385" r:id="rId26"/>
    <p:sldId id="386" r:id="rId27"/>
    <p:sldId id="387" r:id="rId28"/>
    <p:sldId id="388" r:id="rId29"/>
    <p:sldId id="389" r:id="rId30"/>
    <p:sldId id="390" r:id="rId31"/>
    <p:sldId id="270" r:id="rId32"/>
    <p:sldId id="391" r:id="rId33"/>
    <p:sldId id="277" r:id="rId34"/>
    <p:sldId id="392" r:id="rId35"/>
    <p:sldId id="310" r:id="rId36"/>
    <p:sldId id="393" r:id="rId37"/>
    <p:sldId id="394"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8" d="100"/>
          <a:sy n="88" d="100"/>
        </p:scale>
        <p:origin x="132" y="90"/>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2016-04-29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1.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0.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slide" Target="../slides/slide3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1.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slide" Target="../slides/slide3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95591"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r>
              <a:rPr lang="zh-CN" altLang="zh-CN" sz="1400" b="1" kern="1200" dirty="0" smtClean="0">
                <a:solidFill>
                  <a:schemeClr val="tx1"/>
                </a:solidFill>
                <a:effectLst/>
                <a:latin typeface="黑体" panose="02010600030101010101" pitchFamily="2" charset="-122"/>
                <a:ea typeface="黑体" panose="02010600030101010101" pitchFamily="2" charset="-122"/>
                <a:cs typeface="+mj-cs"/>
              </a:rPr>
              <a:t>第三节</a:t>
            </a:r>
            <a:r>
              <a:rPr lang="zh-CN" altLang="zh-CN" sz="1400" kern="1200" dirty="0" smtClean="0">
                <a:solidFill>
                  <a:schemeClr val="tx1"/>
                </a:solidFill>
                <a:effectLst/>
                <a:latin typeface="黑体" panose="02010600030101010101" pitchFamily="2" charset="-122"/>
                <a:ea typeface="黑体" panose="02010600030101010101" pitchFamily="2" charset="-122"/>
                <a:cs typeface="+mj-cs"/>
              </a:rPr>
              <a:t>　</a:t>
            </a:r>
            <a:r>
              <a:rPr lang="zh-CN" altLang="zh-CN" sz="1400" b="1" kern="1200" dirty="0" smtClean="0">
                <a:solidFill>
                  <a:schemeClr val="tx1"/>
                </a:solidFill>
                <a:effectLst/>
                <a:latin typeface="黑体" panose="02010600030101010101" pitchFamily="2" charset="-122"/>
                <a:ea typeface="黑体" panose="02010600030101010101" pitchFamily="2" charset="-122"/>
                <a:cs typeface="+mj-cs"/>
              </a:rPr>
              <a:t>水资源的合理利用</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5.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22.xml"/></Relationships>
</file>

<file path=ppt/slides/_rels/slide1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7.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22.xml"/></Relationships>
</file>

<file path=ppt/slides/_rels/slide1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9.emf"/><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oleObject" Target="../embeddings/oleObject6.bin"/><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20.jpeg"/></Relationships>
</file>

<file path=ppt/slides/_rels/slide2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26.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22.emf"/><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Word___7.docx"/><Relationship Id="rId5" Type="http://schemas.openxmlformats.org/officeDocument/2006/relationships/oleObject" Target="../embeddings/oleObject7.bin"/><Relationship Id="rId4" Type="http://schemas.openxmlformats.org/officeDocument/2006/relationships/slide" Target="slide22.xml"/></Relationships>
</file>

<file path=ppt/slides/_rels/slide2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23.jpeg"/></Relationships>
</file>

<file path=ppt/slides/_rels/slide2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24.jpeg"/></Relationships>
</file>

<file path=ppt/slides/_rels/slide2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3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1.xml"/><Relationship Id="rId1" Type="http://schemas.openxmlformats.org/officeDocument/2006/relationships/slideLayout" Target="../slideLayouts/slideLayout7.xml"/><Relationship Id="rId4" Type="http://schemas.openxmlformats.org/officeDocument/2006/relationships/slide" Target="slide35.xml"/></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1.xml"/><Relationship Id="rId1" Type="http://schemas.openxmlformats.org/officeDocument/2006/relationships/slideLayout" Target="../slideLayouts/slideLayout7.xml"/><Relationship Id="rId4" Type="http://schemas.openxmlformats.org/officeDocument/2006/relationships/slide" Target="slide35.xml"/></Relationships>
</file>

<file path=ppt/slides/_rels/slide3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1.xml"/><Relationship Id="rId1" Type="http://schemas.openxmlformats.org/officeDocument/2006/relationships/slideLayout" Target="../slideLayouts/slideLayout7.xml"/><Relationship Id="rId4" Type="http://schemas.openxmlformats.org/officeDocument/2006/relationships/slide" Target="slide35.xml"/></Relationships>
</file>

<file path=ppt/slides/_rels/slide3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1.xml"/><Relationship Id="rId1" Type="http://schemas.openxmlformats.org/officeDocument/2006/relationships/slideLayout" Target="../slideLayouts/slideLayout7.xml"/><Relationship Id="rId4" Type="http://schemas.openxmlformats.org/officeDocument/2006/relationships/slide" Target="slide35.xml"/></Relationships>
</file>

<file path=ppt/slides/_rels/slide3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1.xml"/><Relationship Id="rId1" Type="http://schemas.openxmlformats.org/officeDocument/2006/relationships/slideLayout" Target="../slideLayouts/slideLayout7.xml"/><Relationship Id="rId5" Type="http://schemas.openxmlformats.org/officeDocument/2006/relationships/image" Target="../media/image25.jpeg"/><Relationship Id="rId4" Type="http://schemas.openxmlformats.org/officeDocument/2006/relationships/slide" Target="slide35.xml"/></Relationships>
</file>

<file path=ppt/slides/_rels/slide36.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1.xml"/><Relationship Id="rId1" Type="http://schemas.openxmlformats.org/officeDocument/2006/relationships/slideLayout" Target="../slideLayouts/slideLayout7.xml"/><Relationship Id="rId4" Type="http://schemas.openxmlformats.org/officeDocument/2006/relationships/slide" Target="slide35.xml"/></Relationships>
</file>

<file path=ppt/slides/_rels/slide37.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1.xml"/><Relationship Id="rId1" Type="http://schemas.openxmlformats.org/officeDocument/2006/relationships/slideLayout" Target="../slideLayouts/slideLayout7.xml"/><Relationship Id="rId4" Type="http://schemas.openxmlformats.org/officeDocument/2006/relationships/slide" Target="slide35.xml"/></Relationships>
</file>

<file path=ppt/slides/_rels/slide4.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8.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10.jpeg"/><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11.jpeg"/><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3.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8.xml"/><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b="1" dirty="0"/>
              <a:t>第三节</a:t>
            </a:r>
            <a:r>
              <a:rPr lang="zh-CN" altLang="zh-CN" sz="3200" dirty="0"/>
              <a:t>　</a:t>
            </a:r>
            <a:r>
              <a:rPr lang="zh-CN" altLang="zh-CN" sz="3200" b="1" dirty="0"/>
              <a:t>水资源的合理利用</a:t>
            </a:r>
            <a:endParaRPr lang="zh-CN" altLang="zh-CN" sz="3200" dirty="0"/>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水资源的分布</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问题导引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地球上有限的淡水分配极不平衡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世界每年约有</a:t>
            </a:r>
            <a:r>
              <a:rPr lang="en-US" altLang="zh-CN" sz="2200" dirty="0">
                <a:solidFill>
                  <a:srgbClr val="000000"/>
                </a:solidFill>
                <a:latin typeface="Times New Roman" panose="02020603050405020304" pitchFamily="18" charset="0"/>
                <a:cs typeface="Times New Roman" panose="02020603050405020304" pitchFamily="18" charset="0"/>
              </a:rPr>
              <a:t>65%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的水资源集中在不到</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个国家中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而占世界总人口</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多个国家却严重缺水。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下图为世界各大洲降水量、蒸发量、径流量和人均水资源对比图。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4" name="Z60.eps" descr="id:2147491703;FounderCES"/>
          <p:cNvPicPr/>
          <p:nvPr/>
        </p:nvPicPr>
        <p:blipFill>
          <a:blip r:embed="rId4"/>
          <a:stretch>
            <a:fillRect/>
          </a:stretch>
        </p:blipFill>
        <p:spPr>
          <a:xfrm>
            <a:off x="827584" y="1916832"/>
            <a:ext cx="7750361" cy="3894093"/>
          </a:xfrm>
          <a:prstGeom prst="rect">
            <a:avLst/>
          </a:prstGeom>
        </p:spPr>
      </p:pic>
    </p:spTree>
    <p:extLst>
      <p:ext uri="{BB962C8B-B14F-4D97-AF65-F5344CB8AC3E}">
        <p14:creationId xmlns:p14="http://schemas.microsoft.com/office/powerpoint/2010/main" val="414139018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除南极洲之外的世界六大洲水资源总量由多到少如何排序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按人均水资源多少各大洲如何排序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非洲降水量比北美洲多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为什么水资源不如北美洲丰富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径流量是衡量水资源总量的指标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各大洲水资源由多到少的排序是亚洲、南美洲、北美洲、非洲、欧洲、大洋洲。按人均水资源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各大洲由多到少排列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大洋洲、南美洲、北美洲、非洲、亚洲、欧洲。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非洲蒸发量大于北美洲。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37834" y="3239242"/>
            <a:ext cx="8094606" cy="22779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0373793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95536" y="134076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世界水资源的时空分布规律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空间分布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Z61.eps" descr="id:2147491717;FounderCES"/>
          <p:cNvPicPr/>
          <p:nvPr/>
        </p:nvPicPr>
        <p:blipFill>
          <a:blip r:embed="rId4"/>
          <a:stretch>
            <a:fillRect/>
          </a:stretch>
        </p:blipFill>
        <p:spPr>
          <a:xfrm>
            <a:off x="683568" y="2613039"/>
            <a:ext cx="6480720" cy="4075212"/>
          </a:xfrm>
          <a:prstGeom prst="rect">
            <a:avLst/>
          </a:prstGeom>
        </p:spPr>
      </p:pic>
    </p:spTree>
    <p:extLst>
      <p:ext uri="{BB962C8B-B14F-4D97-AF65-F5344CB8AC3E}">
        <p14:creationId xmlns:p14="http://schemas.microsoft.com/office/powerpoint/2010/main" val="127244736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435511783"/>
              </p:ext>
            </p:extLst>
          </p:nvPr>
        </p:nvGraphicFramePr>
        <p:xfrm>
          <a:off x="467544" y="2204864"/>
          <a:ext cx="8128000" cy="3621648"/>
        </p:xfrm>
        <a:graphic>
          <a:graphicData uri="http://schemas.openxmlformats.org/presentationml/2006/ole">
            <mc:AlternateContent xmlns:mc="http://schemas.openxmlformats.org/markup-compatibility/2006">
              <mc:Choice xmlns:v="urn:schemas-microsoft-com:vml" Requires="v">
                <p:oleObj spid="_x0000_s4101" name="文档" r:id="rId6" imgW="3893397" imgH="1734689" progId="Word.Document.12">
                  <p:embed/>
                </p:oleObj>
              </mc:Choice>
              <mc:Fallback>
                <p:oleObj name="文档" r:id="rId6" imgW="3893397" imgH="1734689" progId="Word.Document.12">
                  <p:embed/>
                  <p:pic>
                    <p:nvPicPr>
                      <p:cNvPr id="0" name=""/>
                      <p:cNvPicPr/>
                      <p:nvPr/>
                    </p:nvPicPr>
                    <p:blipFill>
                      <a:blip r:embed="rId7"/>
                      <a:stretch>
                        <a:fillRect/>
                      </a:stretch>
                    </p:blipFill>
                    <p:spPr>
                      <a:xfrm>
                        <a:off x="467544" y="2204864"/>
                        <a:ext cx="8128000" cy="3621648"/>
                      </a:xfrm>
                      <a:prstGeom prst="rect">
                        <a:avLst/>
                      </a:prstGeom>
                    </p:spPr>
                  </p:pic>
                </p:oleObj>
              </mc:Fallback>
            </mc:AlternateContent>
          </a:graphicData>
        </a:graphic>
      </p:graphicFrame>
    </p:spTree>
    <p:extLst>
      <p:ext uri="{BB962C8B-B14F-4D97-AF65-F5344CB8AC3E}">
        <p14:creationId xmlns:p14="http://schemas.microsoft.com/office/powerpoint/2010/main" val="148905106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497632" y="2996952"/>
            <a:ext cx="7920880" cy="1392837"/>
          </a:xfrm>
          <a:prstGeom prst="rect">
            <a:avLst/>
          </a:prstGeom>
        </p:spPr>
      </p:pic>
    </p:spTree>
    <p:extLst>
      <p:ext uri="{BB962C8B-B14F-4D97-AF65-F5344CB8AC3E}">
        <p14:creationId xmlns:p14="http://schemas.microsoft.com/office/powerpoint/2010/main" val="152144757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18657956"/>
              </p:ext>
            </p:extLst>
          </p:nvPr>
        </p:nvGraphicFramePr>
        <p:xfrm>
          <a:off x="467544" y="2420888"/>
          <a:ext cx="8128000" cy="3260478"/>
        </p:xfrm>
        <a:graphic>
          <a:graphicData uri="http://schemas.openxmlformats.org/presentationml/2006/ole">
            <mc:AlternateContent xmlns:mc="http://schemas.openxmlformats.org/markup-compatibility/2006">
              <mc:Choice xmlns:v="urn:schemas-microsoft-com:vml" Requires="v">
                <p:oleObj spid="_x0000_s5125" name="文档" r:id="rId6" imgW="3893397" imgH="1561723" progId="Word.Document.12">
                  <p:embed/>
                </p:oleObj>
              </mc:Choice>
              <mc:Fallback>
                <p:oleObj name="文档" r:id="rId6" imgW="3893397" imgH="1561723" progId="Word.Document.12">
                  <p:embed/>
                  <p:pic>
                    <p:nvPicPr>
                      <p:cNvPr id="0" name=""/>
                      <p:cNvPicPr/>
                      <p:nvPr/>
                    </p:nvPicPr>
                    <p:blipFill>
                      <a:blip r:embed="rId7"/>
                      <a:stretch>
                        <a:fillRect/>
                      </a:stretch>
                    </p:blipFill>
                    <p:spPr>
                      <a:xfrm>
                        <a:off x="467544" y="2420888"/>
                        <a:ext cx="8128000" cy="3260478"/>
                      </a:xfrm>
                      <a:prstGeom prst="rect">
                        <a:avLst/>
                      </a:prstGeom>
                    </p:spPr>
                  </p:pic>
                </p:oleObj>
              </mc:Fallback>
            </mc:AlternateContent>
          </a:graphicData>
        </a:graphic>
      </p:graphicFrame>
    </p:spTree>
    <p:extLst>
      <p:ext uri="{BB962C8B-B14F-4D97-AF65-F5344CB8AC3E}">
        <p14:creationId xmlns:p14="http://schemas.microsoft.com/office/powerpoint/2010/main" val="206466402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251520" y="2564904"/>
            <a:ext cx="8128000" cy="166346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我国水资源的现状及分布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总量丰富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人均不足。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时空分布不均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南方多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北方少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东部多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西部少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夏秋两季多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冬春两季少。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499381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4" name="Z62.eps" descr="id:2147491740;FounderCES"/>
          <p:cNvPicPr/>
          <p:nvPr/>
        </p:nvPicPr>
        <p:blipFill>
          <a:blip r:embed="rId4"/>
          <a:stretch>
            <a:fillRect/>
          </a:stretch>
        </p:blipFill>
        <p:spPr>
          <a:xfrm>
            <a:off x="2483768" y="1484784"/>
            <a:ext cx="4339610" cy="4572530"/>
          </a:xfrm>
          <a:prstGeom prst="rect">
            <a:avLst/>
          </a:prstGeom>
        </p:spPr>
      </p:pic>
      <p:sp>
        <p:nvSpPr>
          <p:cNvPr id="2" name="矩形 1"/>
          <p:cNvSpPr/>
          <p:nvPr/>
        </p:nvSpPr>
        <p:spPr>
          <a:xfrm>
            <a:off x="3203848" y="6127061"/>
            <a:ext cx="2492990" cy="369332"/>
          </a:xfrm>
          <a:prstGeom prst="rect">
            <a:avLst/>
          </a:prstGeom>
        </p:spPr>
        <p:txBody>
          <a:bodyPr wrap="none">
            <a:spAutoFit/>
          </a:bodyPr>
          <a:lstStyle/>
          <a:p>
            <a:pPr algn="ctr">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中国水资源分布示意图</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3406587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237140164"/>
              </p:ext>
            </p:extLst>
          </p:nvPr>
        </p:nvGraphicFramePr>
        <p:xfrm>
          <a:off x="467544" y="2132856"/>
          <a:ext cx="8128000" cy="3542124"/>
        </p:xfrm>
        <a:graphic>
          <a:graphicData uri="http://schemas.openxmlformats.org/presentationml/2006/ole">
            <mc:AlternateContent xmlns:mc="http://schemas.openxmlformats.org/markup-compatibility/2006">
              <mc:Choice xmlns:v="urn:schemas-microsoft-com:vml" Requires="v">
                <p:oleObj spid="_x0000_s6149" name="文档" r:id="rId6" imgW="3893397" imgH="1696572" progId="Word.Document.12">
                  <p:embed/>
                </p:oleObj>
              </mc:Choice>
              <mc:Fallback>
                <p:oleObj name="文档" r:id="rId6" imgW="3893397" imgH="1696572" progId="Word.Document.12">
                  <p:embed/>
                  <p:pic>
                    <p:nvPicPr>
                      <p:cNvPr id="0" name=""/>
                      <p:cNvPicPr/>
                      <p:nvPr/>
                    </p:nvPicPr>
                    <p:blipFill>
                      <a:blip r:embed="rId7"/>
                      <a:stretch>
                        <a:fillRect/>
                      </a:stretch>
                    </p:blipFill>
                    <p:spPr>
                      <a:xfrm>
                        <a:off x="467544" y="2132856"/>
                        <a:ext cx="8128000" cy="3542124"/>
                      </a:xfrm>
                      <a:prstGeom prst="rect">
                        <a:avLst/>
                      </a:prstGeom>
                    </p:spPr>
                  </p:pic>
                </p:oleObj>
              </mc:Fallback>
            </mc:AlternateContent>
          </a:graphicData>
        </a:graphic>
      </p:graphicFrame>
    </p:spTree>
    <p:extLst>
      <p:ext uri="{BB962C8B-B14F-4D97-AF65-F5344CB8AC3E}">
        <p14:creationId xmlns:p14="http://schemas.microsoft.com/office/powerpoint/2010/main" val="300176517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847302300"/>
              </p:ext>
            </p:extLst>
          </p:nvPr>
        </p:nvGraphicFramePr>
        <p:xfrm>
          <a:off x="467544" y="1268760"/>
          <a:ext cx="8128000" cy="5355184"/>
        </p:xfrm>
        <a:graphic>
          <a:graphicData uri="http://schemas.openxmlformats.org/presentationml/2006/ole">
            <mc:AlternateContent xmlns:mc="http://schemas.openxmlformats.org/markup-compatibility/2006">
              <mc:Choice xmlns:v="urn:schemas-microsoft-com:vml" Requires="v">
                <p:oleObj spid="_x0000_s1029" name="文档" r:id="rId4" imgW="3998108" imgH="2634037" progId="Word.Document.12">
                  <p:embed/>
                </p:oleObj>
              </mc:Choice>
              <mc:Fallback>
                <p:oleObj name="文档" r:id="rId4" imgW="3998108" imgH="2634037" progId="Word.Document.12">
                  <p:embed/>
                  <p:pic>
                    <p:nvPicPr>
                      <p:cNvPr id="0" name=""/>
                      <p:cNvPicPr/>
                      <p:nvPr/>
                    </p:nvPicPr>
                    <p:blipFill>
                      <a:blip r:embed="rId5"/>
                      <a:stretch>
                        <a:fillRect/>
                      </a:stretch>
                    </p:blipFill>
                    <p:spPr>
                      <a:xfrm>
                        <a:off x="467544" y="1268760"/>
                        <a:ext cx="8128000" cy="5355184"/>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844824"/>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由表分析可以看出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我国人均水资源拥有量和水资源总量均低于法国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我国每万元</a:t>
            </a:r>
            <a:r>
              <a:rPr lang="en-US" altLang="zh-CN" sz="2200" dirty="0">
                <a:solidFill>
                  <a:srgbClr val="000000"/>
                </a:solidFill>
                <a:latin typeface="Times New Roman" panose="02020603050405020304" pitchFamily="18" charset="0"/>
                <a:cs typeface="Times New Roman" panose="02020603050405020304" pitchFamily="18" charset="0"/>
              </a:rPr>
              <a:t>GDP</a:t>
            </a:r>
            <a:r>
              <a:rPr lang="zh-CN" altLang="zh-CN" sz="2200" dirty="0">
                <a:solidFill>
                  <a:srgbClr val="000000"/>
                </a:solidFill>
                <a:latin typeface="Times New Roman" panose="02020603050405020304" pitchFamily="18" charset="0"/>
                <a:cs typeface="Times New Roman" panose="02020603050405020304" pitchFamily="18" charset="0"/>
              </a:rPr>
              <a:t>耗水量约是美国的</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我国人均水资源拥有量约占世界平均水平的</a:t>
            </a:r>
            <a:r>
              <a:rPr lang="en-US" altLang="zh-CN" sz="2200" dirty="0">
                <a:solidFill>
                  <a:srgbClr val="000000"/>
                </a:solidFill>
                <a:latin typeface="Times New Roman" panose="02020603050405020304" pitchFamily="18" charset="0"/>
                <a:cs typeface="Times New Roman" panose="02020603050405020304" pitchFamily="18" charset="0"/>
              </a:rPr>
              <a:t>1/3</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澳大利亚人均水资源拥有量高是因为水资源特别丰富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我国每万元</a:t>
            </a:r>
            <a:r>
              <a:rPr lang="en-US" altLang="zh-CN" sz="2200" dirty="0">
                <a:solidFill>
                  <a:srgbClr val="000000"/>
                </a:solidFill>
                <a:latin typeface="Times New Roman" panose="02020603050405020304" pitchFamily="18" charset="0"/>
                <a:cs typeface="Times New Roman" panose="02020603050405020304" pitchFamily="18" charset="0"/>
              </a:rPr>
              <a:t>GDP</a:t>
            </a:r>
            <a:r>
              <a:rPr lang="zh-CN" altLang="zh-CN" sz="2200" dirty="0">
                <a:solidFill>
                  <a:srgbClr val="000000"/>
                </a:solidFill>
                <a:latin typeface="Times New Roman" panose="02020603050405020304" pitchFamily="18" charset="0"/>
                <a:cs typeface="Times New Roman" panose="02020603050405020304" pitchFamily="18" charset="0"/>
              </a:rPr>
              <a:t>耗水量高的主要原因是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工业发达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耗水量大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技术水平低和节水意识淡薄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人口众多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生活用水量大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水污染严重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1167211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由表可知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我国人均水资源拥有量较少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约占世界平均水平的</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。澳大利亚由于人口少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人均水资源拥有量高。我国每万元</a:t>
            </a:r>
            <a:r>
              <a:rPr lang="en-US" altLang="zh-CN" sz="2200" dirty="0">
                <a:solidFill>
                  <a:srgbClr val="000000"/>
                </a:solidFill>
                <a:latin typeface="Times New Roman" panose="02020603050405020304" pitchFamily="18" charset="0"/>
                <a:cs typeface="Times New Roman" panose="02020603050405020304" pitchFamily="18" charset="0"/>
              </a:rPr>
              <a:t>GDP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耗水量大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约是美国的</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我国每万元</a:t>
            </a:r>
            <a:r>
              <a:rPr lang="en-US" altLang="zh-CN" sz="2200" dirty="0">
                <a:solidFill>
                  <a:srgbClr val="000000"/>
                </a:solidFill>
                <a:latin typeface="Times New Roman" panose="02020603050405020304" pitchFamily="18" charset="0"/>
                <a:cs typeface="Times New Roman" panose="02020603050405020304" pitchFamily="18" charset="0"/>
              </a:rPr>
              <a:t>GDP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耗水量高是因为技术水平低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对水资源的浪费严重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重复利用率低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节水意识淡薄。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40160" y="4437112"/>
            <a:ext cx="2763688" cy="3644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4228384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水资源问题及解决措施</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问题导引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a:t>
            </a:r>
            <a:r>
              <a:rPr lang="en-US" altLang="zh-CN" sz="2200" dirty="0">
                <a:solidFill>
                  <a:srgbClr val="000000"/>
                </a:solidFill>
                <a:latin typeface="Times New Roman" panose="02020603050405020304" pitchFamily="18" charset="0"/>
                <a:cs typeface="Times New Roman" panose="02020603050405020304" pitchFamily="18" charset="0"/>
              </a:rPr>
              <a:t>2009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年华北大旱、</a:t>
            </a:r>
            <a:r>
              <a:rPr lang="en-US" altLang="zh-CN" sz="2200" dirty="0">
                <a:solidFill>
                  <a:srgbClr val="000000"/>
                </a:solidFill>
                <a:latin typeface="Times New Roman" panose="02020603050405020304" pitchFamily="18" charset="0"/>
                <a:cs typeface="Times New Roman" panose="02020603050405020304" pitchFamily="18" charset="0"/>
              </a:rPr>
              <a:t>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年西南五省大旱后</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年华北地区又遭遇了百年一遇的大旱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山东局部地区旱情超过</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年一遇。</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年我国南方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鱼米之乡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也遭受严重缺水干旱。</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年秋冬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我国北方部分地区旱情继续发展。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从大气环流角度分析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我国降水年际变化大、东部地区旱灾频发的主要原因是什么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针对我国水资源问题的现状和特点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为了水资源的可持续发展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除了跨流域调水、治理水污染外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还应从哪些方面采取相应对策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季风的不稳定性。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节约用水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合理用水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减少浪费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修筑水库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开发新的水源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如海水淡化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调整产业结构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发展节水型农业和节水型工业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加强法治规范管理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提高全民珍惜水资源的意识。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67544" y="3789040"/>
            <a:ext cx="8424936" cy="18722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3102977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340768"/>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水资源与经济活动关系纲要图示分析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水资源的数量会影响经济活动规模的大小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以我国长江中下游平原地区为例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Z63.eps" descr="id:2147491783;FounderCES"/>
          <p:cNvPicPr/>
          <p:nvPr/>
        </p:nvPicPr>
        <p:blipFill>
          <a:blip r:embed="rId4"/>
          <a:stretch>
            <a:fillRect/>
          </a:stretch>
        </p:blipFill>
        <p:spPr>
          <a:xfrm>
            <a:off x="323528" y="3356992"/>
            <a:ext cx="8581173" cy="2808312"/>
          </a:xfrm>
          <a:prstGeom prst="rect">
            <a:avLst/>
          </a:prstGeom>
        </p:spPr>
      </p:pic>
    </p:spTree>
    <p:extLst>
      <p:ext uri="{BB962C8B-B14F-4D97-AF65-F5344CB8AC3E}">
        <p14:creationId xmlns:p14="http://schemas.microsoft.com/office/powerpoint/2010/main" val="317707684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2060848"/>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水资源的质量也会影响一个地区经济活动的效益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如下图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Z64.eps" descr="id:2147491790;FounderCES"/>
          <p:cNvPicPr/>
          <p:nvPr/>
        </p:nvPicPr>
        <p:blipFill>
          <a:blip r:embed="rId4"/>
          <a:stretch>
            <a:fillRect/>
          </a:stretch>
        </p:blipFill>
        <p:spPr>
          <a:xfrm>
            <a:off x="467544" y="2996952"/>
            <a:ext cx="8310984" cy="2232248"/>
          </a:xfrm>
          <a:prstGeom prst="rect">
            <a:avLst/>
          </a:prstGeom>
        </p:spPr>
      </p:pic>
    </p:spTree>
    <p:extLst>
      <p:ext uri="{BB962C8B-B14F-4D97-AF65-F5344CB8AC3E}">
        <p14:creationId xmlns:p14="http://schemas.microsoft.com/office/powerpoint/2010/main" val="126260144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354499030"/>
              </p:ext>
            </p:extLst>
          </p:nvPr>
        </p:nvGraphicFramePr>
        <p:xfrm>
          <a:off x="501824" y="2204864"/>
          <a:ext cx="8128000" cy="3280134"/>
        </p:xfrm>
        <a:graphic>
          <a:graphicData uri="http://schemas.openxmlformats.org/presentationml/2006/ole">
            <mc:AlternateContent xmlns:mc="http://schemas.openxmlformats.org/markup-compatibility/2006">
              <mc:Choice xmlns:v="urn:schemas-microsoft-com:vml" Requires="v">
                <p:oleObj spid="_x0000_s7173" name="文档" r:id="rId6" imgW="3836183" imgH="1548418" progId="Word.Document.12">
                  <p:embed/>
                </p:oleObj>
              </mc:Choice>
              <mc:Fallback>
                <p:oleObj name="文档" r:id="rId6" imgW="3836183" imgH="1548418" progId="Word.Document.12">
                  <p:embed/>
                  <p:pic>
                    <p:nvPicPr>
                      <p:cNvPr id="0" name=""/>
                      <p:cNvPicPr/>
                      <p:nvPr/>
                    </p:nvPicPr>
                    <p:blipFill>
                      <a:blip r:embed="rId7"/>
                      <a:stretch>
                        <a:fillRect/>
                      </a:stretch>
                    </p:blipFill>
                    <p:spPr>
                      <a:xfrm>
                        <a:off x="501824" y="2204864"/>
                        <a:ext cx="8128000" cy="3280134"/>
                      </a:xfrm>
                      <a:prstGeom prst="rect">
                        <a:avLst/>
                      </a:prstGeom>
                    </p:spPr>
                  </p:pic>
                </p:oleObj>
              </mc:Fallback>
            </mc:AlternateContent>
          </a:graphicData>
        </a:graphic>
      </p:graphicFrame>
    </p:spTree>
    <p:extLst>
      <p:ext uri="{BB962C8B-B14F-4D97-AF65-F5344CB8AC3E}">
        <p14:creationId xmlns:p14="http://schemas.microsoft.com/office/powerpoint/2010/main" val="15609752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95536" y="1484784"/>
            <a:ext cx="3754554"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解决水资源短缺的措施</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Z65.eps" descr="id:2147491797;FounderCES"/>
          <p:cNvPicPr/>
          <p:nvPr/>
        </p:nvPicPr>
        <p:blipFill>
          <a:blip r:embed="rId4"/>
          <a:stretch>
            <a:fillRect/>
          </a:stretch>
        </p:blipFill>
        <p:spPr>
          <a:xfrm>
            <a:off x="1500753" y="2348880"/>
            <a:ext cx="6389758" cy="4104456"/>
          </a:xfrm>
          <a:prstGeom prst="rect">
            <a:avLst/>
          </a:prstGeom>
        </p:spPr>
      </p:pic>
    </p:spTree>
    <p:extLst>
      <p:ext uri="{BB962C8B-B14F-4D97-AF65-F5344CB8AC3E}">
        <p14:creationId xmlns:p14="http://schemas.microsoft.com/office/powerpoint/2010/main" val="7966641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39552" y="1628800"/>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完成下列问题</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Z66.eps" descr="id:2147491811;FounderCES"/>
          <p:cNvPicPr/>
          <p:nvPr/>
        </p:nvPicPr>
        <p:blipFill>
          <a:blip r:embed="rId4"/>
          <a:stretch>
            <a:fillRect/>
          </a:stretch>
        </p:blipFill>
        <p:spPr>
          <a:xfrm>
            <a:off x="2121605" y="2708920"/>
            <a:ext cx="4823405" cy="4046123"/>
          </a:xfrm>
          <a:prstGeom prst="rect">
            <a:avLst/>
          </a:prstGeom>
        </p:spPr>
      </p:pic>
    </p:spTree>
    <p:extLst>
      <p:ext uri="{BB962C8B-B14F-4D97-AF65-F5344CB8AC3E}">
        <p14:creationId xmlns:p14="http://schemas.microsoft.com/office/powerpoint/2010/main" val="114491847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说出图示反映的我国水资源的空间分布特点。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南水北调工程是解决我国水资源空间分布不均的重要举措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流域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地区。</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目前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华北地区是我国最为缺水的地区之一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试分析其形成的主要原因。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我国长江及其以南地区人均水资源多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北方地区普遍少。南水北调是缓解我国华北地区和西北地区水资源短缺的一个重要举措。由于人口的分布、工农业的发展、水资源浪费及污染现象的存在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华北地区成为我国最为缺水的地区之一。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88904" y="3789040"/>
            <a:ext cx="8331567" cy="1800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8556306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一、水资源及其分布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广义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指水圈内的水量总体。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狭义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陆地上的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淡水资源</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目前人类较容易利用的淡水资源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主要是河流水、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淡水湖泊水</a:t>
            </a:r>
            <a:r>
              <a:rPr lang="zh-CN" altLang="zh-CN" sz="2200" dirty="0">
                <a:solidFill>
                  <a:srgbClr val="000000"/>
                </a:solidFill>
                <a:latin typeface="Times New Roman" panose="02020603050405020304" pitchFamily="18" charset="0"/>
                <a:cs typeface="Times New Roman" panose="02020603050405020304" pitchFamily="18" charset="0"/>
              </a:rPr>
              <a:t>和浅层地下水。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分布</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影响因素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降水量的分布。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衡量指标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平均径流总量</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具有明显的地区差异。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699792" y="2780928"/>
            <a:ext cx="108012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876256" y="3172211"/>
            <a:ext cx="136815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712180" y="4830641"/>
            <a:ext cx="1632910" cy="2428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南多北少。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长江　华北　西北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降水季节分配不均匀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夏秋多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冬春少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人口稠密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工农业发达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生活及工业用水量大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存在严重的污染及浪费等现象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生态破坏较为严重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涵养水源的能力下降。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872311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1704313" cy="369332"/>
          </a:xfrm>
          <a:prstGeom prst="rect">
            <a:avLst/>
          </a:prstGeom>
          <a:noFill/>
          <a:ln>
            <a:noFill/>
          </a:ln>
        </p:spPr>
        <p:txBody>
          <a:bodyPr wrap="none" rtlCol="0">
            <a:spAutoFit/>
          </a:bodyPr>
          <a:lstStyle/>
          <a:p>
            <a:r>
              <a:rPr lang="en-US" altLang="zh-CN" dirty="0" smtClean="0"/>
              <a:t>1- 3       4-5       6</a:t>
            </a:r>
            <a:endParaRPr lang="zh-CN" altLang="en-US" dirty="0"/>
          </a:p>
        </p:txBody>
      </p:sp>
      <p:sp>
        <p:nvSpPr>
          <p:cNvPr id="6" name="矩形 5">
            <a:hlinkClick r:id="rId2" action="ppaction://hlinksldjump"/>
          </p:cNvPr>
          <p:cNvSpPr/>
          <p:nvPr/>
        </p:nvSpPr>
        <p:spPr>
          <a:xfrm>
            <a:off x="5849240" y="869763"/>
            <a:ext cx="415880"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516216" y="882685"/>
            <a:ext cx="427699"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164288"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395536" y="155679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日是第二十四届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世界水日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联合国确定</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世界水日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的宣传主题是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水与产业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形成世界水资源分布地域性差异的直接原因是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水资源的时间分布不均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世界上炎热地区水资源丰富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寒冷地区水资源短缺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夏秋季节丰富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冬春季节短缺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降水空间分布不均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衡量一个国家或一个地区水资源丰歉程度的指标是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多年的平均降水量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多年平均蒸发量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多年降水量与径流量之和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多年平均径流总量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1704313" cy="369332"/>
          </a:xfrm>
          <a:prstGeom prst="rect">
            <a:avLst/>
          </a:prstGeom>
          <a:noFill/>
          <a:ln>
            <a:noFill/>
          </a:ln>
        </p:spPr>
        <p:txBody>
          <a:bodyPr wrap="none" rtlCol="0">
            <a:spAutoFit/>
          </a:bodyPr>
          <a:lstStyle/>
          <a:p>
            <a:r>
              <a:rPr lang="en-US" altLang="zh-CN" dirty="0" smtClean="0"/>
              <a:t>1- 3       4-5       6</a:t>
            </a:r>
            <a:endParaRPr lang="zh-CN" altLang="en-US" dirty="0"/>
          </a:p>
        </p:txBody>
      </p:sp>
      <p:sp>
        <p:nvSpPr>
          <p:cNvPr id="6" name="矩形 5">
            <a:hlinkClick r:id="rId2" action="ppaction://hlinksldjump"/>
          </p:cNvPr>
          <p:cNvSpPr/>
          <p:nvPr/>
        </p:nvSpPr>
        <p:spPr>
          <a:xfrm>
            <a:off x="5849240" y="869763"/>
            <a:ext cx="415880"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516216" y="882685"/>
            <a:ext cx="427699"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164288"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395536" y="1484784"/>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以下选项能体现水资源数量影响经济活动规模大小的是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我国南方水量充足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气候湿润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逐渐发展成为著名的水稻种植区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我国北方降水不足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限制了工农业的发展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我国北方水量不足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河流较少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内河运输业不发达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饮料厂建在水质优良的地方可降低生产成本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提高产品质量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②③④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从全球来看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因为降水量空间分布不均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水资源分布具有明显的地区差异。第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通常用多年平均径流总量衡量一个国家或地区水资源的丰歉程度。第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饮料厂建在水质优良的地方与水资源的质量有关。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179512" y="4365104"/>
            <a:ext cx="8280920" cy="15841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5536" y="6032583"/>
            <a:ext cx="259228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0336479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1704313" cy="369332"/>
          </a:xfrm>
          <a:prstGeom prst="rect">
            <a:avLst/>
          </a:prstGeom>
          <a:noFill/>
          <a:ln>
            <a:noFill/>
          </a:ln>
        </p:spPr>
        <p:txBody>
          <a:bodyPr wrap="none" rtlCol="0">
            <a:spAutoFit/>
          </a:bodyPr>
          <a:lstStyle/>
          <a:p>
            <a:r>
              <a:rPr lang="en-US" altLang="zh-CN" dirty="0" smtClean="0"/>
              <a:t>1- 3       4-5       6</a:t>
            </a:r>
            <a:endParaRPr lang="zh-CN" altLang="en-US" dirty="0"/>
          </a:p>
        </p:txBody>
      </p:sp>
      <p:sp>
        <p:nvSpPr>
          <p:cNvPr id="10" name="矩形 9">
            <a:hlinkClick r:id="rId2" action="ppaction://hlinksldjump"/>
          </p:cNvPr>
          <p:cNvSpPr/>
          <p:nvPr/>
        </p:nvSpPr>
        <p:spPr>
          <a:xfrm>
            <a:off x="5849240" y="869763"/>
            <a:ext cx="41588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516216" y="882685"/>
            <a:ext cx="427699"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164288"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近几十年来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水资源不足已成为许多国家经济发展的严重障碍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甚至危及国家的安全和民族的生存。据此完成第</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地球上水资源问题产生的原因主要有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世界上水资源的数量本来就少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世界上水资源的数量不少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但地区分布不均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部分地区水的污染十分严重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人口的激增和经济的发展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对水的需求量越来越大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②③④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1704313" cy="369332"/>
          </a:xfrm>
          <a:prstGeom prst="rect">
            <a:avLst/>
          </a:prstGeom>
          <a:noFill/>
          <a:ln>
            <a:noFill/>
          </a:ln>
        </p:spPr>
        <p:txBody>
          <a:bodyPr wrap="none" rtlCol="0">
            <a:spAutoFit/>
          </a:bodyPr>
          <a:lstStyle/>
          <a:p>
            <a:r>
              <a:rPr lang="en-US" altLang="zh-CN" dirty="0" smtClean="0"/>
              <a:t>1- 3       4-5       6</a:t>
            </a:r>
            <a:endParaRPr lang="zh-CN" altLang="en-US" dirty="0"/>
          </a:p>
        </p:txBody>
      </p:sp>
      <p:sp>
        <p:nvSpPr>
          <p:cNvPr id="10" name="矩形 9">
            <a:hlinkClick r:id="rId2" action="ppaction://hlinksldjump"/>
          </p:cNvPr>
          <p:cNvSpPr/>
          <p:nvPr/>
        </p:nvSpPr>
        <p:spPr>
          <a:xfrm>
            <a:off x="5849240" y="869763"/>
            <a:ext cx="41588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516216" y="882685"/>
            <a:ext cx="427699"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164288"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a:spLocks noChangeAspect="1"/>
          </p:cNvSpPr>
          <p:nvPr/>
        </p:nvSpPr>
        <p:spPr>
          <a:xfrm>
            <a:off x="395536" y="1484784"/>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解决水资源不足的问题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两个方面去采取措施。下列措施中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措施的是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海水淡化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跨流域调水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防治水体污染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农业灌溉中推广喷灌、滴灌技术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世界上水资源短缺的自然原因主要是水资源的地区分布不均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人为原因主要有人口的增长和经济的发展对水资源的需求量越来越大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水资源的浪费和污染等。第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是指增加水资源的总量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如海水淡化等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是指采取各种措施减少水资源的利用量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如农业灌溉中的滴灌和喷灌等。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79512" y="3949111"/>
            <a:ext cx="8344024" cy="194947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1344" y="6007235"/>
            <a:ext cx="22204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56422780"/>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1704313" cy="369332"/>
          </a:xfrm>
          <a:prstGeom prst="rect">
            <a:avLst/>
          </a:prstGeom>
          <a:noFill/>
          <a:ln>
            <a:noFill/>
          </a:ln>
        </p:spPr>
        <p:txBody>
          <a:bodyPr wrap="none" rtlCol="0">
            <a:spAutoFit/>
          </a:bodyPr>
          <a:lstStyle/>
          <a:p>
            <a:r>
              <a:rPr lang="en-US" altLang="zh-CN" dirty="0" smtClean="0"/>
              <a:t>1- 3       4-5       6</a:t>
            </a:r>
            <a:endParaRPr lang="zh-CN" altLang="en-US" dirty="0"/>
          </a:p>
        </p:txBody>
      </p:sp>
      <p:sp>
        <p:nvSpPr>
          <p:cNvPr id="10" name="矩形 9">
            <a:hlinkClick r:id="rId2" action="ppaction://hlinksldjump"/>
          </p:cNvPr>
          <p:cNvSpPr/>
          <p:nvPr/>
        </p:nvSpPr>
        <p:spPr>
          <a:xfrm>
            <a:off x="5849240" y="869763"/>
            <a:ext cx="41588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516216" y="882685"/>
            <a:ext cx="427699"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164288" y="882949"/>
            <a:ext cx="290277"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a:spLocks noChangeAspect="1"/>
          </p:cNvSpPr>
          <p:nvPr/>
        </p:nvSpPr>
        <p:spPr>
          <a:xfrm>
            <a:off x="611560" y="1412776"/>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读中国各省级行政区域单位面积水资源分布图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:m</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/km</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Z67.eps" descr="id:2147491825;FounderCES"/>
          <p:cNvPicPr/>
          <p:nvPr/>
        </p:nvPicPr>
        <p:blipFill>
          <a:blip r:embed="rId5"/>
          <a:stretch>
            <a:fillRect/>
          </a:stretch>
        </p:blipFill>
        <p:spPr>
          <a:xfrm>
            <a:off x="1551786" y="2263715"/>
            <a:ext cx="5657533" cy="4530660"/>
          </a:xfrm>
          <a:prstGeom prst="rect">
            <a:avLst/>
          </a:prstGeom>
        </p:spPr>
      </p:pic>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1704313" cy="369332"/>
          </a:xfrm>
          <a:prstGeom prst="rect">
            <a:avLst/>
          </a:prstGeom>
          <a:noFill/>
          <a:ln>
            <a:noFill/>
          </a:ln>
        </p:spPr>
        <p:txBody>
          <a:bodyPr wrap="none" rtlCol="0">
            <a:spAutoFit/>
          </a:bodyPr>
          <a:lstStyle/>
          <a:p>
            <a:r>
              <a:rPr lang="en-US" altLang="zh-CN" dirty="0" smtClean="0"/>
              <a:t>1- 3       4-5       6</a:t>
            </a:r>
            <a:endParaRPr lang="zh-CN" altLang="en-US" dirty="0"/>
          </a:p>
        </p:txBody>
      </p:sp>
      <p:sp>
        <p:nvSpPr>
          <p:cNvPr id="10" name="矩形 9">
            <a:hlinkClick r:id="rId2" action="ppaction://hlinksldjump"/>
          </p:cNvPr>
          <p:cNvSpPr/>
          <p:nvPr/>
        </p:nvSpPr>
        <p:spPr>
          <a:xfrm>
            <a:off x="5849240" y="869763"/>
            <a:ext cx="41588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516216" y="882685"/>
            <a:ext cx="427699"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164288" y="882949"/>
            <a:ext cx="290277"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39552" y="1412776"/>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我国各省级行政区域单位面积水资源分布的特点是什么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图中水资源拥有量</a:t>
            </a:r>
            <a:r>
              <a:rPr lang="en-US" altLang="zh-CN" sz="2200" dirty="0">
                <a:solidFill>
                  <a:srgbClr val="000000"/>
                </a:solidFill>
                <a:latin typeface="Times New Roman" panose="02020603050405020304" pitchFamily="18" charset="0"/>
                <a:cs typeface="Times New Roman" panose="02020603050405020304" pitchFamily="18" charset="0"/>
              </a:rPr>
              <a:t>&lt;10</a:t>
            </a:r>
            <a:r>
              <a:rPr lang="zh-CN" altLang="zh-CN" sz="2200" dirty="0">
                <a:solidFill>
                  <a:srgbClr val="000000"/>
                </a:solidFill>
                <a:latin typeface="Times New Roman" panose="02020603050405020304" pitchFamily="18" charset="0"/>
                <a:cs typeface="Times New Roman" panose="02020603050405020304" pitchFamily="18" charset="0"/>
              </a:rPr>
              <a:t>万</a:t>
            </a:r>
            <a:r>
              <a:rPr lang="en-US" altLang="zh-CN" sz="2200" dirty="0">
                <a:solidFill>
                  <a:srgbClr val="000000"/>
                </a:solidFill>
                <a:latin typeface="Times New Roman" panose="02020603050405020304" pitchFamily="18" charset="0"/>
                <a:cs typeface="Times New Roman" panose="02020603050405020304" pitchFamily="18" charset="0"/>
              </a:rPr>
              <a:t> m</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/km</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的省级行政区域中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位于沿海的省级行政区域的简称是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图中所示三条河流中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流域内水资源拥有量最少的是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该河流域内水资源时间分配的特点是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。目前该流域面临严峻的水危机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其最主要的人为原因是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。根据区域开发的原理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针对该流域面临的水危机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水资源开发机构可进行的主要工作有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6503705"/>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1704313" cy="369332"/>
          </a:xfrm>
          <a:prstGeom prst="rect">
            <a:avLst/>
          </a:prstGeom>
          <a:noFill/>
          <a:ln>
            <a:noFill/>
          </a:ln>
        </p:spPr>
        <p:txBody>
          <a:bodyPr wrap="none" rtlCol="0">
            <a:spAutoFit/>
          </a:bodyPr>
          <a:lstStyle/>
          <a:p>
            <a:r>
              <a:rPr lang="en-US" altLang="zh-CN" dirty="0" smtClean="0"/>
              <a:t>1- 3       4-5       6</a:t>
            </a:r>
            <a:endParaRPr lang="zh-CN" altLang="en-US" dirty="0"/>
          </a:p>
        </p:txBody>
      </p:sp>
      <p:sp>
        <p:nvSpPr>
          <p:cNvPr id="10" name="矩形 9">
            <a:hlinkClick r:id="rId2" action="ppaction://hlinksldjump"/>
          </p:cNvPr>
          <p:cNvSpPr/>
          <p:nvPr/>
        </p:nvSpPr>
        <p:spPr>
          <a:xfrm>
            <a:off x="5849240" y="869763"/>
            <a:ext cx="41588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516216" y="882685"/>
            <a:ext cx="427699"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164288" y="882949"/>
            <a:ext cx="290277"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467544" y="1484784"/>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根据图例很容易得出答案。第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结合图例可以判断出黄河流域的水资源拥有量最少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受季风气候的影响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黄河流域水资源夏秋多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冬春少。由于人口密集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经济发展迅速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水资源的利用率低以及水污染等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黄河流域面临严峻的水危机。针对黄河流域面临的水危机、自然灾害和生态环境等问题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要采取相应的解决措施。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南多北少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东多西少。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黄河　夏秋多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冬春少　需水量大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供不应求　水资源利用率低　水资源污染　维护流域生态环境　加强水资源管理　统筹安排供水、抗旱、防洪工作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95536" y="4005064"/>
            <a:ext cx="8200008" cy="21602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76084829"/>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904589572"/>
              </p:ext>
            </p:extLst>
          </p:nvPr>
        </p:nvGraphicFramePr>
        <p:xfrm>
          <a:off x="455847" y="2420888"/>
          <a:ext cx="8128000" cy="2863462"/>
        </p:xfrm>
        <a:graphic>
          <a:graphicData uri="http://schemas.openxmlformats.org/presentationml/2006/ole">
            <mc:AlternateContent xmlns:mc="http://schemas.openxmlformats.org/markup-compatibility/2006">
              <mc:Choice xmlns:v="urn:schemas-microsoft-com:vml" Requires="v">
                <p:oleObj spid="_x0000_s2053" name="文档" r:id="rId7" imgW="3907430" imgH="1376532" progId="Word.Document.12">
                  <p:embed/>
                </p:oleObj>
              </mc:Choice>
              <mc:Fallback>
                <p:oleObj name="文档" r:id="rId7" imgW="3907430" imgH="1376532" progId="Word.Document.12">
                  <p:embed/>
                  <p:pic>
                    <p:nvPicPr>
                      <p:cNvPr id="0" name=""/>
                      <p:cNvPicPr/>
                      <p:nvPr/>
                    </p:nvPicPr>
                    <p:blipFill>
                      <a:blip r:embed="rId8"/>
                      <a:stretch>
                        <a:fillRect/>
                      </a:stretch>
                    </p:blipFill>
                    <p:spPr>
                      <a:xfrm>
                        <a:off x="455847" y="2420888"/>
                        <a:ext cx="8128000" cy="2863462"/>
                      </a:xfrm>
                      <a:prstGeom prst="rect">
                        <a:avLst/>
                      </a:prstGeom>
                    </p:spPr>
                  </p:pic>
                </p:oleObj>
              </mc:Fallback>
            </mc:AlternateContent>
          </a:graphicData>
        </a:graphic>
      </p:graphicFrame>
      <p:sp>
        <p:nvSpPr>
          <p:cNvPr id="6" name="矩形 5"/>
          <p:cNvSpPr/>
          <p:nvPr/>
        </p:nvSpPr>
        <p:spPr>
          <a:xfrm>
            <a:off x="6228184" y="2895055"/>
            <a:ext cx="516786"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255014" y="3656442"/>
            <a:ext cx="516786" cy="2283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55014" y="4028671"/>
            <a:ext cx="516786" cy="2481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054181" y="4028671"/>
            <a:ext cx="516786"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228172" y="4394850"/>
            <a:ext cx="5167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316181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312299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一个地区水资源的丰富与紧缺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取决于哪些因素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气候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包括蒸发量和降水量的差值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、地下水、地表水等因素。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08000" y="3585209"/>
            <a:ext cx="8128000" cy="4918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3633843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98578" y="148478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二、水资源与人类社会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水资源对经济活动的影响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W168.eps" descr="id:2147491659;FounderCES"/>
          <p:cNvPicPr/>
          <p:nvPr/>
        </p:nvPicPr>
        <p:blipFill>
          <a:blip r:embed="rId5"/>
          <a:stretch>
            <a:fillRect/>
          </a:stretch>
        </p:blipFill>
        <p:spPr>
          <a:xfrm>
            <a:off x="827584" y="2924944"/>
            <a:ext cx="7934559" cy="2736304"/>
          </a:xfrm>
          <a:prstGeom prst="rect">
            <a:avLst/>
          </a:prstGeom>
        </p:spPr>
      </p:pic>
      <p:sp>
        <p:nvSpPr>
          <p:cNvPr id="9" name="矩形 8"/>
          <p:cNvSpPr/>
          <p:nvPr/>
        </p:nvSpPr>
        <p:spPr>
          <a:xfrm>
            <a:off x="2987824" y="3212976"/>
            <a:ext cx="1152128" cy="5760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436096" y="4797152"/>
            <a:ext cx="1152128" cy="5760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8213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23528" y="1340768"/>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科技与水资源的利用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科技落后时代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世界主要文明发祥地多产生和发展于水资源丰富的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大河流域</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科技发达时代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W169.eps" descr="id:2147491666;FounderCES"/>
          <p:cNvPicPr/>
          <p:nvPr/>
        </p:nvPicPr>
        <p:blipFill>
          <a:blip r:embed="rId5"/>
          <a:stretch>
            <a:fillRect/>
          </a:stretch>
        </p:blipFill>
        <p:spPr>
          <a:xfrm>
            <a:off x="247748" y="3429000"/>
            <a:ext cx="8279560" cy="2520280"/>
          </a:xfrm>
          <a:prstGeom prst="rect">
            <a:avLst/>
          </a:prstGeom>
        </p:spPr>
      </p:pic>
      <p:sp>
        <p:nvSpPr>
          <p:cNvPr id="9" name="矩形 8"/>
          <p:cNvSpPr/>
          <p:nvPr/>
        </p:nvSpPr>
        <p:spPr>
          <a:xfrm>
            <a:off x="971600" y="2180036"/>
            <a:ext cx="1092850" cy="3128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697018" y="3573016"/>
            <a:ext cx="720080" cy="4320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52946" y="4215923"/>
            <a:ext cx="1557989" cy="4372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903086" y="4924698"/>
            <a:ext cx="1884938" cy="3765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2158463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三、合理利用水资源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水资源危机的原因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数量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需水量大、人口持续增长、经济高速发展。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质量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水体</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可用的水资源减少。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097889" y="3979243"/>
            <a:ext cx="56846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54983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453952147"/>
              </p:ext>
            </p:extLst>
          </p:nvPr>
        </p:nvGraphicFramePr>
        <p:xfrm>
          <a:off x="467544" y="1916832"/>
          <a:ext cx="8128000" cy="4214274"/>
        </p:xfrm>
        <a:graphic>
          <a:graphicData uri="http://schemas.openxmlformats.org/presentationml/2006/ole">
            <mc:AlternateContent xmlns:mc="http://schemas.openxmlformats.org/markup-compatibility/2006">
              <mc:Choice xmlns:v="urn:schemas-microsoft-com:vml" Requires="v">
                <p:oleObj spid="_x0000_s3077" name="文档" r:id="rId7" imgW="3907430" imgH="2026321" progId="Word.Document.12">
                  <p:embed/>
                </p:oleObj>
              </mc:Choice>
              <mc:Fallback>
                <p:oleObj name="文档" r:id="rId7" imgW="3907430" imgH="2026321" progId="Word.Document.12">
                  <p:embed/>
                  <p:pic>
                    <p:nvPicPr>
                      <p:cNvPr id="0" name=""/>
                      <p:cNvPicPr/>
                      <p:nvPr/>
                    </p:nvPicPr>
                    <p:blipFill>
                      <a:blip r:embed="rId8"/>
                      <a:stretch>
                        <a:fillRect/>
                      </a:stretch>
                    </p:blipFill>
                    <p:spPr>
                      <a:xfrm>
                        <a:off x="467544" y="1916832"/>
                        <a:ext cx="8128000" cy="4214274"/>
                      </a:xfrm>
                      <a:prstGeom prst="rect">
                        <a:avLst/>
                      </a:prstGeom>
                    </p:spPr>
                  </p:pic>
                </p:oleObj>
              </mc:Fallback>
            </mc:AlternateContent>
          </a:graphicData>
        </a:graphic>
      </p:graphicFrame>
      <p:sp>
        <p:nvSpPr>
          <p:cNvPr id="6" name="矩形 5"/>
          <p:cNvSpPr/>
          <p:nvPr/>
        </p:nvSpPr>
        <p:spPr>
          <a:xfrm>
            <a:off x="3995936" y="2726448"/>
            <a:ext cx="8322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55776" y="3153264"/>
            <a:ext cx="576064"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724128" y="3912191"/>
            <a:ext cx="576064" cy="2235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870792" y="4669435"/>
            <a:ext cx="516786"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95936" y="5445224"/>
            <a:ext cx="1080119"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2359542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391</TotalTime>
  <Words>1188</Words>
  <Application>Microsoft Office PowerPoint</Application>
  <PresentationFormat>全屏显示(4:3)</PresentationFormat>
  <Paragraphs>178</Paragraphs>
  <Slides>37</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37</vt:i4>
      </vt:variant>
    </vt:vector>
  </HeadingPairs>
  <TitlesOfParts>
    <vt:vector size="50"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第三节　水资源的合理利用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微软用户</cp:lastModifiedBy>
  <cp:revision>地理备课大师【全免费】</cp:revision>
  <dcterms:created xsi:type="dcterms:W3CDTF">2014-04-23T05:53:17Z</dcterms:created>
  <dcterms:modified xsi:type="dcterms:W3CDTF">2016-04-29T02:43:03Z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