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58" r:id="rId2"/>
    <p:sldId id="264" r:id="rId3"/>
    <p:sldId id="368" r:id="rId4"/>
    <p:sldId id="265" r:id="rId5"/>
    <p:sldId id="369" r:id="rId6"/>
    <p:sldId id="370" r:id="rId7"/>
    <p:sldId id="371" r:id="rId8"/>
    <p:sldId id="372" r:id="rId9"/>
    <p:sldId id="373" r:id="rId10"/>
    <p:sldId id="374" r:id="rId11"/>
    <p:sldId id="375" r:id="rId12"/>
    <p:sldId id="366" r:id="rId13"/>
    <p:sldId id="275" r:id="rId14"/>
    <p:sldId id="376" r:id="rId15"/>
    <p:sldId id="377" r:id="rId16"/>
    <p:sldId id="378" r:id="rId17"/>
    <p:sldId id="379" r:id="rId18"/>
    <p:sldId id="380" r:id="rId19"/>
    <p:sldId id="381" r:id="rId20"/>
    <p:sldId id="382" r:id="rId21"/>
    <p:sldId id="383" r:id="rId22"/>
    <p:sldId id="384" r:id="rId23"/>
    <p:sldId id="385" r:id="rId24"/>
    <p:sldId id="386" r:id="rId25"/>
    <p:sldId id="387" r:id="rId26"/>
    <p:sldId id="388" r:id="rId27"/>
    <p:sldId id="389" r:id="rId28"/>
    <p:sldId id="361" r:id="rId29"/>
    <p:sldId id="390" r:id="rId30"/>
    <p:sldId id="391" r:id="rId31"/>
    <p:sldId id="392" r:id="rId32"/>
    <p:sldId id="393" r:id="rId33"/>
    <p:sldId id="394" r:id="rId34"/>
    <p:sldId id="395" r:id="rId35"/>
    <p:sldId id="396" r:id="rId36"/>
    <p:sldId id="397" r:id="rId37"/>
    <p:sldId id="398" r:id="rId38"/>
    <p:sldId id="270" r:id="rId39"/>
    <p:sldId id="399" r:id="rId40"/>
    <p:sldId id="277" r:id="rId41"/>
    <p:sldId id="400" r:id="rId42"/>
    <p:sldId id="310" r:id="rId43"/>
    <p:sldId id="401" r:id="rId44"/>
    <p:sldId id="311" r:id="rId45"/>
    <p:sldId id="402" r:id="rId46"/>
    <p:sldId id="355" r:id="rId47"/>
    <p:sldId id="403" r:id="rId48"/>
    <p:sldId id="404"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174" y="9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8.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3.xml"/><Relationship Id="rId4" Type="http://schemas.openxmlformats.org/officeDocument/2006/relationships/slide" Target="../slides/slide3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8.xml"/><Relationship Id="rId7"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3.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3.xml"/><Relationship Id="rId4" Type="http://schemas.openxmlformats.org/officeDocument/2006/relationships/slide" Target="../slides/slide3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r>
              <a:rPr lang="zh-CN" altLang="zh-CN" sz="1400" b="1" kern="1200" dirty="0" smtClean="0">
                <a:solidFill>
                  <a:schemeClr val="tx1"/>
                </a:solidFill>
                <a:effectLst/>
                <a:latin typeface="黑体" panose="02010600030101010101" pitchFamily="2" charset="-122"/>
                <a:ea typeface="黑体" panose="02010600030101010101" pitchFamily="2" charset="-122"/>
                <a:cs typeface="+mj-cs"/>
              </a:rPr>
              <a:t>第二节</a:t>
            </a:r>
            <a:r>
              <a:rPr lang="zh-CN" altLang="zh-CN" sz="1400" kern="1200" dirty="0" smtClean="0">
                <a:solidFill>
                  <a:schemeClr val="tx1"/>
                </a:solidFill>
                <a:effectLst/>
                <a:latin typeface="黑体" panose="02010600030101010101" pitchFamily="2" charset="-122"/>
                <a:ea typeface="黑体" panose="02010600030101010101" pitchFamily="2" charset="-122"/>
                <a:cs typeface="+mj-cs"/>
              </a:rPr>
              <a:t>　</a:t>
            </a:r>
            <a:r>
              <a:rPr lang="zh-CN" altLang="zh-CN" sz="1400" b="1" kern="1200" dirty="0" smtClean="0">
                <a:solidFill>
                  <a:schemeClr val="tx1"/>
                </a:solidFill>
                <a:effectLst/>
                <a:latin typeface="黑体" panose="02010600030101010101" pitchFamily="2" charset="-122"/>
                <a:ea typeface="黑体" panose="02010600030101010101" pitchFamily="2" charset="-122"/>
                <a:cs typeface="+mj-cs"/>
              </a:rPr>
              <a:t>山地的形成</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5.emf"/><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18.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28.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19.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28.xml"/></Relationships>
</file>

<file path=ppt/slides/_rels/slide1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21.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oleObject" Target="../embeddings/oleObject8.bin"/><Relationship Id="rId4" Type="http://schemas.openxmlformats.org/officeDocument/2006/relationships/slide" Target="slide28.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23.emf"/><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Word___9.docx"/><Relationship Id="rId5" Type="http://schemas.openxmlformats.org/officeDocument/2006/relationships/oleObject" Target="../embeddings/oleObject9.bin"/><Relationship Id="rId4" Type="http://schemas.openxmlformats.org/officeDocument/2006/relationships/slide" Target="slide28.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slide" Target="slide13.xml"/><Relationship Id="rId7" Type="http://schemas.openxmlformats.org/officeDocument/2006/relationships/image" Target="../media/image27.emf"/><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package" Target="../embeddings/Microsoft_Word___10.docx"/><Relationship Id="rId5" Type="http://schemas.openxmlformats.org/officeDocument/2006/relationships/oleObject" Target="../embeddings/oleObject10.bin"/><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2.docx"/></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3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image" Target="../media/image30.jpeg"/></Relationships>
</file>

<file path=ppt/slides/_rels/slide3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3.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40.xml"/><Relationship Id="rId7" Type="http://schemas.openxmlformats.org/officeDocument/2006/relationships/image" Target="../media/image31.jpeg"/><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4.xml"/><Relationship Id="rId4" Type="http://schemas.openxmlformats.org/officeDocument/2006/relationships/slide" Target="slide42.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4.xml"/><Relationship Id="rId4" Type="http://schemas.openxmlformats.org/officeDocument/2006/relationships/slide" Target="slide42.xml"/></Relationships>
</file>

<file path=ppt/slides/_rels/slide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slide" Target="slide40.xml"/><Relationship Id="rId7" Type="http://schemas.openxmlformats.org/officeDocument/2006/relationships/image" Target="../media/image32.jpeg"/><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4.xml"/><Relationship Id="rId4" Type="http://schemas.openxmlformats.org/officeDocument/2006/relationships/slide" Target="slide42.xml"/></Relationships>
</file>

<file path=ppt/slides/_rels/slide4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4.xml"/><Relationship Id="rId4" Type="http://schemas.openxmlformats.org/officeDocument/2006/relationships/slide" Target="slide42.xml"/></Relationships>
</file>

<file path=ppt/slides/_rels/slide42.xml.rels><?xml version="1.0" encoding="UTF-8" standalone="yes"?>
<Relationships xmlns="http://schemas.openxmlformats.org/package/2006/relationships"><Relationship Id="rId3" Type="http://schemas.openxmlformats.org/officeDocument/2006/relationships/slide" Target="slide40.xml"/><Relationship Id="rId7" Type="http://schemas.openxmlformats.org/officeDocument/2006/relationships/image" Target="../media/image33.jpeg"/><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4.xml"/><Relationship Id="rId4" Type="http://schemas.openxmlformats.org/officeDocument/2006/relationships/slide" Target="slide42.xml"/></Relationships>
</file>

<file path=ppt/slides/_rels/slide4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4.xml"/><Relationship Id="rId4" Type="http://schemas.openxmlformats.org/officeDocument/2006/relationships/slide" Target="slide42.xml"/></Relationships>
</file>

<file path=ppt/slides/_rels/slide44.xml.rels><?xml version="1.0" encoding="UTF-8" standalone="yes"?>
<Relationships xmlns="http://schemas.openxmlformats.org/package/2006/relationships"><Relationship Id="rId3" Type="http://schemas.openxmlformats.org/officeDocument/2006/relationships/slide" Target="slide40.xml"/><Relationship Id="rId7" Type="http://schemas.openxmlformats.org/officeDocument/2006/relationships/image" Target="../media/image34.jpeg"/><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4.xml"/><Relationship Id="rId4" Type="http://schemas.openxmlformats.org/officeDocument/2006/relationships/slide" Target="slide42.xml"/></Relationships>
</file>

<file path=ppt/slides/_rels/slide45.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4.xml"/><Relationship Id="rId4" Type="http://schemas.openxmlformats.org/officeDocument/2006/relationships/slide" Target="slide42.xml"/></Relationships>
</file>

<file path=ppt/slides/_rels/slide46.xml.rels><?xml version="1.0" encoding="UTF-8" standalone="yes"?>
<Relationships xmlns="http://schemas.openxmlformats.org/package/2006/relationships"><Relationship Id="rId3" Type="http://schemas.openxmlformats.org/officeDocument/2006/relationships/slide" Target="slide40.xml"/><Relationship Id="rId7" Type="http://schemas.openxmlformats.org/officeDocument/2006/relationships/image" Target="../media/image35.jpeg"/><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4.xml"/><Relationship Id="rId4" Type="http://schemas.openxmlformats.org/officeDocument/2006/relationships/slide" Target="slide42.xml"/></Relationships>
</file>

<file path=ppt/slides/_rels/slide47.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4.xml"/><Relationship Id="rId4" Type="http://schemas.openxmlformats.org/officeDocument/2006/relationships/slide" Target="slide42.xml"/></Relationships>
</file>

<file path=ppt/slides/_rels/slide4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slide" Target="slide44.xml"/><Relationship Id="rId4" Type="http://schemas.openxmlformats.org/officeDocument/2006/relationships/slide" Target="slide42.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2.xml"/></Relationships>
</file>

<file path=ppt/slides/_rels/slide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dirty="0"/>
              <a:t>第二节</a:t>
            </a:r>
            <a:r>
              <a:rPr lang="zh-CN" altLang="zh-CN" sz="3200" dirty="0"/>
              <a:t>　</a:t>
            </a:r>
            <a:r>
              <a:rPr lang="zh-CN" altLang="zh-CN" sz="3200" b="1" dirty="0"/>
              <a:t>山地的形成</a:t>
            </a:r>
            <a:endParaRPr lang="zh-CN" altLang="zh-CN" sz="3200" dirty="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5502548"/>
              </p:ext>
            </p:extLst>
          </p:nvPr>
        </p:nvGraphicFramePr>
        <p:xfrm>
          <a:off x="508000" y="2099285"/>
          <a:ext cx="8128000" cy="2913430"/>
        </p:xfrm>
        <a:graphic>
          <a:graphicData uri="http://schemas.openxmlformats.org/presentationml/2006/ole">
            <mc:AlternateContent xmlns:mc="http://schemas.openxmlformats.org/markup-compatibility/2006">
              <mc:Choice xmlns:v="urn:schemas-microsoft-com:vml" Requires="v">
                <p:oleObj spid="_x0000_s5124" name="文档" r:id="rId6" imgW="3836183" imgH="1374014" progId="Word.Document.12">
                  <p:embed/>
                </p:oleObj>
              </mc:Choice>
              <mc:Fallback>
                <p:oleObj name="文档" r:id="rId6" imgW="3836183" imgH="1374014" progId="Word.Document.12">
                  <p:embed/>
                  <p:pic>
                    <p:nvPicPr>
                      <p:cNvPr id="0" name=""/>
                      <p:cNvPicPr/>
                      <p:nvPr/>
                    </p:nvPicPr>
                    <p:blipFill>
                      <a:blip r:embed="rId7"/>
                      <a:stretch>
                        <a:fillRect/>
                      </a:stretch>
                    </p:blipFill>
                    <p:spPr>
                      <a:xfrm>
                        <a:off x="508000" y="2099285"/>
                        <a:ext cx="8128000" cy="2913430"/>
                      </a:xfrm>
                      <a:prstGeom prst="rect">
                        <a:avLst/>
                      </a:prstGeom>
                    </p:spPr>
                  </p:pic>
                </p:oleObj>
              </mc:Fallback>
            </mc:AlternateContent>
          </a:graphicData>
        </a:graphic>
      </p:graphicFrame>
      <p:sp>
        <p:nvSpPr>
          <p:cNvPr id="5" name="矩形 4"/>
          <p:cNvSpPr/>
          <p:nvPr/>
        </p:nvSpPr>
        <p:spPr>
          <a:xfrm>
            <a:off x="4018112" y="2506421"/>
            <a:ext cx="141798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65991" y="2843414"/>
            <a:ext cx="51678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27983" y="4005064"/>
            <a:ext cx="153800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28118" y="4519050"/>
            <a:ext cx="144002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80860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火山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成因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岩浆在巨大的压力作用下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沿着地壳的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薄弱</a:t>
            </a:r>
            <a:r>
              <a:rPr lang="zh-CN" altLang="zh-CN" sz="2200" dirty="0">
                <a:solidFill>
                  <a:srgbClr val="000000"/>
                </a:solidFill>
                <a:latin typeface="Times New Roman" panose="02020603050405020304" pitchFamily="18" charset="0"/>
                <a:cs typeface="Times New Roman" panose="02020603050405020304" pitchFamily="18" charset="0"/>
              </a:rPr>
              <a:t>地带喷出地表。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形成地形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沿地壳线状裂隙流出形成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熔岩高原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沿中央喷出口或管道喷出形成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火山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如我国长白山主峰。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火山的组成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火山口和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火山锥</a:t>
            </a:r>
            <a:r>
              <a:rPr lang="zh-CN" altLang="zh-CN" sz="2200" dirty="0">
                <a:solidFill>
                  <a:srgbClr val="000000"/>
                </a:solidFill>
                <a:latin typeface="Times New Roman" panose="02020603050405020304" pitchFamily="18" charset="0"/>
                <a:cs typeface="Times New Roman" panose="02020603050405020304" pitchFamily="18" charset="0"/>
              </a:rPr>
              <a:t>两部分。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117607" y="3000955"/>
            <a:ext cx="5684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20072" y="3429000"/>
            <a:ext cx="110777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94906" y="3789040"/>
            <a:ext cx="51678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63888" y="4237387"/>
            <a:ext cx="75662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885512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268760"/>
            <a:ext cx="364875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二、山地对交通运输的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103.eps" descr="id:2147492655;FounderCES"/>
          <p:cNvPicPr/>
          <p:nvPr/>
        </p:nvPicPr>
        <p:blipFill>
          <a:blip r:embed="rId4"/>
          <a:stretch>
            <a:fillRect/>
          </a:stretch>
        </p:blipFill>
        <p:spPr>
          <a:xfrm>
            <a:off x="179512" y="2276872"/>
            <a:ext cx="8550200" cy="3600400"/>
          </a:xfrm>
          <a:prstGeom prst="rect">
            <a:avLst/>
          </a:prstGeom>
        </p:spPr>
      </p:pic>
      <p:sp>
        <p:nvSpPr>
          <p:cNvPr id="9" name="矩形 8"/>
          <p:cNvSpPr/>
          <p:nvPr/>
        </p:nvSpPr>
        <p:spPr>
          <a:xfrm>
            <a:off x="3008526" y="2373219"/>
            <a:ext cx="699378" cy="3833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11960" y="3717032"/>
            <a:ext cx="122413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92694" y="4048398"/>
            <a:ext cx="819742"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337252"/>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地质构造及其应用</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背斜构造找油气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向斜构造能储水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开凿隧道走背斜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向斜确定钻矿点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泉水出露顺断层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工程建设避断层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矿难瓦斯藏背斜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透水事故在向斜。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102.eps" descr="id:2147492684;FounderCES"/>
          <p:cNvPicPr/>
          <p:nvPr/>
        </p:nvPicPr>
        <p:blipFill>
          <a:blip r:embed="rId4"/>
          <a:stretch>
            <a:fillRect/>
          </a:stretch>
        </p:blipFill>
        <p:spPr>
          <a:xfrm>
            <a:off x="2483768" y="3944702"/>
            <a:ext cx="2376264" cy="2916544"/>
          </a:xfrm>
          <a:prstGeom prst="rect">
            <a:avLst/>
          </a:prstGeom>
        </p:spPr>
      </p:pic>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70080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背斜找油气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向斜找水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上图中甲、乙、丙、丁各点有泉水出露的可能是哪一点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两处采煤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易发生瓦斯爆炸的是哪一处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易发生透水事故的是哪一处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背斜为良好的储油、储气构造。由于天然气密度最小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分布于背斜顶部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水密度最大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分布于背斜底部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中间为石油。向斜构造有利于地下水富集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两翼的水向中间汇集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下渗形成地下水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故可在向斜槽部打井。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甲、乙、丙、丁四处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丁处为断层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最可能有泉水出露。</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处为背斜构造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易发生瓦斯气体聚集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导致爆炸事故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处为向斜构造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易汇聚地下水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导致透水事故。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87532" y="3356992"/>
            <a:ext cx="8044908" cy="27363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329555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常见地质构造及其对地貌的影响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常见的地质构造有褶皱和断层两种形式。其中褶皱又分为背斜和向斜两种基本形态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不同的地质构造形成的地貌形态不同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同一种地质构造也会形成不同的地貌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其判断方法和对地貌的影响列表如下。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74015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52528292"/>
              </p:ext>
            </p:extLst>
          </p:nvPr>
        </p:nvGraphicFramePr>
        <p:xfrm>
          <a:off x="460783" y="1700808"/>
          <a:ext cx="8128000" cy="4788948"/>
        </p:xfrm>
        <a:graphic>
          <a:graphicData uri="http://schemas.openxmlformats.org/presentationml/2006/ole">
            <mc:AlternateContent xmlns:mc="http://schemas.openxmlformats.org/markup-compatibility/2006">
              <mc:Choice xmlns:v="urn:schemas-microsoft-com:vml" Requires="v">
                <p:oleObj spid="_x0000_s6148" name="文档" r:id="rId6" imgW="3907430" imgH="2302490" progId="Word.Document.12">
                  <p:embed/>
                </p:oleObj>
              </mc:Choice>
              <mc:Fallback>
                <p:oleObj name="文档" r:id="rId6" imgW="3907430" imgH="2302490" progId="Word.Document.12">
                  <p:embed/>
                  <p:pic>
                    <p:nvPicPr>
                      <p:cNvPr id="0" name=""/>
                      <p:cNvPicPr/>
                      <p:nvPr/>
                    </p:nvPicPr>
                    <p:blipFill>
                      <a:blip r:embed="rId7"/>
                      <a:stretch>
                        <a:fillRect/>
                      </a:stretch>
                    </p:blipFill>
                    <p:spPr>
                      <a:xfrm>
                        <a:off x="460783" y="1700808"/>
                        <a:ext cx="8128000" cy="4788948"/>
                      </a:xfrm>
                      <a:prstGeom prst="rect">
                        <a:avLst/>
                      </a:prstGeom>
                    </p:spPr>
                  </p:pic>
                </p:oleObj>
              </mc:Fallback>
            </mc:AlternateContent>
          </a:graphicData>
        </a:graphic>
      </p:graphicFrame>
    </p:spTree>
    <p:extLst>
      <p:ext uri="{BB962C8B-B14F-4D97-AF65-F5344CB8AC3E}">
        <p14:creationId xmlns:p14="http://schemas.microsoft.com/office/powerpoint/2010/main" val="73039113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75230806"/>
              </p:ext>
            </p:extLst>
          </p:nvPr>
        </p:nvGraphicFramePr>
        <p:xfrm>
          <a:off x="467544" y="2060848"/>
          <a:ext cx="8128000" cy="4012809"/>
        </p:xfrm>
        <a:graphic>
          <a:graphicData uri="http://schemas.openxmlformats.org/presentationml/2006/ole">
            <mc:AlternateContent xmlns:mc="http://schemas.openxmlformats.org/markup-compatibility/2006">
              <mc:Choice xmlns:v="urn:schemas-microsoft-com:vml" Requires="v">
                <p:oleObj spid="_x0000_s7172" name="文档" r:id="rId6" imgW="3907430" imgH="1929589" progId="Word.Document.12">
                  <p:embed/>
                </p:oleObj>
              </mc:Choice>
              <mc:Fallback>
                <p:oleObj name="文档" r:id="rId6" imgW="3907430" imgH="1929589" progId="Word.Document.12">
                  <p:embed/>
                  <p:pic>
                    <p:nvPicPr>
                      <p:cNvPr id="0" name=""/>
                      <p:cNvPicPr/>
                      <p:nvPr/>
                    </p:nvPicPr>
                    <p:blipFill>
                      <a:blip r:embed="rId7"/>
                      <a:stretch>
                        <a:fillRect/>
                      </a:stretch>
                    </p:blipFill>
                    <p:spPr>
                      <a:xfrm>
                        <a:off x="467544" y="2060848"/>
                        <a:ext cx="8128000" cy="4012809"/>
                      </a:xfrm>
                      <a:prstGeom prst="rect">
                        <a:avLst/>
                      </a:prstGeom>
                    </p:spPr>
                  </p:pic>
                </p:oleObj>
              </mc:Fallback>
            </mc:AlternateContent>
          </a:graphicData>
        </a:graphic>
      </p:graphicFrame>
    </p:spTree>
    <p:extLst>
      <p:ext uri="{BB962C8B-B14F-4D97-AF65-F5344CB8AC3E}">
        <p14:creationId xmlns:p14="http://schemas.microsoft.com/office/powerpoint/2010/main" val="119945933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78497" y="1484784"/>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地质构造的应用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了解地质构造规律对于找水、找矿、工程建设等都有重要的指导作用。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112.eps" descr="id:2147492706;FounderCES"/>
          <p:cNvPicPr/>
          <p:nvPr/>
        </p:nvPicPr>
        <p:blipFill>
          <a:blip r:embed="rId4"/>
          <a:stretch>
            <a:fillRect/>
          </a:stretch>
        </p:blipFill>
        <p:spPr>
          <a:xfrm>
            <a:off x="1595306" y="2769507"/>
            <a:ext cx="6025687" cy="3675023"/>
          </a:xfrm>
          <a:prstGeom prst="rect">
            <a:avLst/>
          </a:prstGeom>
        </p:spPr>
      </p:pic>
    </p:spTree>
    <p:extLst>
      <p:ext uri="{BB962C8B-B14F-4D97-AF65-F5344CB8AC3E}">
        <p14:creationId xmlns:p14="http://schemas.microsoft.com/office/powerpoint/2010/main" val="66576403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85614708"/>
              </p:ext>
            </p:extLst>
          </p:nvPr>
        </p:nvGraphicFramePr>
        <p:xfrm>
          <a:off x="467544" y="1484784"/>
          <a:ext cx="8128000" cy="5072982"/>
        </p:xfrm>
        <a:graphic>
          <a:graphicData uri="http://schemas.openxmlformats.org/presentationml/2006/ole">
            <mc:AlternateContent xmlns:mc="http://schemas.openxmlformats.org/markup-compatibility/2006">
              <mc:Choice xmlns:v="urn:schemas-microsoft-com:vml" Requires="v">
                <p:oleObj spid="_x0000_s8196" name="文档" r:id="rId6" imgW="3907430" imgH="2438058" progId="Word.Document.12">
                  <p:embed/>
                </p:oleObj>
              </mc:Choice>
              <mc:Fallback>
                <p:oleObj name="文档" r:id="rId6" imgW="3907430" imgH="2438058" progId="Word.Document.12">
                  <p:embed/>
                  <p:pic>
                    <p:nvPicPr>
                      <p:cNvPr id="0" name=""/>
                      <p:cNvPicPr/>
                      <p:nvPr/>
                    </p:nvPicPr>
                    <p:blipFill>
                      <a:blip r:embed="rId7"/>
                      <a:stretch>
                        <a:fillRect/>
                      </a:stretch>
                    </p:blipFill>
                    <p:spPr>
                      <a:xfrm>
                        <a:off x="467544" y="1484784"/>
                        <a:ext cx="8128000" cy="5072982"/>
                      </a:xfrm>
                      <a:prstGeom prst="rect">
                        <a:avLst/>
                      </a:prstGeom>
                    </p:spPr>
                  </p:pic>
                </p:oleObj>
              </mc:Fallback>
            </mc:AlternateContent>
          </a:graphicData>
        </a:graphic>
      </p:graphicFrame>
    </p:spTree>
    <p:extLst>
      <p:ext uri="{BB962C8B-B14F-4D97-AF65-F5344CB8AC3E}">
        <p14:creationId xmlns:p14="http://schemas.microsoft.com/office/powerpoint/2010/main" val="24417403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847378581"/>
              </p:ext>
            </p:extLst>
          </p:nvPr>
        </p:nvGraphicFramePr>
        <p:xfrm>
          <a:off x="539552" y="1340768"/>
          <a:ext cx="8128000" cy="5303537"/>
        </p:xfrm>
        <a:graphic>
          <a:graphicData uri="http://schemas.openxmlformats.org/presentationml/2006/ole">
            <mc:AlternateContent xmlns:mc="http://schemas.openxmlformats.org/markup-compatibility/2006">
              <mc:Choice xmlns:v="urn:schemas-microsoft-com:vml" Requires="v">
                <p:oleObj spid="_x0000_s2052" name="文档" r:id="rId4" imgW="3998108" imgH="2608865" progId="Word.Document.12">
                  <p:embed/>
                </p:oleObj>
              </mc:Choice>
              <mc:Fallback>
                <p:oleObj name="文档" r:id="rId4" imgW="3998108" imgH="2608865" progId="Word.Document.12">
                  <p:embed/>
                  <p:pic>
                    <p:nvPicPr>
                      <p:cNvPr id="0" name=""/>
                      <p:cNvPicPr/>
                      <p:nvPr/>
                    </p:nvPicPr>
                    <p:blipFill>
                      <a:blip r:embed="rId5"/>
                      <a:stretch>
                        <a:fillRect/>
                      </a:stretch>
                    </p:blipFill>
                    <p:spPr>
                      <a:xfrm>
                        <a:off x="539552" y="1340768"/>
                        <a:ext cx="8128000" cy="5303537"/>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179512" y="1412776"/>
            <a:ext cx="413093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板块构造学说基本观点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剖析</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113.eps" descr="id:2147492721;FounderCES"/>
          <p:cNvPicPr/>
          <p:nvPr/>
        </p:nvPicPr>
        <p:blipFill>
          <a:blip r:embed="rId4"/>
          <a:stretch>
            <a:fillRect/>
          </a:stretch>
        </p:blipFill>
        <p:spPr>
          <a:xfrm>
            <a:off x="827584" y="2060848"/>
            <a:ext cx="7632848" cy="4226831"/>
          </a:xfrm>
          <a:prstGeom prst="rect">
            <a:avLst/>
          </a:prstGeom>
        </p:spPr>
      </p:pic>
    </p:spTree>
    <p:extLst>
      <p:ext uri="{BB962C8B-B14F-4D97-AF65-F5344CB8AC3E}">
        <p14:creationId xmlns:p14="http://schemas.microsoft.com/office/powerpoint/2010/main" val="18161819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板块构造学说是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年代后期形成的一种地球构造理论。其基本观点包括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岩石圈是由板块构成的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全球岩石圈分为六大板块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亚欧板块、非洲板块、美洲板块、太平洋板块、印度洋板块、南极洲板块。大板块又可以划分为若干小板块。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板块是不断运动的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板块漂浮在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软流层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处于不断运动中。一般来说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板块内部地壳比较稳定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板块交界处比较活跃。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28678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78826243"/>
              </p:ext>
            </p:extLst>
          </p:nvPr>
        </p:nvGraphicFramePr>
        <p:xfrm>
          <a:off x="452466" y="1218998"/>
          <a:ext cx="8128000" cy="5689599"/>
        </p:xfrm>
        <a:graphic>
          <a:graphicData uri="http://schemas.openxmlformats.org/presentationml/2006/ole">
            <mc:AlternateContent xmlns:mc="http://schemas.openxmlformats.org/markup-compatibility/2006">
              <mc:Choice xmlns:v="urn:schemas-microsoft-com:vml" Requires="v">
                <p:oleObj spid="_x0000_s9220" name="文档" r:id="rId6" imgW="3921824" imgH="2745512" progId="Word.Document.12">
                  <p:embed/>
                </p:oleObj>
              </mc:Choice>
              <mc:Fallback>
                <p:oleObj name="文档" r:id="rId6" imgW="3921824" imgH="2745512" progId="Word.Document.12">
                  <p:embed/>
                  <p:pic>
                    <p:nvPicPr>
                      <p:cNvPr id="0" name=""/>
                      <p:cNvPicPr/>
                      <p:nvPr/>
                    </p:nvPicPr>
                    <p:blipFill>
                      <a:blip r:embed="rId7"/>
                      <a:stretch>
                        <a:fillRect/>
                      </a:stretch>
                    </p:blipFill>
                    <p:spPr>
                      <a:xfrm>
                        <a:off x="452466" y="1218998"/>
                        <a:ext cx="8128000" cy="5689599"/>
                      </a:xfrm>
                      <a:prstGeom prst="rect">
                        <a:avLst/>
                      </a:prstGeom>
                    </p:spPr>
                  </p:pic>
                </p:oleObj>
              </mc:Fallback>
            </mc:AlternateContent>
          </a:graphicData>
        </a:graphic>
      </p:graphicFrame>
    </p:spTree>
    <p:extLst>
      <p:ext uri="{BB962C8B-B14F-4D97-AF65-F5344CB8AC3E}">
        <p14:creationId xmlns:p14="http://schemas.microsoft.com/office/powerpoint/2010/main" val="132794163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611560" y="1700808"/>
            <a:ext cx="7757600" cy="4194398"/>
          </a:xfrm>
          <a:prstGeom prst="rect">
            <a:avLst/>
          </a:prstGeom>
        </p:spPr>
      </p:pic>
    </p:spTree>
    <p:extLst>
      <p:ext uri="{BB962C8B-B14F-4D97-AF65-F5344CB8AC3E}">
        <p14:creationId xmlns:p14="http://schemas.microsoft.com/office/powerpoint/2010/main" val="30375368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467544" y="1988840"/>
            <a:ext cx="8355646" cy="3647306"/>
          </a:xfrm>
          <a:prstGeom prst="rect">
            <a:avLst/>
          </a:prstGeom>
        </p:spPr>
      </p:pic>
    </p:spTree>
    <p:extLst>
      <p:ext uri="{BB962C8B-B14F-4D97-AF65-F5344CB8AC3E}">
        <p14:creationId xmlns:p14="http://schemas.microsoft.com/office/powerpoint/2010/main" val="268058156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467544" y="141277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某校高一</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班同学在野外考察时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发现了某山地地貌的地质构造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如下图所示。据此完成下列问题。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115.eps" descr="id:2147492743;FounderCES"/>
          <p:cNvPicPr/>
          <p:nvPr/>
        </p:nvPicPr>
        <p:blipFill>
          <a:blip r:embed="rId4"/>
          <a:stretch>
            <a:fillRect/>
          </a:stretch>
        </p:blipFill>
        <p:spPr>
          <a:xfrm>
            <a:off x="637613" y="2908102"/>
            <a:ext cx="7992888" cy="3480104"/>
          </a:xfrm>
          <a:prstGeom prst="rect">
            <a:avLst/>
          </a:prstGeom>
        </p:spPr>
      </p:pic>
    </p:spTree>
    <p:extLst>
      <p:ext uri="{BB962C8B-B14F-4D97-AF65-F5344CB8AC3E}">
        <p14:creationId xmlns:p14="http://schemas.microsoft.com/office/powerpoint/2010/main" val="6786883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Rectangle 1"/>
          <p:cNvSpPr>
            <a:spLocks noChangeAspect="1" noChangeArrowheads="1"/>
          </p:cNvSpPr>
          <p:nvPr/>
        </p:nvSpPr>
        <p:spPr bwMode="auto">
          <a:xfrm>
            <a:off x="467544" y="1772816"/>
            <a:ext cx="8128000" cy="4472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1pPr>
            <a:lvl2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2pPr>
            <a:lvl3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3pPr>
            <a:lvl4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4pPr>
            <a:lvl5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(1)</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形成该处地质构造的主要原因是</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en-US" altLang="zh-CN"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地壳运动</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B.</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流水侵蚀</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C.</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风力沉积</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D. </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海浪冲击</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(2)</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关于图示地貌正确的描述是</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en-US" altLang="zh-CN"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a:t>
            </a: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①</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处地貌反映的是</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背斜成谷</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B.</a:t>
            </a: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②</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处地貌反映的是</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向斜成山</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C.</a:t>
            </a: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③</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处地貌反映的是</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背斜成谷</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D.</a:t>
            </a: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④</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处地貌反映的是</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向斜成山</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(3)</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图示地质构造中可能储存有丰富地下水资源的是</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en-US" altLang="zh-CN"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a:t>
            </a: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①</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B.</a:t>
            </a: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②</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C.</a:t>
            </a: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③</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D.</a:t>
            </a: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⑤</a:t>
            </a:r>
            <a:endParaRPr kumimoji="0" lang="en-US" altLang="zh-CN" sz="2200" b="0" i="0" u="none" strike="noStrike" cap="none" normalizeH="0" baseline="0" smtClean="0">
              <a:ln>
                <a:noFill/>
              </a:ln>
              <a:solidFill>
                <a:schemeClr val="tx1"/>
              </a:solidFill>
              <a:effectLst/>
            </a:endParaRPr>
          </a:p>
        </p:txBody>
      </p:sp>
    </p:spTree>
    <p:extLst>
      <p:ext uri="{BB962C8B-B14F-4D97-AF65-F5344CB8AC3E}">
        <p14:creationId xmlns:p14="http://schemas.microsoft.com/office/powerpoint/2010/main" val="71441541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该地区为褶皱山系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其地质构造形成的主要原因是地壳运动。第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处地貌反映的是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向斜成谷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处地貌反映的是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背斜成山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处地貌反映的是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断层和向斜共同作用形成山谷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处地貌反映的是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向斜成山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向斜是良好的地下水储藏构造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是向斜构造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是背斜构造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是断层构造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是背斜构造。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32408" y="4581128"/>
            <a:ext cx="3751560"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55155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山地对交通的影响</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歌曲《山路十八弯》的歌词形象地描写了山地的地貌特征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在山区有许多被称为通天大道的盘山公路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似玉带环绕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弯弯紧连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层层叠起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直冲云霄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这样的景观在平原地区很难见到。山地的地貌特征影响交通运输方式、交通运输线路分布和延伸方向。下面是修建公路和铁路的最大限制坡度对比表和某地交通线示意图。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88254740"/>
              </p:ext>
            </p:extLst>
          </p:nvPr>
        </p:nvGraphicFramePr>
        <p:xfrm>
          <a:off x="323528" y="1412776"/>
          <a:ext cx="8128000" cy="1739583"/>
        </p:xfrm>
        <a:graphic>
          <a:graphicData uri="http://schemas.openxmlformats.org/presentationml/2006/ole">
            <mc:AlternateContent xmlns:mc="http://schemas.openxmlformats.org/markup-compatibility/2006">
              <mc:Choice xmlns:v="urn:schemas-microsoft-com:vml" Requires="v">
                <p:oleObj spid="_x0000_s14340" name="文档" r:id="rId6" imgW="3893397" imgH="832823" progId="Word.Document.12">
                  <p:embed/>
                </p:oleObj>
              </mc:Choice>
              <mc:Fallback>
                <p:oleObj name="文档" r:id="rId6" imgW="3893397" imgH="832823" progId="Word.Document.12">
                  <p:embed/>
                  <p:pic>
                    <p:nvPicPr>
                      <p:cNvPr id="0" name=""/>
                      <p:cNvPicPr/>
                      <p:nvPr/>
                    </p:nvPicPr>
                    <p:blipFill>
                      <a:blip r:embed="rId7"/>
                      <a:stretch>
                        <a:fillRect/>
                      </a:stretch>
                    </p:blipFill>
                    <p:spPr>
                      <a:xfrm>
                        <a:off x="323528" y="1412776"/>
                        <a:ext cx="8128000" cy="1739583"/>
                      </a:xfrm>
                      <a:prstGeom prst="rect">
                        <a:avLst/>
                      </a:prstGeom>
                    </p:spPr>
                  </p:pic>
                </p:oleObj>
              </mc:Fallback>
            </mc:AlternateContent>
          </a:graphicData>
        </a:graphic>
      </p:graphicFrame>
      <p:pic>
        <p:nvPicPr>
          <p:cNvPr id="5" name="L116.eps" descr="id:2147492772;FounderCES"/>
          <p:cNvPicPr/>
          <p:nvPr/>
        </p:nvPicPr>
        <p:blipFill>
          <a:blip r:embed="rId8"/>
          <a:stretch>
            <a:fillRect/>
          </a:stretch>
        </p:blipFill>
        <p:spPr>
          <a:xfrm>
            <a:off x="2771800" y="2924944"/>
            <a:ext cx="2736304" cy="3826796"/>
          </a:xfrm>
          <a:prstGeom prst="rect">
            <a:avLst/>
          </a:prstGeom>
        </p:spPr>
      </p:pic>
    </p:spTree>
    <p:extLst>
      <p:ext uri="{BB962C8B-B14F-4D97-AF65-F5344CB8AC3E}">
        <p14:creationId xmlns:p14="http://schemas.microsoft.com/office/powerpoint/2010/main" val="298807061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740683019"/>
              </p:ext>
            </p:extLst>
          </p:nvPr>
        </p:nvGraphicFramePr>
        <p:xfrm>
          <a:off x="508000" y="2560176"/>
          <a:ext cx="8128000" cy="1991649"/>
        </p:xfrm>
        <a:graphic>
          <a:graphicData uri="http://schemas.openxmlformats.org/presentationml/2006/ole">
            <mc:AlternateContent xmlns:mc="http://schemas.openxmlformats.org/markup-compatibility/2006">
              <mc:Choice xmlns:v="urn:schemas-microsoft-com:vml" Requires="v">
                <p:oleObj spid="_x0000_s3076" name="文档" r:id="rId4" imgW="3998108" imgH="980257" progId="Word.Document.12">
                  <p:embed/>
                </p:oleObj>
              </mc:Choice>
              <mc:Fallback>
                <p:oleObj name="文档" r:id="rId4" imgW="3998108" imgH="980257" progId="Word.Document.12">
                  <p:embed/>
                  <p:pic>
                    <p:nvPicPr>
                      <p:cNvPr id="0" name=""/>
                      <p:cNvPicPr/>
                      <p:nvPr/>
                    </p:nvPicPr>
                    <p:blipFill>
                      <a:blip r:embed="rId5"/>
                      <a:stretch>
                        <a:fillRect/>
                      </a:stretch>
                    </p:blipFill>
                    <p:spPr>
                      <a:xfrm>
                        <a:off x="508000" y="2560176"/>
                        <a:ext cx="8128000" cy="1991649"/>
                      </a:xfrm>
                      <a:prstGeom prst="rect">
                        <a:avLst/>
                      </a:prstGeom>
                    </p:spPr>
                  </p:pic>
                </p:oleObj>
              </mc:Fallback>
            </mc:AlternateContent>
          </a:graphicData>
        </a:graphic>
      </p:graphicFrame>
    </p:spTree>
    <p:extLst>
      <p:ext uri="{BB962C8B-B14F-4D97-AF65-F5344CB8AC3E}">
        <p14:creationId xmlns:p14="http://schemas.microsoft.com/office/powerpoint/2010/main" val="1701592045"/>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山区为何在交通运输方式选择上优先选择公路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交通线示意图中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两处弯曲是否合理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公路建设成本低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难度小。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处弯曲不合理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地形平坦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通往大城市应选最短线路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处弯曲合理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陡坡上呈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字形弯曲。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3645024"/>
            <a:ext cx="8128000" cy="14401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1320026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48478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山地的特点及其对交通运输的影响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山地的地貌特征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决定着那里的交通运输方式选择、交通运输线路分布和延伸方向。如下图所示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117.eps" descr="id:2147492786;FounderCES"/>
          <p:cNvPicPr/>
          <p:nvPr/>
        </p:nvPicPr>
        <p:blipFill>
          <a:blip r:embed="rId4"/>
          <a:stretch>
            <a:fillRect/>
          </a:stretch>
        </p:blipFill>
        <p:spPr>
          <a:xfrm>
            <a:off x="330169" y="3458383"/>
            <a:ext cx="8402749" cy="2376264"/>
          </a:xfrm>
          <a:prstGeom prst="rect">
            <a:avLst/>
          </a:prstGeom>
        </p:spPr>
      </p:pic>
    </p:spTree>
    <p:extLst>
      <p:ext uri="{BB962C8B-B14F-4D97-AF65-F5344CB8AC3E}">
        <p14:creationId xmlns:p14="http://schemas.microsoft.com/office/powerpoint/2010/main" val="256806516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山地影响交通运输方式的选择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山地地区的交通运输方式以公路运输为主、铁路运输为辅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这是由山地的地形特点和公路与铁路运输的特点决定的。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山地影响交通线路分布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山地地区交通运输线路主要分布在地势相对和缓的山间盆地和河谷地带。这种状况的形成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与这里的地形特点、建设条件以及人口和居民点的分布密切相关。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001968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山地影响交通线路延伸方向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交通线路的延伸方向即走向。山区的公路和铁路沿缓坡在山间盆地、河谷地带迂回前进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字形。与平原地区相比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其弯曲程度大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总长度也大。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选线原则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线路选在地势相对和缓的山间盆地和河谷地带。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线路在山区一般呈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字或</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字状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线路尽量与等高线平行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129185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避开陡坡和断层、滑坡、泥石流等地质灾害多发地段。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在适宜的过河点跨过河流。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尽量选择两点间最短距离、经过各级居民点。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避免占用耕地、避开农田水利设施。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322333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34076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读某地区简图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119.eps" descr="id:2147492800;FounderCES"/>
          <p:cNvPicPr/>
          <p:nvPr/>
        </p:nvPicPr>
        <p:blipFill>
          <a:blip r:embed="rId4"/>
          <a:stretch>
            <a:fillRect/>
          </a:stretch>
        </p:blipFill>
        <p:spPr>
          <a:xfrm>
            <a:off x="827584" y="2564904"/>
            <a:ext cx="7767960" cy="3753386"/>
          </a:xfrm>
          <a:prstGeom prst="rect">
            <a:avLst/>
          </a:prstGeom>
        </p:spPr>
      </p:pic>
    </p:spTree>
    <p:extLst>
      <p:ext uri="{BB962C8B-B14F-4D97-AF65-F5344CB8AC3E}">
        <p14:creationId xmlns:p14="http://schemas.microsoft.com/office/powerpoint/2010/main" val="372409662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图中公路干线在建设时多采用高架形式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保证行车安全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节省土地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为其他交通线预留空间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减少建设费用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该地区为发展乙、丙两聚居地的经济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计划建设与公路干线相连的公路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Ⅲ</a:t>
            </a:r>
            <a:r>
              <a:rPr lang="zh-CN" altLang="zh-CN" sz="2200" dirty="0">
                <a:solidFill>
                  <a:srgbClr val="000000"/>
                </a:solidFill>
                <a:latin typeface="Times New Roman" panose="02020603050405020304" pitchFamily="18" charset="0"/>
                <a:cs typeface="Times New Roman" panose="02020603050405020304" pitchFamily="18" charset="0"/>
              </a:rPr>
              <a:t>三种方案中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较为合理的是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试比较说明理由。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383863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公路干线主要分布在平原地区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采用高架形式的目的是尽量少占用耕地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山区选线应避开不利地形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尽量多经过居民点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减小工程量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降低成本。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cs typeface="Times New Roman" panose="02020603050405020304" pitchFamily="18" charset="0"/>
              </a:rPr>
              <a:t>　三种方案中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cs typeface="Times New Roman" panose="02020603050405020304" pitchFamily="18" charset="0"/>
              </a:rPr>
              <a:t>方案线路较短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但跨越山地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施工难度最大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Ⅲ</a:t>
            </a:r>
            <a:r>
              <a:rPr lang="zh-CN" altLang="zh-CN" sz="2200" dirty="0">
                <a:solidFill>
                  <a:srgbClr val="000000"/>
                </a:solidFill>
                <a:latin typeface="Times New Roman" panose="02020603050405020304" pitchFamily="18" charset="0"/>
                <a:cs typeface="Times New Roman" panose="02020603050405020304" pitchFamily="18" charset="0"/>
              </a:rPr>
              <a:t>方案路程与</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cs typeface="Times New Roman" panose="02020603050405020304" pitchFamily="18" charset="0"/>
              </a:rPr>
              <a:t>方案接近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但沿线只经过丙聚居地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与公路建设目的不相符。相比之下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cs typeface="Times New Roman" panose="02020603050405020304" pitchFamily="18" charset="0"/>
              </a:rPr>
              <a:t>方案较为合理。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3407222"/>
            <a:ext cx="8024440" cy="18219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44452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       3-4       5       6</a:t>
            </a:r>
            <a:endParaRPr lang="zh-CN" altLang="en-US" dirty="0"/>
          </a:p>
        </p:txBody>
      </p:sp>
      <p:sp>
        <p:nvSpPr>
          <p:cNvPr id="6" name="矩形 5">
            <a:hlinkClick r:id="rId2" action="ppaction://hlinksldjump"/>
          </p:cNvPr>
          <p:cNvSpPr/>
          <p:nvPr/>
        </p:nvSpPr>
        <p:spPr>
          <a:xfrm>
            <a:off x="5798494" y="869763"/>
            <a:ext cx="28405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804248" y="882949"/>
            <a:ext cx="3863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95637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395536" y="141277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读地质剖面图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下列有关图示内容的说法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L118.eps" descr="id:2147492814;FounderCES"/>
          <p:cNvPicPr/>
          <p:nvPr/>
        </p:nvPicPr>
        <p:blipFill>
          <a:blip r:embed="rId7"/>
          <a:stretch>
            <a:fillRect/>
          </a:stretch>
        </p:blipFill>
        <p:spPr>
          <a:xfrm>
            <a:off x="91833" y="2078977"/>
            <a:ext cx="8735406" cy="2796299"/>
          </a:xfrm>
          <a:prstGeom prst="rect">
            <a:avLst/>
          </a:prstGeom>
        </p:spPr>
      </p:pic>
      <p:sp>
        <p:nvSpPr>
          <p:cNvPr id="4" name="矩形 3"/>
          <p:cNvSpPr>
            <a:spLocks noChangeAspect="1"/>
          </p:cNvSpPr>
          <p:nvPr/>
        </p:nvSpPr>
        <p:spPr>
          <a:xfrm>
            <a:off x="251520" y="501317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处是因顶部坚实抗侵蚀而成的向斜山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处是因槽部坚实抗侵蚀而成的背斜山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处岩层由中心向两翼由老到新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处岩层由中心向两翼由老到新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       3-4       5       6</a:t>
            </a:r>
            <a:endParaRPr lang="zh-CN" altLang="en-US" dirty="0"/>
          </a:p>
        </p:txBody>
      </p:sp>
      <p:sp>
        <p:nvSpPr>
          <p:cNvPr id="6" name="矩形 5">
            <a:hlinkClick r:id="rId2" action="ppaction://hlinksldjump"/>
          </p:cNvPr>
          <p:cNvSpPr/>
          <p:nvPr/>
        </p:nvSpPr>
        <p:spPr>
          <a:xfrm>
            <a:off x="5798494" y="869763"/>
            <a:ext cx="28405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804248" y="882949"/>
            <a:ext cx="3863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95637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从岩层弯曲形态看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处为向斜构造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是因槽部坚实抗侵蚀形成的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由中心向两翼岩层年龄由新到老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处为背斜构造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是顶部因受张力加之外力侵蚀形成的谷地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由中心向两翼岩层年龄由老到新。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508000" y="400506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5383203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1520" y="155679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一、褶皱山、断块山与火山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褶皱山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99.eps" descr="id:2147492626;FounderCES"/>
          <p:cNvPicPr/>
          <p:nvPr/>
        </p:nvPicPr>
        <p:blipFill>
          <a:blip r:embed="rId4"/>
          <a:stretch>
            <a:fillRect/>
          </a:stretch>
        </p:blipFill>
        <p:spPr>
          <a:xfrm>
            <a:off x="2699792" y="2276872"/>
            <a:ext cx="3672408" cy="3994720"/>
          </a:xfrm>
          <a:prstGeom prst="rect">
            <a:avLst/>
          </a:prstGeom>
        </p:spPr>
      </p:pic>
      <p:sp>
        <p:nvSpPr>
          <p:cNvPr id="3" name="矩形 2"/>
          <p:cNvSpPr/>
          <p:nvPr/>
        </p:nvSpPr>
        <p:spPr>
          <a:xfrm>
            <a:off x="3751166" y="6271592"/>
            <a:ext cx="1569660" cy="369332"/>
          </a:xfrm>
          <a:prstGeom prst="rect">
            <a:avLst/>
          </a:prstGeom>
        </p:spPr>
        <p:txBody>
          <a:bodyPr wrap="none">
            <a:spAutoFit/>
          </a:bodyPr>
          <a:lstStyle/>
          <a:p>
            <a:pPr algn="ctr">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褶皱形成示意</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       3-4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804248" y="882949"/>
            <a:ext cx="3863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95637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467544" y="1412776"/>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读世界部分地区板块运动示意图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图示地区地壳活跃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板块运动明显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L120.eps" descr="id:2147492821;FounderCES"/>
          <p:cNvPicPr/>
          <p:nvPr/>
        </p:nvPicPr>
        <p:blipFill>
          <a:blip r:embed="rId7"/>
          <a:stretch>
            <a:fillRect/>
          </a:stretch>
        </p:blipFill>
        <p:spPr>
          <a:xfrm>
            <a:off x="1923343" y="2317639"/>
            <a:ext cx="5267265" cy="4301070"/>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       3-4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804248" y="882949"/>
            <a:ext cx="3863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95637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地中海属板块的碰撞挤压地区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红海属板块的张裂拉伸地区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阿拉伯半岛处在三大板块的交界地区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阿尔卑斯山脉处在大洋板块与大陆板块的交界地区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多火山、地震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阿尔卑斯山脉是非洲板块和亚欧板块两大大陆板块碰撞挤压形成的。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p:nvPr/>
        </p:nvSpPr>
        <p:spPr>
          <a:xfrm>
            <a:off x="395536" y="4005064"/>
            <a:ext cx="8424936"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21522" y="480641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975921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       3-4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804248" y="882949"/>
            <a:ext cx="386360"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95637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467544"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庐山以雄、奇、险、秀闻名于世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匡庐奇秀甲天下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之美誉。据此完成第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L121.eps" descr="id:2147492828;FounderCES"/>
          <p:cNvPicPr/>
          <p:nvPr/>
        </p:nvPicPr>
        <p:blipFill>
          <a:blip r:embed="rId7"/>
          <a:stretch>
            <a:fillRect/>
          </a:stretch>
        </p:blipFill>
        <p:spPr>
          <a:xfrm>
            <a:off x="456523" y="2636912"/>
            <a:ext cx="8557456" cy="2558256"/>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       3-4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804248" y="882949"/>
            <a:ext cx="386360"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95637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庐山属于图中甲、乙、丙、丁中的哪一种地质构造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甲</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乙</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丙</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甲、乙、丙、丁四种地质构造中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可能找到石油和天然气资源的是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甲</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乙</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丙</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庐山属于断块山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是由断层相对上升的岩块形成的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图中丙处是上升岩块。第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背斜是石油、天然气的良好储藏构造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图中甲是背斜构造。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p:nvPr/>
        </p:nvSpPr>
        <p:spPr>
          <a:xfrm>
            <a:off x="486362" y="3789039"/>
            <a:ext cx="8046077" cy="11455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08000" y="5023995"/>
            <a:ext cx="2263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2235189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       3-4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804248" y="882949"/>
            <a:ext cx="3863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95637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467544" y="148478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下图所示区域为发展</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城镇及附近地区的经济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计划修建由</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城镇至</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港口城市的公路。图中最合理的选线方案是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L122.eps" descr="id:2147492835;FounderCES"/>
          <p:cNvPicPr/>
          <p:nvPr/>
        </p:nvPicPr>
        <p:blipFill>
          <a:blip r:embed="rId7"/>
          <a:stretch>
            <a:fillRect/>
          </a:stretch>
        </p:blipFill>
        <p:spPr>
          <a:xfrm>
            <a:off x="683568" y="2629530"/>
            <a:ext cx="8187590" cy="3816424"/>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       3-4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804248" y="882949"/>
            <a:ext cx="3863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956376"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线路</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线路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线路</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线路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线路虽线路长度不是最短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但所经地区地势起伏不大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技术难度较小。</a:t>
            </a:r>
            <a:r>
              <a:rPr lang="zh-CN" altLang="zh-CN" sz="2200" dirty="0">
                <a:solidFill>
                  <a:srgbClr val="000000"/>
                </a:solidFill>
                <a:latin typeface="NEU-BZ-S92"/>
                <a:cs typeface="宋体" panose="02010600030101010101" pitchFamily="2" charset="-122"/>
              </a:rPr>
              <a:t>②③④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线路均经过山地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安全性差。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矩形 16"/>
          <p:cNvSpPr/>
          <p:nvPr/>
        </p:nvSpPr>
        <p:spPr>
          <a:xfrm>
            <a:off x="532408" y="3407222"/>
            <a:ext cx="8103592" cy="8138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08000" y="422108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577937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       3-4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804248" y="882949"/>
            <a:ext cx="3863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956376"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683568" y="1254173"/>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读某地区地质构造剖面示意图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L123.eps" descr="id:2147492842;FounderCES"/>
          <p:cNvPicPr/>
          <p:nvPr/>
        </p:nvPicPr>
        <p:blipFill>
          <a:blip r:embed="rId7"/>
          <a:stretch>
            <a:fillRect/>
          </a:stretch>
        </p:blipFill>
        <p:spPr>
          <a:xfrm>
            <a:off x="107504" y="2636912"/>
            <a:ext cx="8858731" cy="2376264"/>
          </a:xfrm>
          <a:prstGeom prst="rect">
            <a:avLst/>
          </a:prstGeom>
        </p:spPr>
      </p:pic>
    </p:spTree>
    <p:extLst>
      <p:ext uri="{BB962C8B-B14F-4D97-AF65-F5344CB8AC3E}">
        <p14:creationId xmlns:p14="http://schemas.microsoft.com/office/powerpoint/2010/main" val="2504682223"/>
      </p:ext>
    </p:extLst>
  </p:cSld>
  <p:clrMapOvr>
    <a:masterClrMapping/>
  </p:clrMapOvr>
  <p:transition spd="slow">
    <p:pull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       3-4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804248" y="882949"/>
            <a:ext cx="3863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956376"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395536" y="1223525"/>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①②③④</a:t>
            </a:r>
            <a:r>
              <a:rPr lang="zh-CN" altLang="zh-CN" sz="2200" dirty="0">
                <a:solidFill>
                  <a:srgbClr val="000000"/>
                </a:solidFill>
                <a:latin typeface="Times New Roman" panose="02020603050405020304" pitchFamily="18" charset="0"/>
                <a:cs typeface="Times New Roman" panose="02020603050405020304" pitchFamily="18" charset="0"/>
              </a:rPr>
              <a:t>四处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在地质构造上属于背斜的是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一般形成的地貌是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属于向斜的是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一般形成的地貌是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NEU-BZ-S92"/>
                <a:ea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根据岩层的相互关系确定背斜的方法是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。在野外考察中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有时会见到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背斜成谷、向斜成山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请在图中地垒两侧断层的细短线上标注四个箭头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表示岩层运动的方向。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下列地理事物与图中</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处的地质构造在形成原因上相似的是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渭河平原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长江三峡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汾河谷地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雅鲁藏布大峡谷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a:t>
            </a:r>
            <a:r>
              <a:rPr lang="zh-CN" altLang="zh-CN" sz="2200" dirty="0" smtClean="0">
                <a:solidFill>
                  <a:srgbClr val="000000"/>
                </a:solidFill>
                <a:latin typeface="NEU-BZ-S92"/>
                <a:cs typeface="宋体" panose="02010600030101010101" pitchFamily="2" charset="-122"/>
              </a:rPr>
              <a:t>④</a:t>
            </a:r>
            <a:endParaRPr lang="en-US" altLang="zh-CN" sz="2200" dirty="0" smtClean="0">
              <a:solidFill>
                <a:srgbClr val="000000"/>
              </a:solidFill>
              <a:latin typeface="NEU-BZ-S92"/>
              <a:cs typeface="宋体" panose="02010600030101010101" pitchFamily="2" charset="-122"/>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填数码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处打井较有可能获得丰富的地下水。判断依据是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6737484"/>
      </p:ext>
    </p:extLst>
  </p:cSld>
  <p:clrMapOvr>
    <a:masterClrMapping/>
  </p:clrMapOvr>
  <p:transition spd="slow">
    <p:pull dir="l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       2       3-4       5       6</a:t>
            </a:r>
            <a:endParaRPr lang="zh-CN" altLang="en-US" dirty="0"/>
          </a:p>
        </p:txBody>
      </p:sp>
      <p:sp>
        <p:nvSpPr>
          <p:cNvPr id="10" name="矩形 9">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804248" y="882949"/>
            <a:ext cx="3863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956376"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395536" y="162880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本题通过地质剖面图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考查地质构造的判读。根据岩层的弯曲状况及新老关系可知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处中心岩层较新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两翼岩层较老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岩层向下弯曲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为向斜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处中心岩层较老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两翼岩层较新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为背斜。据图知地垒处岩层相对于两侧岩层上升。向斜是良好的储水构造。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　山岭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　谷地或盆地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中间岩层老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两翼岩层新　背斜顶部受张力作用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岩石较破碎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易被侵蚀而形成谷地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向斜槽部受挤压作用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岩石坚硬而不易被侵蚀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形成山岭。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绘图略。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　该处为向斜构造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在此处打井能打到向斜槽部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地下水容易汇聚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p:nvPr/>
        </p:nvSpPr>
        <p:spPr>
          <a:xfrm>
            <a:off x="116408" y="3355954"/>
            <a:ext cx="8407128" cy="32403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69971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41277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褶皱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地壳运动</a:t>
            </a:r>
            <a:r>
              <a:rPr lang="zh-CN" altLang="zh-CN" sz="2200" dirty="0">
                <a:solidFill>
                  <a:srgbClr val="000000"/>
                </a:solidFill>
                <a:latin typeface="Times New Roman" panose="02020603050405020304" pitchFamily="18" charset="0"/>
                <a:cs typeface="Times New Roman" panose="02020603050405020304" pitchFamily="18" charset="0"/>
              </a:rPr>
              <a:t>产生的强大挤压作用下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岩层会发生塑性变形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产生一系列的波状弯曲。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100.eps" descr="id:2147492633;FounderCES"/>
          <p:cNvPicPr/>
          <p:nvPr/>
        </p:nvPicPr>
        <p:blipFill>
          <a:blip r:embed="rId4"/>
          <a:stretch>
            <a:fillRect/>
          </a:stretch>
        </p:blipFill>
        <p:spPr>
          <a:xfrm>
            <a:off x="207777" y="2924944"/>
            <a:ext cx="8503518" cy="2375952"/>
          </a:xfrm>
          <a:prstGeom prst="rect">
            <a:avLst/>
          </a:prstGeom>
        </p:spPr>
      </p:pic>
      <p:sp>
        <p:nvSpPr>
          <p:cNvPr id="6" name="矩形 5"/>
          <p:cNvSpPr/>
          <p:nvPr/>
        </p:nvSpPr>
        <p:spPr>
          <a:xfrm>
            <a:off x="1752802" y="1398063"/>
            <a:ext cx="1107774" cy="3672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128089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58137830"/>
              </p:ext>
            </p:extLst>
          </p:nvPr>
        </p:nvGraphicFramePr>
        <p:xfrm>
          <a:off x="475995" y="2780928"/>
          <a:ext cx="8128000" cy="2285484"/>
        </p:xfrm>
        <a:graphic>
          <a:graphicData uri="http://schemas.openxmlformats.org/presentationml/2006/ole">
            <mc:AlternateContent xmlns:mc="http://schemas.openxmlformats.org/markup-compatibility/2006">
              <mc:Choice xmlns:v="urn:schemas-microsoft-com:vml" Requires="v">
                <p:oleObj spid="_x0000_s1028" name="文档" r:id="rId6" imgW="3907430" imgH="1099283" progId="Word.Document.12">
                  <p:embed/>
                </p:oleObj>
              </mc:Choice>
              <mc:Fallback>
                <p:oleObj name="文档" r:id="rId6" imgW="3907430" imgH="1099283" progId="Word.Document.12">
                  <p:embed/>
                  <p:pic>
                    <p:nvPicPr>
                      <p:cNvPr id="0" name=""/>
                      <p:cNvPicPr/>
                      <p:nvPr/>
                    </p:nvPicPr>
                    <p:blipFill>
                      <a:blip r:embed="rId7"/>
                      <a:stretch>
                        <a:fillRect/>
                      </a:stretch>
                    </p:blipFill>
                    <p:spPr>
                      <a:xfrm>
                        <a:off x="475995" y="2780928"/>
                        <a:ext cx="8128000" cy="2285484"/>
                      </a:xfrm>
                      <a:prstGeom prst="rect">
                        <a:avLst/>
                      </a:prstGeom>
                    </p:spPr>
                  </p:pic>
                </p:oleObj>
              </mc:Fallback>
            </mc:AlternateContent>
          </a:graphicData>
        </a:graphic>
      </p:graphicFrame>
      <p:sp>
        <p:nvSpPr>
          <p:cNvPr id="7" name="矩形 6"/>
          <p:cNvSpPr/>
          <p:nvPr/>
        </p:nvSpPr>
        <p:spPr>
          <a:xfrm>
            <a:off x="2627784" y="3986061"/>
            <a:ext cx="57606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308304" y="3975175"/>
            <a:ext cx="265193"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53311" y="4394081"/>
            <a:ext cx="568465" cy="2187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308304" y="4383195"/>
            <a:ext cx="241085"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47337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为什么背斜顶部易被侵蚀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而向斜槽部不易被侵蚀呢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背斜顶部受到张力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岩石破碎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易被侵蚀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向斜槽部受到挤压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物质坚实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不易被侵蚀。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成因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板块构造学说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板块划分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地球岩石圈可划分为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六</a:t>
            </a:r>
            <a:r>
              <a:rPr lang="zh-CN" altLang="zh-CN" sz="2200" dirty="0">
                <a:solidFill>
                  <a:srgbClr val="000000"/>
                </a:solidFill>
                <a:latin typeface="Times New Roman" panose="02020603050405020304" pitchFamily="18" charset="0"/>
                <a:cs typeface="Times New Roman" panose="02020603050405020304" pitchFamily="18" charset="0"/>
              </a:rPr>
              <a:t>个大板块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亚欧板块</a:t>
            </a:r>
            <a:r>
              <a:rPr lang="zh-CN" altLang="zh-CN" sz="2200" dirty="0">
                <a:solidFill>
                  <a:srgbClr val="000000"/>
                </a:solidFill>
                <a:latin typeface="Times New Roman" panose="02020603050405020304" pitchFamily="18" charset="0"/>
                <a:cs typeface="Times New Roman" panose="02020603050405020304" pitchFamily="18" charset="0"/>
              </a:rPr>
              <a:t>、非洲板块、美洲板块、太平洋板块、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印度洋板块</a:t>
            </a:r>
            <a:r>
              <a:rPr lang="zh-CN" altLang="zh-CN" sz="2200" dirty="0">
                <a:solidFill>
                  <a:srgbClr val="000000"/>
                </a:solidFill>
                <a:latin typeface="Times New Roman" panose="02020603050405020304" pitchFamily="18" charset="0"/>
                <a:cs typeface="Times New Roman" panose="02020603050405020304" pitchFamily="18" charset="0"/>
              </a:rPr>
              <a:t>、南极洲板块。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34098" y="2780928"/>
            <a:ext cx="8101902"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94839" y="4010561"/>
            <a:ext cx="26519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76256" y="398351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09082" y="4324831"/>
            <a:ext cx="147444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645506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2277" y="1412776"/>
            <a:ext cx="2590774" cy="498598"/>
          </a:xfrm>
          <a:prstGeom prst="rect">
            <a:avLst/>
          </a:prstGeom>
        </p:spPr>
        <p:txBody>
          <a:bodyPr wrap="none">
            <a:spAutoFit/>
          </a:bodyPr>
          <a:lstStyle/>
          <a:p>
            <a:pPr>
              <a:lnSpc>
                <a:spcPct val="120000"/>
              </a:lnSpc>
            </a:pPr>
            <a:r>
              <a:rPr lang="zh-CN" altLang="zh-CN" sz="2200" dirty="0">
                <a:solidFill>
                  <a:srgbClr val="000000"/>
                </a:solidFill>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板块运动与地貌</a:t>
            </a:r>
            <a:r>
              <a:rPr lang="en-US" altLang="zh-CN" sz="2200" dirty="0" smtClean="0">
                <a:solidFill>
                  <a:srgbClr val="000000"/>
                </a:solidFill>
                <a:latin typeface="Times New Roman" panose="02020603050405020304" pitchFamily="18" charset="0"/>
              </a:rPr>
              <a:t>: </a:t>
            </a:r>
            <a:endParaRPr lang="zh-CN" altLang="en-US" sz="2200" dirty="0"/>
          </a:p>
        </p:txBody>
      </p:sp>
      <p:pic>
        <p:nvPicPr>
          <p:cNvPr id="5" name="L101.eps" descr="id:2147492648;FounderCES"/>
          <p:cNvPicPr/>
          <p:nvPr/>
        </p:nvPicPr>
        <p:blipFill>
          <a:blip r:embed="rId4"/>
          <a:stretch>
            <a:fillRect/>
          </a:stretch>
        </p:blipFill>
        <p:spPr>
          <a:xfrm>
            <a:off x="494995" y="2276872"/>
            <a:ext cx="7709293" cy="4032448"/>
          </a:xfrm>
          <a:prstGeom prst="rect">
            <a:avLst/>
          </a:prstGeom>
        </p:spPr>
      </p:pic>
    </p:spTree>
    <p:extLst>
      <p:ext uri="{BB962C8B-B14F-4D97-AF65-F5344CB8AC3E}">
        <p14:creationId xmlns:p14="http://schemas.microsoft.com/office/powerpoint/2010/main" val="36401717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474923307"/>
              </p:ext>
            </p:extLst>
          </p:nvPr>
        </p:nvGraphicFramePr>
        <p:xfrm>
          <a:off x="508000" y="2832689"/>
          <a:ext cx="8128000" cy="1446623"/>
        </p:xfrm>
        <a:graphic>
          <a:graphicData uri="http://schemas.openxmlformats.org/presentationml/2006/ole">
            <mc:AlternateContent xmlns:mc="http://schemas.openxmlformats.org/markup-compatibility/2006">
              <mc:Choice xmlns:v="urn:schemas-microsoft-com:vml" Requires="v">
                <p:oleObj spid="_x0000_s4100" name="文档" r:id="rId6" imgW="3836183" imgH="682872" progId="Word.Document.12">
                  <p:embed/>
                </p:oleObj>
              </mc:Choice>
              <mc:Fallback>
                <p:oleObj name="文档" r:id="rId6" imgW="3836183" imgH="682872" progId="Word.Document.12">
                  <p:embed/>
                  <p:pic>
                    <p:nvPicPr>
                      <p:cNvPr id="0" name=""/>
                      <p:cNvPicPr/>
                      <p:nvPr/>
                    </p:nvPicPr>
                    <p:blipFill>
                      <a:blip r:embed="rId7"/>
                      <a:stretch>
                        <a:fillRect/>
                      </a:stretch>
                    </p:blipFill>
                    <p:spPr>
                      <a:xfrm>
                        <a:off x="508000" y="2832689"/>
                        <a:ext cx="8128000" cy="1446623"/>
                      </a:xfrm>
                      <a:prstGeom prst="rect">
                        <a:avLst/>
                      </a:prstGeom>
                    </p:spPr>
                  </p:pic>
                </p:oleObj>
              </mc:Fallback>
            </mc:AlternateContent>
          </a:graphicData>
        </a:graphic>
      </p:graphicFrame>
      <p:sp>
        <p:nvSpPr>
          <p:cNvPr id="10" name="矩形 9"/>
          <p:cNvSpPr/>
          <p:nvPr/>
        </p:nvSpPr>
        <p:spPr>
          <a:xfrm>
            <a:off x="5796136" y="3271901"/>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84168" y="3795755"/>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34143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392</TotalTime>
  <Words>1759</Words>
  <Application>Microsoft Office PowerPoint</Application>
  <PresentationFormat>全屏显示(4:3)</PresentationFormat>
  <Paragraphs>204</Paragraphs>
  <Slides>48</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61"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第二节　山地的形成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微软用户</cp:lastModifiedBy>
  <cp:revision>地理备课大师【全免费】</cp:revision>
  <dcterms:created xsi:type="dcterms:W3CDTF">2014-04-23T05:53:17Z</dcterms:created>
  <dcterms:modified xsi:type="dcterms:W3CDTF">2016-04-29T02:46:49Z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