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58" r:id="rId2"/>
    <p:sldId id="264" r:id="rId3"/>
    <p:sldId id="368" r:id="rId4"/>
    <p:sldId id="265" r:id="rId5"/>
    <p:sldId id="369" r:id="rId6"/>
    <p:sldId id="370" r:id="rId7"/>
    <p:sldId id="371" r:id="rId8"/>
    <p:sldId id="366" r:id="rId9"/>
    <p:sldId id="372" r:id="rId10"/>
    <p:sldId id="275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61" r:id="rId21"/>
    <p:sldId id="382" r:id="rId22"/>
    <p:sldId id="383" r:id="rId23"/>
    <p:sldId id="384" r:id="rId24"/>
    <p:sldId id="388" r:id="rId25"/>
    <p:sldId id="389" r:id="rId26"/>
    <p:sldId id="390" r:id="rId27"/>
    <p:sldId id="385" r:id="rId28"/>
    <p:sldId id="386" r:id="rId29"/>
    <p:sldId id="391" r:id="rId30"/>
    <p:sldId id="277" r:id="rId31"/>
    <p:sldId id="392" r:id="rId32"/>
    <p:sldId id="310" r:id="rId33"/>
    <p:sldId id="393" r:id="rId34"/>
    <p:sldId id="311" r:id="rId35"/>
    <p:sldId id="394" r:id="rId36"/>
    <p:sldId id="395" r:id="rId37"/>
    <p:sldId id="355" r:id="rId38"/>
    <p:sldId id="396" r:id="rId39"/>
    <p:sldId id="397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32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zh-CN" altLang="zh-CN" sz="14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第三节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　</a:t>
            </a:r>
            <a:r>
              <a:rPr lang="zh-CN" altLang="zh-CN" sz="14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河流地貌的发育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 dirty="0"/>
              <a:t>第三节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河流地貌的发育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1655" y="131514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河流侵蚀地貌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风水学是中国古文化中一门源远流长的学问。其积极意义是引导民众在山河大地之间选择一处适合生存的环境。古代将河流的凸岸称为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。古代聚落大多建在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41.eps" descr="id:214749301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211399" y="3328277"/>
            <a:ext cx="4608512" cy="352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为什么古代的聚落大多建在河流的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河流流经弯道时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在弯道环流作用下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凹岸发生侵蚀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凸岸发生堆积。因此河流凸岸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地势平坦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土层深厚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适于建城和农耕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凸岸水浅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也便于取水。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258446"/>
            <a:ext cx="8128000" cy="1136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83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0053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不同河流侵蚀类型及其影响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河流的侵蚀类型包括溯源侵蚀、下蚀、侧蚀三种类型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它们对河流的影响各不相同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42.eps" descr="id:21474930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90939" y="3091312"/>
            <a:ext cx="7895455" cy="320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5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79512" y="1412776"/>
            <a:ext cx="55415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不同河段的河谷侵蚀作用差异图示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43.eps" descr="id:214749303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403648" y="1988840"/>
            <a:ext cx="6264696" cy="471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6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河流的凹岸侵蚀与凸岸堆积的原因和过程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在分析侧蚀时应该分以下两种情况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在河道比较平直时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一般可以从地转偏向力的作用来解释。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北半球河道右岸侵蚀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左岸堆积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南半球河道左岸侵蚀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右岸堆积。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如果是弯曲的河道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应该根据凹岸与凸岸的情形来判断。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凹岸侵蚀、凸岸堆积。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不需考虑南北半球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25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3568" y="23488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其成因解释如下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河流流经弯道时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水流做曲线运动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表层水流趋向凹岸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冲刷凹岸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使凹岸水面略高于凸岸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底部水流在压力作用下由凹岸流向凸岸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形成弯道环流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在弯道环流作用下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凹岸发生侵蚀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凸岸发生堆积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144.eps" descr="id:214749304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16" y="1412776"/>
            <a:ext cx="5904655" cy="492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下面为北半球某河流发育示意图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河流横断面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①②③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分别是河流上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三点的横断面。读图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en-US" sz="2200" dirty="0"/>
          </a:p>
        </p:txBody>
      </p:sp>
      <p:pic>
        <p:nvPicPr>
          <p:cNvPr id="5" name="L145.eps" descr="id:214749306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723106"/>
            <a:ext cx="5328592" cy="395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2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河段以上流域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外力作用主要表现为流水的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根据河流的发育过程及特点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三点与对应的剖面图连线。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最不适宜建水电站的是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某港务局拟在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河段附近的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两处建港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试分析在何处选址较为合适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河口沙洲更易与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两岸的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岸相连。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93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位于河流上游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位于中游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位于下游。中上游河段流水以侵蚀、搬运作用为主。上游河谷最狭窄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越向下游越宽阔。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处地势平坦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不适宜建设水电站。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处为河流凹岸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流水侵蚀作用显著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河床较深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适合建港。北半球平直河段受地转偏向力影响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右岸侵蚀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左岸堆积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河口沙洲易与左岸相连。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侵蚀作用　搬运作用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处为河流凹岸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流水侵蚀作用显著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河床较深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利于建港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处为河流凸岸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流水堆积作用显著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河床较浅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不利于建港。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(5)e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3597202"/>
            <a:ext cx="7983984" cy="2409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3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389753"/>
              </p:ext>
            </p:extLst>
          </p:nvPr>
        </p:nvGraphicFramePr>
        <p:xfrm>
          <a:off x="539552" y="2204864"/>
          <a:ext cx="8128000" cy="3073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8108" imgH="1511020" progId="Word.Document.12">
                  <p:embed/>
                </p:oleObj>
              </mc:Choice>
              <mc:Fallback>
                <p:oleObj name="文档" r:id="rId4" imgW="3998108" imgH="15110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2204864"/>
                        <a:ext cx="8128000" cy="3073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2636912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河流堆积地貌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河流的堆积地貌包括三种常见的类型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冲积平原、河漫滩平原、三角洲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其形成机制和地貌特点各不相同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下面是三种堆积地貌图。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146.eps" descr="id:214749308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69882" y="1266497"/>
            <a:ext cx="7287118" cy="3007707"/>
          </a:xfrm>
          <a:prstGeom prst="rect">
            <a:avLst/>
          </a:prstGeom>
        </p:spPr>
      </p:pic>
      <p:pic>
        <p:nvPicPr>
          <p:cNvPr id="5" name="L147.eps" descr="id:214749308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771800" y="4240533"/>
            <a:ext cx="3888432" cy="259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6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三图所示分别是哪三种河流堆积地貌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所示冲积扇从顶端到边缘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沉积物颗粒大小如何变化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河漫滩平原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从顶端到边缘沉积物颗粒由大到小。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041" y="3576977"/>
            <a:ext cx="8280920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9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6807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图示河流堆积地貌的发育位置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48.eps" descr="id:214749310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85234" y="2645853"/>
            <a:ext cx="8319573" cy="33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3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072779"/>
              </p:ext>
            </p:extLst>
          </p:nvPr>
        </p:nvGraphicFramePr>
        <p:xfrm>
          <a:off x="467544" y="1772816"/>
          <a:ext cx="8128000" cy="4181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907430" imgH="2009779" progId="Word.Document.12">
                  <p:embed/>
                </p:oleObj>
              </mc:Choice>
              <mc:Fallback>
                <p:oleObj name="文档" r:id="rId6" imgW="3907430" imgH="20097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8128000" cy="4181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475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383755"/>
              </p:ext>
            </p:extLst>
          </p:nvPr>
        </p:nvGraphicFramePr>
        <p:xfrm>
          <a:off x="467544" y="2204864"/>
          <a:ext cx="8128000" cy="3864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907430" imgH="1856592" progId="Word.Document.12">
                  <p:embed/>
                </p:oleObj>
              </mc:Choice>
              <mc:Fallback>
                <p:oleObj name="文档" r:id="rId6" imgW="3907430" imgH="1856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204864"/>
                        <a:ext cx="8128000" cy="3864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171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河口三角洲发育的条件分析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河流输沙量大、入海口潮差小、潮流搬运能力弱是入海河口三角洲发育的重要条件。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河流堆积地貌及颗粒物的分选性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河流流速降低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导致泥沙堆积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在沉积时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颗粒大、密度大的总是先沉积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颗粒小、密度小的后沉积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因此顺着河流流向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沉积物颗粒由粗到细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具有明显的分选性。但是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这个规律只适合于连续发生沉积的某个河段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对于整条河流来说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由于受地形等因素影响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河流的侵蚀和堆积作用往往是交替进行的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因此自上游到下游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堆积物的颗粒并非都是由粗到细。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读地貌模式图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49.eps" descr="id:21474931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2492896"/>
            <a:ext cx="7056784" cy="380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1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沉积物主要由风力作用形成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由扇形地上部到扇缘带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沉积物颗粒逐渐变大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扇形地中下部土壤肥沃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排水条件良好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适合农耕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扇缘带地下水埋藏深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该地貌主要分布于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河流入海口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山间河谷出口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大江大河中下游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盆地中心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图中显示扇形地中下部为绿洲分布区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说明其土壤肥沃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排水条件良好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适合农耕。第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冲积扇是河流携带泥沙流出山口后沉积形成的。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648" y="4797152"/>
            <a:ext cx="7863775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576" y="6030960"/>
            <a:ext cx="21602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3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下列关于河谷的叙述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在发育初期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河流侵蚀以向河谷两岸的侵蚀作用为主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在发育初期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河谷横剖面呈槽型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在成熟期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河谷横剖面呈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在发育初期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河流侵蚀作用以向下和向源头侵蚀为主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河谷发育初期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河流侵蚀作用以向下和向源头侵蚀为主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横剖面呈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型。成熟期的河谷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横剖面呈槽型。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864" y="4005064"/>
            <a:ext cx="80435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79430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3376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531795"/>
              </p:ext>
            </p:extLst>
          </p:nvPr>
        </p:nvGraphicFramePr>
        <p:xfrm>
          <a:off x="539552" y="1844824"/>
          <a:ext cx="8128000" cy="3889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3998108" imgH="1913048" progId="Word.Document.12">
                  <p:embed/>
                </p:oleObj>
              </mc:Choice>
              <mc:Fallback>
                <p:oleObj name="文档" r:id="rId4" imgW="3998108" imgH="19130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1844824"/>
                        <a:ext cx="8128000" cy="3889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02825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7544" y="126878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下图所示河流为东西流向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四幅剖面图是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四点河谷横剖面示意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其中分别对应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150.eps" descr="id:214749314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37054" y="2134791"/>
            <a:ext cx="7177469" cy="3166496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971600" y="5679581"/>
            <a:ext cx="44175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处位于河流源头附近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河流以向下和向源头侵蚀为主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处位于河流下游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河谷拓宽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河流以向两岸侵蚀为主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河谷呈槽型。对比分析可知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点对应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点对应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612" y="4217906"/>
            <a:ext cx="12185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222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39552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下面图甲中箭头表示河流流向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斜线区域表示堆积物。图乙所示地形剖面对应图甲中的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151.eps" descr="id:214749315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22774" y="2485514"/>
            <a:ext cx="8223616" cy="3494360"/>
          </a:xfrm>
          <a:prstGeom prst="rect">
            <a:avLst/>
          </a:prstGeom>
        </p:spPr>
      </p:pic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27584" y="6156451"/>
            <a:ext cx="44175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岸侵蚀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岸堆积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对应图甲中的剖面线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3846171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3001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51520" y="1412776"/>
            <a:ext cx="27350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152.eps" descr="id:214749316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03762" y="2132856"/>
            <a:ext cx="5626923" cy="4464352"/>
          </a:xfrm>
          <a:prstGeom prst="rect">
            <a:avLst/>
          </a:prstGeom>
        </p:spPr>
      </p:pic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两处最有可能形成的河流堆积地貌分别是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冲积平原、河漫滩平原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冲积平原、三角洲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河漫滩平原、三角洲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三角洲、河漫滩平原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区建于河流上游地势较低处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区建于河流中下游地势较高处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区位于河流上游地势较低之处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水运便利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区位于河流中下游地势较高处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减少河流洪水的威胁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区位于河流中下游地势较高处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容易获取淡水资源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区位于河流上游地势较低处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有利于军事防卫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6240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位于河流流出山口的开阔地带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最有可能发育成洪积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处位于河流较开阔的干流地区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可能会形成河漫滩平原。第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处聚落建在上游地势较低的河谷地带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温度适宜且耕作方便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便于定居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而到河流的中下游地区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易发生洪水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为减少洪水威胁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居民区多选在地势较高处。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000" y="4365104"/>
            <a:ext cx="2047776" cy="43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62145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5536" y="1345414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153.eps" descr="id:214749316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316811" y="1844012"/>
            <a:ext cx="5348453" cy="4885548"/>
          </a:xfrm>
          <a:prstGeom prst="rect">
            <a:avLst/>
          </a:prstGeom>
        </p:spPr>
      </p:pic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2352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从地貌上看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二者都是河流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若甲、乙两地貌在丙图中有分布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处分布。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随河流流速的减弱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河流携带的泥沙会沉积下来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并且有一定的规律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颗粒大、密度大的物质先沉积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颗粒小、密度小的物质后沉积。由此判断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A→B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方向的物质组成可能是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黏土　砾石　粉砂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粉砂　黏土　砾石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砾石　粉砂　黏土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砾石　黏土　粉砂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根据图甲判断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C→D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方向的剖面图可能是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154.eps" descr="id:214749317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71600" y="5335258"/>
            <a:ext cx="6313373" cy="1472785"/>
          </a:xfrm>
          <a:prstGeom prst="rect">
            <a:avLst/>
          </a:prstGeom>
        </p:spPr>
      </p:pic>
      <p:sp>
        <p:nvSpPr>
          <p:cNvPr id="16" name="矩形 15">
            <a:hlinkClick r:id="rId7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9288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84973" y="884374"/>
            <a:ext cx="38337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从地貌景观示意图上可判断甲为洪积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乙是河口三角洲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都是河流堆积地貌。第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根据等高线地形图可确定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处应是发育在山谷中的一条河流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位于山口前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可能会形成洪积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在河流入海口处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可能会形成三角洲。第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甲图中由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地势趋于平坦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因此流速变得更慢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沉积物颗粒更细小。第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由景观示意图可以看出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积扇的顶端到边缘地势逐渐降低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其剖面图应与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图符合。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　三角洲　堆积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864" y="4149080"/>
            <a:ext cx="5883335" cy="1668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842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一、河流侵蚀地貌与堆积地貌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河流侵蚀地貌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河流在流动过程中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搬运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地表物质而形成。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40.eps" descr="id:214749298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71600" y="3068960"/>
            <a:ext cx="7209700" cy="29523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992" y="2276872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397811"/>
              </p:ext>
            </p:extLst>
          </p:nvPr>
        </p:nvGraphicFramePr>
        <p:xfrm>
          <a:off x="467544" y="1916832"/>
          <a:ext cx="8128000" cy="354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6" imgW="3921824" imgH="1709157" progId="Word.Document.12">
                  <p:embed/>
                </p:oleObj>
              </mc:Choice>
              <mc:Fallback>
                <p:oleObj name="文档" r:id="rId6" imgW="3921824" imgH="17091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916832"/>
                        <a:ext cx="8128000" cy="3544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547664" y="3198099"/>
            <a:ext cx="28657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0472" y="3272413"/>
            <a:ext cx="55388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6096" y="3084215"/>
            <a:ext cx="7920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78253" y="3376631"/>
            <a:ext cx="2298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9469" y="3861048"/>
            <a:ext cx="51678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40152" y="382293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2209" y="4544014"/>
            <a:ext cx="2658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3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196144"/>
              </p:ext>
            </p:extLst>
          </p:nvPr>
        </p:nvGraphicFramePr>
        <p:xfrm>
          <a:off x="508000" y="2220397"/>
          <a:ext cx="8128000" cy="267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6" imgW="3836183" imgH="1260023" progId="Word.Document.12">
                  <p:embed/>
                </p:oleObj>
              </mc:Choice>
              <mc:Fallback>
                <p:oleObj name="文档" r:id="rId6" imgW="3836183" imgH="12600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0397"/>
                        <a:ext cx="8128000" cy="267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796136" y="2636912"/>
            <a:ext cx="576064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3181" y="3407222"/>
            <a:ext cx="8609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953" y="3923534"/>
            <a:ext cx="8322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0192" y="4437112"/>
            <a:ext cx="7920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2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河流堆积作用下形成的都是平坦没有坡度的地形吗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举例说明。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不是。例如山麓冲积扇有一定坡度。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789040"/>
            <a:ext cx="5360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二、河流地貌对聚落分布的影响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河流对聚落形成的作用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提供充足的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生产、生活用水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方便对外联系和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提供丰富的农副产品。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9752" y="3342115"/>
            <a:ext cx="19442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1560" y="3779518"/>
            <a:ext cx="4983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575085"/>
              </p:ext>
            </p:extLst>
          </p:nvPr>
        </p:nvGraphicFramePr>
        <p:xfrm>
          <a:off x="508000" y="2533272"/>
          <a:ext cx="8128000" cy="2045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6" imgW="3836183" imgH="965514" progId="Word.Document.12">
                  <p:embed/>
                </p:oleObj>
              </mc:Choice>
              <mc:Fallback>
                <p:oleObj name="文档" r:id="rId6" imgW="3836183" imgH="9655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533272"/>
                        <a:ext cx="8128000" cy="2045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191844" y="3068960"/>
            <a:ext cx="3882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8204" y="3854878"/>
            <a:ext cx="5818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8204" y="4278143"/>
            <a:ext cx="1107774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4888" y="4189269"/>
            <a:ext cx="5167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388</TotalTime>
  <Words>1459</Words>
  <Application>Microsoft Office PowerPoint</Application>
  <PresentationFormat>全屏显示(4:3)</PresentationFormat>
  <Paragraphs>170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河流地貌的发育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微软用户</cp:lastModifiedBy>
  <cp:revision>地理备课大师【全免费】</cp:revision>
  <dcterms:created xsi:type="dcterms:W3CDTF">2014-04-23T05:53:17Z</dcterms:created>
  <dcterms:modified xsi:type="dcterms:W3CDTF">2016-04-29T02:50:49Z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