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58" r:id="rId2"/>
    <p:sldId id="368" r:id="rId3"/>
    <p:sldId id="264" r:id="rId4"/>
    <p:sldId id="265" r:id="rId5"/>
    <p:sldId id="369" r:id="rId6"/>
    <p:sldId id="366" r:id="rId7"/>
    <p:sldId id="367" r:id="rId8"/>
    <p:sldId id="371" r:id="rId9"/>
    <p:sldId id="275" r:id="rId10"/>
    <p:sldId id="374" r:id="rId11"/>
    <p:sldId id="375" r:id="rId12"/>
    <p:sldId id="376" r:id="rId13"/>
    <p:sldId id="377" r:id="rId14"/>
    <p:sldId id="372" r:id="rId15"/>
    <p:sldId id="373" r:id="rId16"/>
    <p:sldId id="378" r:id="rId17"/>
    <p:sldId id="379" r:id="rId18"/>
    <p:sldId id="380" r:id="rId19"/>
    <p:sldId id="361" r:id="rId20"/>
    <p:sldId id="381" r:id="rId21"/>
    <p:sldId id="382" r:id="rId22"/>
    <p:sldId id="383" r:id="rId23"/>
    <p:sldId id="384" r:id="rId24"/>
    <p:sldId id="385" r:id="rId25"/>
    <p:sldId id="386" r:id="rId26"/>
    <p:sldId id="387" r:id="rId27"/>
    <p:sldId id="388" r:id="rId28"/>
    <p:sldId id="389" r:id="rId29"/>
    <p:sldId id="270" r:id="rId30"/>
    <p:sldId id="390" r:id="rId31"/>
    <p:sldId id="277" r:id="rId32"/>
    <p:sldId id="391" r:id="rId33"/>
    <p:sldId id="310" r:id="rId34"/>
    <p:sldId id="311" r:id="rId35"/>
    <p:sldId id="355" r:id="rId36"/>
    <p:sldId id="392" r:id="rId37"/>
    <p:sldId id="393"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132" y="9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9.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2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9.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2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71653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r>
              <a:rPr lang="zh-CN" altLang="zh-CN" sz="1400" b="1" kern="1200" dirty="0" smtClean="0">
                <a:solidFill>
                  <a:schemeClr val="tx1"/>
                </a:solidFill>
                <a:effectLst/>
                <a:latin typeface="黑体" panose="02010600030101010101" pitchFamily="2" charset="-122"/>
                <a:ea typeface="黑体" panose="02010600030101010101" pitchFamily="2" charset="-122"/>
                <a:cs typeface="+mj-cs"/>
              </a:rPr>
              <a:t>第一节</a:t>
            </a:r>
            <a:r>
              <a:rPr lang="zh-CN" altLang="zh-CN" sz="1400" kern="1200" dirty="0" smtClean="0">
                <a:solidFill>
                  <a:schemeClr val="tx1"/>
                </a:solidFill>
                <a:effectLst/>
                <a:latin typeface="黑体" panose="02010600030101010101" pitchFamily="2" charset="-122"/>
                <a:ea typeface="黑体" panose="02010600030101010101" pitchFamily="2" charset="-122"/>
                <a:cs typeface="+mj-cs"/>
              </a:rPr>
              <a:t>　</a:t>
            </a:r>
            <a:r>
              <a:rPr lang="zh-CN" altLang="zh-CN" sz="1400" b="1" kern="1200" dirty="0" smtClean="0">
                <a:solidFill>
                  <a:schemeClr val="tx1"/>
                </a:solidFill>
                <a:effectLst/>
                <a:latin typeface="黑体" panose="02010600030101010101" pitchFamily="2" charset="-122"/>
                <a:ea typeface="黑体" panose="02010600030101010101" pitchFamily="2" charset="-122"/>
                <a:cs typeface="+mj-cs"/>
              </a:rPr>
              <a:t>自然地理环境的整体性</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3.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7" Type="http://schemas.openxmlformats.org/officeDocument/2006/relationships/image" Target="../media/image21.jpeg"/><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7" Type="http://schemas.openxmlformats.org/officeDocument/2006/relationships/image" Target="../media/image22.jpeg"/><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6.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4.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7.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dirty="0" smtClean="0"/>
              <a:t>第</a:t>
            </a:r>
            <a:r>
              <a:rPr lang="zh-CN" altLang="en-US" sz="3200" b="1" dirty="0" smtClean="0"/>
              <a:t>五章</a:t>
            </a:r>
            <a:r>
              <a:rPr lang="zh-CN" altLang="zh-CN" sz="3200" dirty="0"/>
              <a:t>　自然地理环境的整体性与差异性</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材料中所说的哪一要素的变化引起其他要素的变化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材料显示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自然地理环境具有什么特点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水文。</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整体性。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37834" y="4005064"/>
            <a:ext cx="4494206" cy="504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0773328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412776"/>
            <a:ext cx="8128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自然地理环境要素相互关系图示分析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自然地理环境是由大气、水、岩石、生物、土壤等自然要素组成的有机整体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这些要素之间是相互联系和相互制约的。</a:t>
            </a:r>
            <a:endParaRPr lang="zh-CN" altLang="en-US" sz="2200" dirty="0"/>
          </a:p>
        </p:txBody>
      </p:sp>
      <p:pic>
        <p:nvPicPr>
          <p:cNvPr id="5" name="R129.eps" descr="id:2147493625;FounderCES"/>
          <p:cNvPicPr/>
          <p:nvPr/>
        </p:nvPicPr>
        <p:blipFill>
          <a:blip r:embed="rId4"/>
          <a:stretch>
            <a:fillRect/>
          </a:stretch>
        </p:blipFill>
        <p:spPr>
          <a:xfrm>
            <a:off x="1574279" y="3097661"/>
            <a:ext cx="5575267" cy="3600400"/>
          </a:xfrm>
          <a:prstGeom prst="rect">
            <a:avLst/>
          </a:prstGeom>
        </p:spPr>
      </p:pic>
    </p:spTree>
    <p:extLst>
      <p:ext uri="{BB962C8B-B14F-4D97-AF65-F5344CB8AC3E}">
        <p14:creationId xmlns:p14="http://schemas.microsoft.com/office/powerpoint/2010/main" val="9826979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32307862"/>
              </p:ext>
            </p:extLst>
          </p:nvPr>
        </p:nvGraphicFramePr>
        <p:xfrm>
          <a:off x="467544" y="1988840"/>
          <a:ext cx="8128000" cy="3626390"/>
        </p:xfrm>
        <a:graphic>
          <a:graphicData uri="http://schemas.openxmlformats.org/presentationml/2006/ole">
            <mc:AlternateContent xmlns:mc="http://schemas.openxmlformats.org/markup-compatibility/2006">
              <mc:Choice xmlns:v="urn:schemas-microsoft-com:vml" Requires="v">
                <p:oleObj spid="_x0000_s3077" name="文档" r:id="rId6" imgW="3907430" imgH="1742959" progId="Word.Document.12">
                  <p:embed/>
                </p:oleObj>
              </mc:Choice>
              <mc:Fallback>
                <p:oleObj name="文档" r:id="rId6" imgW="3907430" imgH="1742959" progId="Word.Document.12">
                  <p:embed/>
                  <p:pic>
                    <p:nvPicPr>
                      <p:cNvPr id="0" name=""/>
                      <p:cNvPicPr/>
                      <p:nvPr/>
                    </p:nvPicPr>
                    <p:blipFill>
                      <a:blip r:embed="rId7"/>
                      <a:stretch>
                        <a:fillRect/>
                      </a:stretch>
                    </p:blipFill>
                    <p:spPr>
                      <a:xfrm>
                        <a:off x="467544" y="1988840"/>
                        <a:ext cx="8128000" cy="3626390"/>
                      </a:xfrm>
                      <a:prstGeom prst="rect">
                        <a:avLst/>
                      </a:prstGeom>
                    </p:spPr>
                  </p:pic>
                </p:oleObj>
              </mc:Fallback>
            </mc:AlternateContent>
          </a:graphicData>
        </a:graphic>
      </p:graphicFrame>
    </p:spTree>
    <p:extLst>
      <p:ext uri="{BB962C8B-B14F-4D97-AF65-F5344CB8AC3E}">
        <p14:creationId xmlns:p14="http://schemas.microsoft.com/office/powerpoint/2010/main" val="112503631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79086439"/>
              </p:ext>
            </p:extLst>
          </p:nvPr>
        </p:nvGraphicFramePr>
        <p:xfrm>
          <a:off x="473426" y="2420888"/>
          <a:ext cx="8128000" cy="3233367"/>
        </p:xfrm>
        <a:graphic>
          <a:graphicData uri="http://schemas.openxmlformats.org/presentationml/2006/ole">
            <mc:AlternateContent xmlns:mc="http://schemas.openxmlformats.org/markup-compatibility/2006">
              <mc:Choice xmlns:v="urn:schemas-microsoft-com:vml" Requires="v">
                <p:oleObj spid="_x0000_s4101" name="文档" r:id="rId6" imgW="3907430" imgH="1554531" progId="Word.Document.12">
                  <p:embed/>
                </p:oleObj>
              </mc:Choice>
              <mc:Fallback>
                <p:oleObj name="文档" r:id="rId6" imgW="3907430" imgH="1554531" progId="Word.Document.12">
                  <p:embed/>
                  <p:pic>
                    <p:nvPicPr>
                      <p:cNvPr id="0" name=""/>
                      <p:cNvPicPr/>
                      <p:nvPr/>
                    </p:nvPicPr>
                    <p:blipFill>
                      <a:blip r:embed="rId7"/>
                      <a:stretch>
                        <a:fillRect/>
                      </a:stretch>
                    </p:blipFill>
                    <p:spPr>
                      <a:xfrm>
                        <a:off x="473426" y="2420888"/>
                        <a:ext cx="8128000" cy="3233367"/>
                      </a:xfrm>
                      <a:prstGeom prst="rect">
                        <a:avLst/>
                      </a:prstGeom>
                    </p:spPr>
                  </p:pic>
                </p:oleObj>
              </mc:Fallback>
            </mc:AlternateContent>
          </a:graphicData>
        </a:graphic>
      </p:graphicFrame>
    </p:spTree>
    <p:extLst>
      <p:ext uri="{BB962C8B-B14F-4D97-AF65-F5344CB8AC3E}">
        <p14:creationId xmlns:p14="http://schemas.microsoft.com/office/powerpoint/2010/main" val="25745256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7760298"/>
              </p:ext>
            </p:extLst>
          </p:nvPr>
        </p:nvGraphicFramePr>
        <p:xfrm>
          <a:off x="467544" y="2348880"/>
          <a:ext cx="8128000" cy="3117770"/>
        </p:xfrm>
        <a:graphic>
          <a:graphicData uri="http://schemas.openxmlformats.org/presentationml/2006/ole">
            <mc:AlternateContent xmlns:mc="http://schemas.openxmlformats.org/markup-compatibility/2006">
              <mc:Choice xmlns:v="urn:schemas-microsoft-com:vml" Requires="v">
                <p:oleObj spid="_x0000_s5125" name="文档" r:id="rId6" imgW="3907430" imgH="1498434" progId="Word.Document.12">
                  <p:embed/>
                </p:oleObj>
              </mc:Choice>
              <mc:Fallback>
                <p:oleObj name="文档" r:id="rId6" imgW="3907430" imgH="1498434" progId="Word.Document.12">
                  <p:embed/>
                  <p:pic>
                    <p:nvPicPr>
                      <p:cNvPr id="0" name=""/>
                      <p:cNvPicPr/>
                      <p:nvPr/>
                    </p:nvPicPr>
                    <p:blipFill>
                      <a:blip r:embed="rId7"/>
                      <a:stretch>
                        <a:fillRect/>
                      </a:stretch>
                    </p:blipFill>
                    <p:spPr>
                      <a:xfrm>
                        <a:off x="467544" y="2348880"/>
                        <a:ext cx="8128000" cy="3117770"/>
                      </a:xfrm>
                      <a:prstGeom prst="rect">
                        <a:avLst/>
                      </a:prstGeom>
                    </p:spPr>
                  </p:pic>
                </p:oleObj>
              </mc:Fallback>
            </mc:AlternateContent>
          </a:graphicData>
        </a:graphic>
      </p:graphicFrame>
    </p:spTree>
    <p:extLst>
      <p:ext uri="{BB962C8B-B14F-4D97-AF65-F5344CB8AC3E}">
        <p14:creationId xmlns:p14="http://schemas.microsoft.com/office/powerpoint/2010/main" val="155981960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700808"/>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地理要素间相互作用产生新功能剖析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构成地理环境的各自然地理要素均拥有自己独特的功能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各个功能不同的地理要素共同作用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产生了地理要素自身没有的新功能。如生产功能、平衡功能等。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生产功能是指自然地理环境具有合成有机物的能力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生产功能主要依赖于光合作用。在光合作用过程中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植物提供叶绿素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大气提供热量和二氧化碳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土壤及水圈、岩石圈提供水分和无机盐。光合作用通过物质和能量的交换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将生物、大气、水、土壤、岩石等地理要素统一在一起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生产出有机物。由此可见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生产功能是自然环境的整体功能而非单个地理要素的功能。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645451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207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平衡功能是指各自然地理要素通过物质和能量交换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使自然地理要素的性质保持稳定的能力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组成自然地理环境的各要素本身并不具备平衡功能。如大气本身不具有减缓二氧化碳增加的功能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在自然地理环境中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通过各地理要素的相互作用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却能消除部分新增的二氧化碳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即为自然地理环境的平衡功能。平衡功能表现在地理环境要素的性质的相对稳定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且此平衡是动态平衡</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95482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0999" y="1556792"/>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读生物在地理环境形成中的作用示意图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133.eps" descr="id:2147493647;FounderCES"/>
          <p:cNvPicPr/>
          <p:nvPr/>
        </p:nvPicPr>
        <p:blipFill>
          <a:blip r:embed="rId4"/>
          <a:stretch>
            <a:fillRect/>
          </a:stretch>
        </p:blipFill>
        <p:spPr>
          <a:xfrm>
            <a:off x="967246" y="2564904"/>
            <a:ext cx="7536459" cy="3877201"/>
          </a:xfrm>
          <a:prstGeom prst="rect">
            <a:avLst/>
          </a:prstGeom>
        </p:spPr>
      </p:pic>
    </p:spTree>
    <p:extLst>
      <p:ext uri="{BB962C8B-B14F-4D97-AF65-F5344CB8AC3E}">
        <p14:creationId xmlns:p14="http://schemas.microsoft.com/office/powerpoint/2010/main" val="395420343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57470" y="170080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的形成是由于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I</a:t>
            </a:r>
            <a:r>
              <a:rPr lang="zh-CN" altLang="zh-CN" sz="2200" dirty="0">
                <a:solidFill>
                  <a:srgbClr val="000000"/>
                </a:solidFill>
                <a:latin typeface="Times New Roman" panose="02020603050405020304" pitchFamily="18" charset="0"/>
                <a:cs typeface="Times New Roman" panose="02020603050405020304" pitchFamily="18" charset="0"/>
              </a:rPr>
              <a:t>只有成为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才能被植物吸收。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A~I</a:t>
            </a:r>
            <a:r>
              <a:rPr lang="zh-CN" altLang="zh-CN" sz="2200" dirty="0">
                <a:solidFill>
                  <a:srgbClr val="000000"/>
                </a:solidFill>
                <a:latin typeface="Times New Roman" panose="02020603050405020304" pitchFamily="18" charset="0"/>
                <a:cs typeface="Times New Roman" panose="02020603050405020304" pitchFamily="18" charset="0"/>
              </a:rPr>
              <a:t>整个作用过程都是化学元素的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过程。</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转换的结果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改造了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圈。</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作用的结果改造了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圈。</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自然地理环境的物质迁移和能量流动使自然地理环境各要素相互联系、相互影响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构成一个统一的整体。生物的生长发育要依赖于环境为它提供的物质和能量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生物又通过新陈代谢把废弃物排放到环境中。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绿色植物的光合作用　水溶液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迁移　大气　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87532" y="3813226"/>
            <a:ext cx="8332940" cy="14879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1560" y="5315872"/>
            <a:ext cx="5400600" cy="7774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670783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地理环境整体性的表现</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我国古代文学名著《诗经》里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收集了一首春秋时期魏国的民歌《伐檀》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歌中这样唱道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坎坎伐檀兮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置之河之干兮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河水清且涟漪</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那时的黄土高原草肥水美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山清水秀。唐代以后由于大兴土木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连年战争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森林被大量砍伐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水土流失严重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九曲黄河万里沙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黄土高原的水土流失使地理环境发生哪些变化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这说明了什么问题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dirty="0"/>
              <a:t>第一节</a:t>
            </a:r>
            <a:r>
              <a:rPr lang="zh-CN" altLang="zh-CN" sz="3200" dirty="0"/>
              <a:t>　</a:t>
            </a:r>
            <a:r>
              <a:rPr lang="zh-CN" altLang="zh-CN" sz="3200" b="1" dirty="0"/>
              <a:t>自然地理环境的整体性</a:t>
            </a:r>
            <a:endParaRPr lang="zh-CN" altLang="zh-CN" sz="3200" dirty="0"/>
          </a:p>
        </p:txBody>
      </p:sp>
    </p:spTree>
    <p:extLst>
      <p:ext uri="{BB962C8B-B14F-4D97-AF65-F5344CB8AC3E}">
        <p14:creationId xmlns:p14="http://schemas.microsoft.com/office/powerpoint/2010/main" val="816689939"/>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64745" y="1383986"/>
            <a:ext cx="1167307" cy="459741"/>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134.eps" descr="id:2147493668;FounderCES"/>
          <p:cNvPicPr/>
          <p:nvPr/>
        </p:nvPicPr>
        <p:blipFill>
          <a:blip r:embed="rId4"/>
          <a:stretch>
            <a:fillRect/>
          </a:stretch>
        </p:blipFill>
        <p:spPr>
          <a:xfrm>
            <a:off x="991721" y="1832841"/>
            <a:ext cx="7261636" cy="4489532"/>
          </a:xfrm>
          <a:prstGeom prst="rect">
            <a:avLst/>
          </a:prstGeom>
        </p:spPr>
      </p:pic>
      <p:sp>
        <p:nvSpPr>
          <p:cNvPr id="4" name="矩形 3"/>
          <p:cNvSpPr>
            <a:spLocks noChangeAspect="1"/>
          </p:cNvSpPr>
          <p:nvPr/>
        </p:nvSpPr>
        <p:spPr>
          <a:xfrm>
            <a:off x="323528" y="634150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这说明了地理环境是一个统一的演化过程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具有整体性。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06937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自然地理环境整体性的表现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每一要素都作为整体的一部分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与其他要素相互联系和相互作用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西北地区气候、水文、土壤等自然因素共同构成了西北地区干旱的自然环境。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78821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4" name="R135.eps" descr="id:2147493682;FounderCES"/>
          <p:cNvPicPr/>
          <p:nvPr/>
        </p:nvPicPr>
        <p:blipFill>
          <a:blip r:embed="rId4"/>
          <a:stretch>
            <a:fillRect/>
          </a:stretch>
        </p:blipFill>
        <p:spPr>
          <a:xfrm>
            <a:off x="251520" y="1628800"/>
            <a:ext cx="8548652" cy="4320480"/>
          </a:xfrm>
          <a:prstGeom prst="rect">
            <a:avLst/>
          </a:prstGeom>
        </p:spPr>
      </p:pic>
    </p:spTree>
    <p:extLst>
      <p:ext uri="{BB962C8B-B14F-4D97-AF65-F5344CB8AC3E}">
        <p14:creationId xmlns:p14="http://schemas.microsoft.com/office/powerpoint/2010/main" val="18349660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628800"/>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某一要素的变化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会导致其他要素甚至整个地理环境的改变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牵一发而动全身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下图表示破坏森林导致自然地理环境整体变化的因果关系。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136.eps" descr="id:2147493689;FounderCES"/>
          <p:cNvPicPr/>
          <p:nvPr/>
        </p:nvPicPr>
        <p:blipFill>
          <a:blip r:embed="rId4"/>
          <a:stretch>
            <a:fillRect/>
          </a:stretch>
        </p:blipFill>
        <p:spPr>
          <a:xfrm>
            <a:off x="827584" y="3017227"/>
            <a:ext cx="6696744" cy="3833066"/>
          </a:xfrm>
          <a:prstGeom prst="rect">
            <a:avLst/>
          </a:prstGeom>
        </p:spPr>
      </p:pic>
    </p:spTree>
    <p:extLst>
      <p:ext uri="{BB962C8B-B14F-4D97-AF65-F5344CB8AC3E}">
        <p14:creationId xmlns:p14="http://schemas.microsoft.com/office/powerpoint/2010/main" val="8387861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1520" y="1484784"/>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某一要素的变化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不仅影响当地的自然地理环境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还会对其他地区的自然环境产生一定的影响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在河流上、中游地区砍伐森林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导致水土流失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会对下游地区的自然地理环境产生影响。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137.eps" descr="id:2147493696;FounderCES"/>
          <p:cNvPicPr/>
          <p:nvPr/>
        </p:nvPicPr>
        <p:blipFill>
          <a:blip r:embed="rId4"/>
          <a:stretch>
            <a:fillRect/>
          </a:stretch>
        </p:blipFill>
        <p:spPr>
          <a:xfrm>
            <a:off x="827584" y="3501008"/>
            <a:ext cx="7830308" cy="2304256"/>
          </a:xfrm>
          <a:prstGeom prst="rect">
            <a:avLst/>
          </a:prstGeom>
        </p:spPr>
      </p:pic>
    </p:spTree>
    <p:extLst>
      <p:ext uri="{BB962C8B-B14F-4D97-AF65-F5344CB8AC3E}">
        <p14:creationId xmlns:p14="http://schemas.microsoft.com/office/powerpoint/2010/main" val="16276751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340768"/>
            <a:ext cx="8128000" cy="85093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结合典型实例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理解地理环境整体性特征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修建水库对地理环境的影响如下图所示。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138.eps" descr="id:2147493703;FounderCES"/>
          <p:cNvPicPr/>
          <p:nvPr/>
        </p:nvPicPr>
        <p:blipFill>
          <a:blip r:embed="rId4"/>
          <a:stretch>
            <a:fillRect/>
          </a:stretch>
        </p:blipFill>
        <p:spPr>
          <a:xfrm>
            <a:off x="443555" y="2191707"/>
            <a:ext cx="8019535" cy="3390502"/>
          </a:xfrm>
          <a:prstGeom prst="rect">
            <a:avLst/>
          </a:prstGeom>
        </p:spPr>
      </p:pic>
    </p:spTree>
    <p:extLst>
      <p:ext uri="{BB962C8B-B14F-4D97-AF65-F5344CB8AC3E}">
        <p14:creationId xmlns:p14="http://schemas.microsoft.com/office/powerpoint/2010/main" val="5383035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51520" y="134076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江苏南京高一检测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读我国某区域农业系统水、大气、生物相互作用图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R139.eps" descr="id:2147493717;FounderCES"/>
          <p:cNvPicPr/>
          <p:nvPr/>
        </p:nvPicPr>
        <p:blipFill>
          <a:blip r:embed="rId4"/>
          <a:stretch>
            <a:fillRect/>
          </a:stretch>
        </p:blipFill>
        <p:spPr>
          <a:xfrm>
            <a:off x="539552" y="2852936"/>
            <a:ext cx="7970833" cy="3024336"/>
          </a:xfrm>
          <a:prstGeom prst="rect">
            <a:avLst/>
          </a:prstGeom>
        </p:spPr>
      </p:pic>
    </p:spTree>
    <p:extLst>
      <p:ext uri="{BB962C8B-B14F-4D97-AF65-F5344CB8AC3E}">
        <p14:creationId xmlns:p14="http://schemas.microsoft.com/office/powerpoint/2010/main" val="41535373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556792"/>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所代表的环节分别是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降水增加、大陆性增强、降水减少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地面蒸发的水量增多、气温变幅减小、降水增加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气温变幅减小、蒸发增强、降水增加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地下水位上升、气温变幅变大、土壤表层盐分积累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该示意图体现了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地理环境的地域分异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地理环境的整体性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自然环境的相对稳定性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人类对自然的改造力量是无穷的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81969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图示反映了该区域水、大气和生物之间的关系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灌溉使得土壤湿度增大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同时也会使得地面蒸发的水量增多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土壤热容量增大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就会调节气温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使得气温变化幅度减小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蒸腾作用加强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会使得局部降水增加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进一步增大土壤湿度和植被覆盖率。第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该图反映了该区域水、大气和生物之间相互影响、相互制约的关系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体现了自然地理环境的整体性。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55576" y="4581128"/>
            <a:ext cx="2088232" cy="4235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181121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1-2       3       4       5       6</a:t>
            </a:r>
            <a:endParaRPr lang="zh-CN" altLang="en-US" dirty="0"/>
          </a:p>
        </p:txBody>
      </p:sp>
      <p:sp>
        <p:nvSpPr>
          <p:cNvPr id="6" name="矩形 5">
            <a:hlinkClick r:id="rId2" action="ppaction://hlinksldjump"/>
          </p:cNvPr>
          <p:cNvSpPr/>
          <p:nvPr/>
        </p:nvSpPr>
        <p:spPr>
          <a:xfrm>
            <a:off x="5850111" y="869763"/>
            <a:ext cx="378073"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44208"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河南郑州高一检测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自然地理环境要素通过水循环、生物循环和岩石圈物质循环等过程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进行着物质迁移和能量交换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形成一个相互制约和相互联系的整体。据此完成第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下列关于地理环境整体性的叙述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地理环境各要素是孤立存在的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彼此之间没有关系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地理环境各要素总是力求保持协调一致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与环境的总体特征相统一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地理环境中某一要素的变化不会导致其他要素的改变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地理环境各要素之间相互影响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形成了地域差异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610041120"/>
              </p:ext>
            </p:extLst>
          </p:nvPr>
        </p:nvGraphicFramePr>
        <p:xfrm>
          <a:off x="539552" y="1556792"/>
          <a:ext cx="8128000" cy="4586928"/>
        </p:xfrm>
        <a:graphic>
          <a:graphicData uri="http://schemas.openxmlformats.org/presentationml/2006/ole">
            <mc:AlternateContent xmlns:mc="http://schemas.openxmlformats.org/markup-compatibility/2006">
              <mc:Choice xmlns:v="urn:schemas-microsoft-com:vml" Requires="v">
                <p:oleObj spid="_x0000_s1029" name="文档" r:id="rId4" imgW="3998108" imgH="2255743" progId="Word.Document.12">
                  <p:embed/>
                </p:oleObj>
              </mc:Choice>
              <mc:Fallback>
                <p:oleObj name="文档" r:id="rId4" imgW="3998108" imgH="2255743" progId="Word.Document.12">
                  <p:embed/>
                  <p:pic>
                    <p:nvPicPr>
                      <p:cNvPr id="0" name=""/>
                      <p:cNvPicPr/>
                      <p:nvPr/>
                    </p:nvPicPr>
                    <p:blipFill>
                      <a:blip r:embed="rId5"/>
                      <a:stretch>
                        <a:fillRect/>
                      </a:stretch>
                    </p:blipFill>
                    <p:spPr>
                      <a:xfrm>
                        <a:off x="539552" y="1556792"/>
                        <a:ext cx="8128000" cy="4586928"/>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1-2       3       4       5       6</a:t>
            </a:r>
            <a:endParaRPr lang="zh-CN" altLang="en-US" dirty="0"/>
          </a:p>
        </p:txBody>
      </p:sp>
      <p:sp>
        <p:nvSpPr>
          <p:cNvPr id="6" name="矩形 5">
            <a:hlinkClick r:id="rId2" action="ppaction://hlinksldjump"/>
          </p:cNvPr>
          <p:cNvSpPr/>
          <p:nvPr/>
        </p:nvSpPr>
        <p:spPr>
          <a:xfrm>
            <a:off x="5850111" y="869763"/>
            <a:ext cx="378073"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444208"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39552" y="148478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关于地理要素相互作用产生新功能叙述正确的是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生产功能是指自然地理环境具有合成有机物的能力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生产功能是指绿色植物生产量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平衡功能是指自然地理环境各要素性质保持固定不变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平衡功能是静态平衡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地理环境各要素之间是相互联系、相互渗透、相互制约的整体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它们之间力求保持协调一致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与环境的总体特征相统一。第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绿色植物在光合作用中提供叶绿素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是保持相对不变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而不是固定不变</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平衡功能是相对的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是动态平衡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不是静态平衡。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251520" y="3597202"/>
            <a:ext cx="8712968" cy="19920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54764" y="5589239"/>
            <a:ext cx="23610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656434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1-2       3       4       5       6</a:t>
            </a:r>
            <a:endParaRPr lang="zh-CN" altLang="en-US" dirty="0"/>
          </a:p>
        </p:txBody>
      </p:sp>
      <p:sp>
        <p:nvSpPr>
          <p:cNvPr id="10" name="矩形 9">
            <a:hlinkClick r:id="rId2" action="ppaction://hlinksldjump"/>
          </p:cNvPr>
          <p:cNvSpPr/>
          <p:nvPr/>
        </p:nvSpPr>
        <p:spPr>
          <a:xfrm>
            <a:off x="5850111" y="869763"/>
            <a:ext cx="37807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44208" y="882685"/>
            <a:ext cx="292124"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467544" y="1340768"/>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下图中</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表示绿色植物。图中内容造成了哪些结果</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R140.eps" descr="id:2147493731;FounderCES"/>
          <p:cNvPicPr/>
          <p:nvPr/>
        </p:nvPicPr>
        <p:blipFill>
          <a:blip r:embed="rId7"/>
          <a:stretch>
            <a:fillRect/>
          </a:stretch>
        </p:blipFill>
        <p:spPr>
          <a:xfrm>
            <a:off x="2669128" y="1954503"/>
            <a:ext cx="3125062" cy="1614196"/>
          </a:xfrm>
          <a:prstGeom prst="rect">
            <a:avLst/>
          </a:prstGeom>
        </p:spPr>
      </p:pic>
      <p:sp>
        <p:nvSpPr>
          <p:cNvPr id="2" name="矩形 1"/>
          <p:cNvSpPr>
            <a:spLocks noChangeAspect="1"/>
          </p:cNvSpPr>
          <p:nvPr/>
        </p:nvSpPr>
        <p:spPr>
          <a:xfrm>
            <a:off x="467544" y="372269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将无机物合成有机物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将化学能转化为太阳能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改变了化学元素的存在形式和空间分布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把地理环境中的有机界和无机界联系起来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1-2       3       4       5       6</a:t>
            </a:r>
            <a:endParaRPr lang="zh-CN" altLang="en-US" dirty="0"/>
          </a:p>
        </p:txBody>
      </p:sp>
      <p:sp>
        <p:nvSpPr>
          <p:cNvPr id="10" name="矩形 9">
            <a:hlinkClick r:id="rId2" action="ppaction://hlinksldjump"/>
          </p:cNvPr>
          <p:cNvSpPr/>
          <p:nvPr/>
        </p:nvSpPr>
        <p:spPr>
          <a:xfrm>
            <a:off x="5850111" y="869763"/>
            <a:ext cx="37807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44208" y="882685"/>
            <a:ext cx="292124"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477979" y="2564904"/>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图示反映的是生物的光合作用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绿色植物通过光合作用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吸收二氧化碳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放出氧气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具有过滤空气、净化大气的作用。光合作用实现了能量的转换和物质形式的改变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也使化学元素发生了迁移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联系了有机界和无机界。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8" name="矩形 17"/>
          <p:cNvSpPr/>
          <p:nvPr/>
        </p:nvSpPr>
        <p:spPr>
          <a:xfrm>
            <a:off x="539552" y="4185084"/>
            <a:ext cx="1107774"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877071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1-2       3       4       5       6</a:t>
            </a:r>
            <a:endParaRPr lang="zh-CN" altLang="en-US" dirty="0"/>
          </a:p>
        </p:txBody>
      </p:sp>
      <p:sp>
        <p:nvSpPr>
          <p:cNvPr id="10" name="矩形 9">
            <a:hlinkClick r:id="rId2" action="ppaction://hlinksldjump"/>
          </p:cNvPr>
          <p:cNvSpPr/>
          <p:nvPr/>
        </p:nvSpPr>
        <p:spPr>
          <a:xfrm>
            <a:off x="5850111" y="869763"/>
            <a:ext cx="37807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44208"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467544" y="1556792"/>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.1944</a:t>
            </a:r>
            <a:r>
              <a:rPr lang="zh-CN" altLang="zh-CN" sz="2200" dirty="0">
                <a:solidFill>
                  <a:srgbClr val="000000"/>
                </a:solidFill>
                <a:latin typeface="Times New Roman" panose="02020603050405020304" pitchFamily="18" charset="0"/>
                <a:cs typeface="Times New Roman" panose="02020603050405020304" pitchFamily="18" charset="0"/>
              </a:rPr>
              <a:t>年美国科学家在圣马太岛放养了</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cs typeface="Times New Roman" panose="02020603050405020304" pitchFamily="18" charset="0"/>
              </a:rPr>
              <a:t>只驯鹿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由于无天敌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环境好</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年后达到</a:t>
            </a:r>
            <a:r>
              <a:rPr lang="en-US" altLang="zh-CN" sz="2200" dirty="0">
                <a:solidFill>
                  <a:srgbClr val="000000"/>
                </a:solidFill>
                <a:latin typeface="Times New Roman" panose="02020603050405020304" pitchFamily="18" charset="0"/>
                <a:cs typeface="Times New Roman" panose="02020603050405020304" pitchFamily="18" charset="0"/>
              </a:rPr>
              <a:t>1 000</a:t>
            </a:r>
            <a:r>
              <a:rPr lang="zh-CN" altLang="zh-CN" sz="2200" dirty="0">
                <a:solidFill>
                  <a:srgbClr val="000000"/>
                </a:solidFill>
                <a:latin typeface="Times New Roman" panose="02020603050405020304" pitchFamily="18" charset="0"/>
                <a:cs typeface="Times New Roman" panose="02020603050405020304" pitchFamily="18" charset="0"/>
              </a:rPr>
              <a:t>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年后达到</a:t>
            </a:r>
            <a:r>
              <a:rPr lang="en-US" altLang="zh-CN" sz="2200" dirty="0">
                <a:solidFill>
                  <a:srgbClr val="000000"/>
                </a:solidFill>
                <a:latin typeface="Times New Roman" panose="02020603050405020304" pitchFamily="18" charset="0"/>
                <a:cs typeface="Times New Roman" panose="02020603050405020304" pitchFamily="18" charset="0"/>
              </a:rPr>
              <a:t>6 000</a:t>
            </a:r>
            <a:r>
              <a:rPr lang="zh-CN" altLang="zh-CN" sz="2200" dirty="0">
                <a:solidFill>
                  <a:srgbClr val="000000"/>
                </a:solidFill>
                <a:latin typeface="Times New Roman" panose="02020603050405020304" pitchFamily="18" charset="0"/>
                <a:cs typeface="Times New Roman" panose="02020603050405020304" pitchFamily="18" charset="0"/>
              </a:rPr>
              <a:t>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又过了三年只剩下</a:t>
            </a:r>
            <a:r>
              <a:rPr lang="en-US" altLang="zh-CN" sz="2200" dirty="0">
                <a:solidFill>
                  <a:srgbClr val="000000"/>
                </a:solidFill>
                <a:latin typeface="Times New Roman" panose="02020603050405020304" pitchFamily="18" charset="0"/>
                <a:cs typeface="Times New Roman" panose="02020603050405020304" pitchFamily="18" charset="0"/>
              </a:rPr>
              <a:t>42</a:t>
            </a:r>
            <a:r>
              <a:rPr lang="zh-CN" altLang="zh-CN" sz="2200" dirty="0">
                <a:solidFill>
                  <a:srgbClr val="000000"/>
                </a:solidFill>
                <a:latin typeface="Times New Roman" panose="02020603050405020304" pitchFamily="18" charset="0"/>
                <a:cs typeface="Times New Roman" panose="02020603050405020304" pitchFamily="18" charset="0"/>
              </a:rPr>
              <a:t>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这一变化体现了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自然地理环境具有合成有机物的功能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自然地理环境的生产功能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自然地理环境的平衡功能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自然地理环境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牵一发而动全身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由于驯鹿没有天敌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增长迅速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后来受食物数量的影响</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余年后由</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只降到</a:t>
            </a:r>
            <a:r>
              <a:rPr lang="en-US" altLang="zh-CN" sz="2200" dirty="0">
                <a:solidFill>
                  <a:srgbClr val="000000"/>
                </a:solidFill>
                <a:latin typeface="Times New Roman" panose="02020603050405020304" pitchFamily="18" charset="0"/>
                <a:cs typeface="Times New Roman" panose="02020603050405020304" pitchFamily="18" charset="0"/>
              </a:rPr>
              <a:t>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这体现了自然地理环境的平衡功能。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p:nvPr/>
        </p:nvSpPr>
        <p:spPr>
          <a:xfrm>
            <a:off x="251520" y="4437112"/>
            <a:ext cx="8344024" cy="11037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67544" y="566124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1-2       3       4       5       6</a:t>
            </a:r>
            <a:endParaRPr lang="zh-CN" altLang="en-US" dirty="0"/>
          </a:p>
        </p:txBody>
      </p:sp>
      <p:sp>
        <p:nvSpPr>
          <p:cNvPr id="10" name="矩形 9">
            <a:hlinkClick r:id="rId2" action="ppaction://hlinksldjump"/>
          </p:cNvPr>
          <p:cNvSpPr/>
          <p:nvPr/>
        </p:nvSpPr>
        <p:spPr>
          <a:xfrm>
            <a:off x="5850111" y="869763"/>
            <a:ext cx="37807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44208"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山东青岛高一检测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下列现象不能正确反映地理环境整体性的是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热带雨林遭破坏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引起全球气候变化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人类大量使用矿物燃料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引起全球气温升高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某地区降水量多少与太阳活动周期有一定的关联性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长江中上游山区大量砍伐林木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下游地区洪水频发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地理环境整体性是指自然地理各要素相互联系、相互渗透、相互制约。太阳活动不属于地球自然地理要素。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矩形 15"/>
          <p:cNvSpPr/>
          <p:nvPr/>
        </p:nvSpPr>
        <p:spPr>
          <a:xfrm>
            <a:off x="508000" y="4221088"/>
            <a:ext cx="7880424"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11560" y="501155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1-2       3       4       5       6</a:t>
            </a:r>
            <a:endParaRPr lang="zh-CN" altLang="en-US" dirty="0"/>
          </a:p>
        </p:txBody>
      </p:sp>
      <p:sp>
        <p:nvSpPr>
          <p:cNvPr id="10" name="矩形 9">
            <a:hlinkClick r:id="rId2" action="ppaction://hlinksldjump"/>
          </p:cNvPr>
          <p:cNvSpPr/>
          <p:nvPr/>
        </p:nvSpPr>
        <p:spPr>
          <a:xfrm>
            <a:off x="5850111" y="869763"/>
            <a:ext cx="37807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44208"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39552" y="1267095"/>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读陆地环境各要素间的相互关系图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R141.eps" descr="id:2147493738;FounderCES"/>
          <p:cNvPicPr/>
          <p:nvPr/>
        </p:nvPicPr>
        <p:blipFill>
          <a:blip r:embed="rId7"/>
          <a:stretch>
            <a:fillRect/>
          </a:stretch>
        </p:blipFill>
        <p:spPr>
          <a:xfrm>
            <a:off x="1098731" y="1754284"/>
            <a:ext cx="6606260" cy="4875766"/>
          </a:xfrm>
          <a:prstGeom prst="rect">
            <a:avLst/>
          </a:prstGeom>
        </p:spPr>
      </p:pic>
    </p:spTree>
    <p:extLst>
      <p:ext uri="{BB962C8B-B14F-4D97-AF65-F5344CB8AC3E}">
        <p14:creationId xmlns:p14="http://schemas.microsoft.com/office/powerpoint/2010/main" val="2504682223"/>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1-2       3       4       5       6</a:t>
            </a:r>
            <a:endParaRPr lang="zh-CN" altLang="en-US" dirty="0"/>
          </a:p>
        </p:txBody>
      </p:sp>
      <p:sp>
        <p:nvSpPr>
          <p:cNvPr id="10" name="矩形 9">
            <a:hlinkClick r:id="rId2" action="ppaction://hlinksldjump"/>
          </p:cNvPr>
          <p:cNvSpPr/>
          <p:nvPr/>
        </p:nvSpPr>
        <p:spPr>
          <a:xfrm>
            <a:off x="5850111" y="869763"/>
            <a:ext cx="37807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44208"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39552" y="1556792"/>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写出图中字母代表的内容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在图上补画出相应的箭头。图中反映了陆地环境各要素之间的关系是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写出陆地环境各要素间能量交换和物质迁移的几种循环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陆地环境各要素中的生物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植被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一旦遭到破坏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将会引起</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并导致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失调。相反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通过植树造林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可以调节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改善水文状况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促使生态环境向良性方向发展。</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668871"/>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438488" cy="369332"/>
          </a:xfrm>
          <a:prstGeom prst="rect">
            <a:avLst/>
          </a:prstGeom>
          <a:noFill/>
          <a:ln>
            <a:noFill/>
          </a:ln>
        </p:spPr>
        <p:txBody>
          <a:bodyPr wrap="none" rtlCol="0">
            <a:spAutoFit/>
          </a:bodyPr>
          <a:lstStyle/>
          <a:p>
            <a:r>
              <a:rPr lang="en-US" altLang="zh-CN" dirty="0" smtClean="0"/>
              <a:t>1-2       3       4       5       6</a:t>
            </a:r>
            <a:endParaRPr lang="zh-CN" altLang="en-US" dirty="0"/>
          </a:p>
        </p:txBody>
      </p:sp>
      <p:sp>
        <p:nvSpPr>
          <p:cNvPr id="10" name="矩形 9">
            <a:hlinkClick r:id="rId2" action="ppaction://hlinksldjump"/>
          </p:cNvPr>
          <p:cNvSpPr/>
          <p:nvPr/>
        </p:nvSpPr>
        <p:spPr>
          <a:xfrm>
            <a:off x="5850111" y="869763"/>
            <a:ext cx="37807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44208"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46019"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45232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7884368" y="884374"/>
            <a:ext cx="288032"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自然地理要素相互联系、相互制约、相互渗透</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要素提供水蒸气给予</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为水文</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为气候。第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由于各要素相互联系、相互制约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故图中箭头是双向的。第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自然界的物质循环体现了地理环境各要素间能量交换和物质迁移。第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破坏植被会导致气候变化。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水文　气候　植被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画图略。相互联系　相互制约　相互渗透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水循环　岩石圈物质循环　生物循环　大气循环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可互换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全球气候　整个生态系统　局部小气候　水土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p:nvPr/>
        </p:nvSpPr>
        <p:spPr>
          <a:xfrm>
            <a:off x="508000" y="3789040"/>
            <a:ext cx="7724678" cy="1872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330233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一、地理要素间进行着物质与能量的交换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自然地理环境的组成要素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大气</a:t>
            </a:r>
            <a:r>
              <a:rPr lang="zh-CN" altLang="zh-CN" sz="2200" dirty="0">
                <a:solidFill>
                  <a:srgbClr val="000000"/>
                </a:solidFill>
                <a:latin typeface="Times New Roman" panose="02020603050405020304" pitchFamily="18" charset="0"/>
                <a:cs typeface="Times New Roman" panose="02020603050405020304" pitchFamily="18" charset="0"/>
              </a:rPr>
              <a:t>、水、岩石、生物、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土壤</a:t>
            </a:r>
            <a:r>
              <a:rPr lang="zh-CN" altLang="zh-CN" sz="2200" dirty="0">
                <a:solidFill>
                  <a:srgbClr val="000000"/>
                </a:solidFill>
                <a:latin typeface="Times New Roman" panose="02020603050405020304" pitchFamily="18" charset="0"/>
                <a:cs typeface="Times New Roman" panose="02020603050405020304" pitchFamily="18" charset="0"/>
              </a:rPr>
              <a:t>、地形等。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物质迁移与能量交换的途径和意义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地理要素通过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水循环</a:t>
            </a:r>
            <a:r>
              <a:rPr lang="zh-CN" altLang="zh-CN" sz="2200" dirty="0">
                <a:solidFill>
                  <a:srgbClr val="000000"/>
                </a:solidFill>
                <a:latin typeface="Times New Roman" panose="02020603050405020304" pitchFamily="18" charset="0"/>
                <a:cs typeface="Times New Roman" panose="02020603050405020304" pitchFamily="18" charset="0"/>
              </a:rPr>
              <a:t>、生物循环和岩石圈物质循环进行物质迁移和能量交换。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964272" y="2780928"/>
            <a:ext cx="5891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020272" y="2773749"/>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03848" y="3995542"/>
            <a:ext cx="93610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形成各要素相互</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渗透</a:t>
            </a:r>
            <a:r>
              <a:rPr lang="zh-CN" altLang="zh-CN" sz="2200" dirty="0">
                <a:solidFill>
                  <a:srgbClr val="000000"/>
                </a:solidFill>
                <a:latin typeface="Times New Roman" panose="02020603050405020304" pitchFamily="18" charset="0"/>
                <a:cs typeface="Times New Roman" panose="02020603050405020304" pitchFamily="18" charset="0"/>
              </a:rPr>
              <a:t>、相互制约和相互</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联系</a:t>
            </a:r>
            <a:r>
              <a:rPr lang="zh-CN" altLang="zh-CN" sz="2200" dirty="0">
                <a:solidFill>
                  <a:srgbClr val="000000"/>
                </a:solidFill>
                <a:latin typeface="Times New Roman" panose="02020603050405020304" pitchFamily="18" charset="0"/>
                <a:cs typeface="Times New Roman" panose="02020603050405020304" pitchFamily="18" charset="0"/>
              </a:rPr>
              <a:t>的整体。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落红不是无情物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化作春泥更护花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描述的是物质迁移与能量交换的哪个循环过程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生物循环。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542116" y="2780928"/>
            <a:ext cx="56846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00192" y="2783497"/>
            <a:ext cx="57606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1898" y="4005064"/>
            <a:ext cx="2259902" cy="3902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68731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53863680"/>
              </p:ext>
            </p:extLst>
          </p:nvPr>
        </p:nvGraphicFramePr>
        <p:xfrm>
          <a:off x="508000" y="2150691"/>
          <a:ext cx="8128000" cy="2810618"/>
        </p:xfrm>
        <a:graphic>
          <a:graphicData uri="http://schemas.openxmlformats.org/presentationml/2006/ole">
            <mc:AlternateContent xmlns:mc="http://schemas.openxmlformats.org/markup-compatibility/2006">
              <mc:Choice xmlns:v="urn:schemas-microsoft-com:vml" Requires="v">
                <p:oleObj spid="_x0000_s2053" name="文档" r:id="rId7" imgW="3907430" imgH="1351000" progId="Word.Document.12">
                  <p:embed/>
                </p:oleObj>
              </mc:Choice>
              <mc:Fallback>
                <p:oleObj name="文档" r:id="rId7" imgW="3907430" imgH="1351000" progId="Word.Document.12">
                  <p:embed/>
                  <p:pic>
                    <p:nvPicPr>
                      <p:cNvPr id="0" name=""/>
                      <p:cNvPicPr/>
                      <p:nvPr/>
                    </p:nvPicPr>
                    <p:blipFill>
                      <a:blip r:embed="rId8"/>
                      <a:stretch>
                        <a:fillRect/>
                      </a:stretch>
                    </p:blipFill>
                    <p:spPr>
                      <a:xfrm>
                        <a:off x="508000" y="2150691"/>
                        <a:ext cx="8128000" cy="2810618"/>
                      </a:xfrm>
                      <a:prstGeom prst="rect">
                        <a:avLst/>
                      </a:prstGeom>
                    </p:spPr>
                  </p:pic>
                </p:oleObj>
              </mc:Fallback>
            </mc:AlternateContent>
          </a:graphicData>
        </a:graphic>
      </p:graphicFrame>
      <p:sp>
        <p:nvSpPr>
          <p:cNvPr id="8" name="矩形 7"/>
          <p:cNvSpPr/>
          <p:nvPr/>
        </p:nvSpPr>
        <p:spPr>
          <a:xfrm>
            <a:off x="770755" y="3140968"/>
            <a:ext cx="56088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72134" y="3730557"/>
            <a:ext cx="136801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三、自然地理环境具有统一的演化过程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各个要素的发展演化是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统一</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一个要素的演化伴随着其他各个要素的演化。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每个地理要素的演化都是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自然地理环境</a:t>
            </a:r>
            <a:r>
              <a:rPr lang="zh-CN" altLang="zh-CN" sz="2200" dirty="0">
                <a:solidFill>
                  <a:srgbClr val="000000"/>
                </a:solidFill>
                <a:latin typeface="Times New Roman" panose="02020603050405020304" pitchFamily="18" charset="0"/>
                <a:cs typeface="Times New Roman" panose="02020603050405020304" pitchFamily="18" charset="0"/>
              </a:rPr>
              <a:t>演化的一个方面。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保证了自然地理要素之间的协调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是自然地理环境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整体性</a:t>
            </a:r>
            <a:r>
              <a:rPr lang="zh-CN" altLang="zh-CN" sz="2200" dirty="0">
                <a:solidFill>
                  <a:srgbClr val="000000"/>
                </a:solidFill>
                <a:latin typeface="Times New Roman" panose="02020603050405020304" pitchFamily="18" charset="0"/>
                <a:cs typeface="Times New Roman" panose="02020603050405020304" pitchFamily="18" charset="0"/>
              </a:rPr>
              <a:t>的重要表现形式。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707904" y="3033659"/>
            <a:ext cx="568463"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95936" y="3790404"/>
            <a:ext cx="16561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12122" y="4248273"/>
            <a:ext cx="832286"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某一自然地理要素受到外界的干扰而变化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会导致其他要素及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整个地理环境状态</a:t>
            </a:r>
            <a:r>
              <a:rPr lang="zh-CN" altLang="zh-CN" sz="2200" dirty="0">
                <a:solidFill>
                  <a:srgbClr val="000000"/>
                </a:solidFill>
                <a:latin typeface="Times New Roman" panose="02020603050405020304" pitchFamily="18" charset="0"/>
                <a:cs typeface="Times New Roman" panose="02020603050405020304" pitchFamily="18" charset="0"/>
              </a:rPr>
              <a:t>的改变。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受人类活动的影响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生物、水容易受到人类活动干扰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岩石受人类直接影响较小。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在河流的中上游地区砍伐森林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会对下游地区的自然地理环境产生哪些影响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在河流的中上游地区砍伐森林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会导致水土流失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使河流的含沙量增加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下游河道淤积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河流泄洪能力下降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易引发洪涝灾害。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827584" y="2334003"/>
            <a:ext cx="230425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7712" y="4365104"/>
            <a:ext cx="8218287"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38358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自然地理各要素的相互关系</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三峡水库蓄水后水位达</a:t>
            </a:r>
            <a:r>
              <a:rPr lang="en-US" altLang="zh-CN" sz="2200" dirty="0">
                <a:solidFill>
                  <a:srgbClr val="000000"/>
                </a:solidFill>
                <a:latin typeface="Times New Roman" panose="02020603050405020304" pitchFamily="18" charset="0"/>
                <a:cs typeface="Times New Roman" panose="02020603050405020304" pitchFamily="18" charset="0"/>
              </a:rPr>
              <a:t>175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库区水流明显放缓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水面漂浮物增加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有泥沙淤积现象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当地环保部门在大宁河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三峡库区的支流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发现了富营养化的初步迹象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这是水污染的前兆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库区沿岸受高水位浸泡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滑坡的频率比以前增多。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402</TotalTime>
  <Words>1447</Words>
  <Application>Microsoft Office PowerPoint</Application>
  <PresentationFormat>全屏显示(4:3)</PresentationFormat>
  <Paragraphs>178</Paragraphs>
  <Slides>37</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50"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第五章　自然地理环境的整体性与差异性</vt:lpstr>
      <vt:lpstr>第一节　自然地理环境的整体性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微软用户</cp:lastModifiedBy>
  <cp:revision>地理备课大师【全免费】</cp:revision>
  <dcterms:created xsi:type="dcterms:W3CDTF">2014-04-23T05:53:17Z</dcterms:created>
  <dcterms:modified xsi:type="dcterms:W3CDTF">2016-04-29T02:53:23Z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