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58" r:id="rId2"/>
    <p:sldId id="264" r:id="rId3"/>
    <p:sldId id="265" r:id="rId4"/>
    <p:sldId id="368" r:id="rId5"/>
    <p:sldId id="369" r:id="rId6"/>
    <p:sldId id="370" r:id="rId7"/>
    <p:sldId id="366" r:id="rId8"/>
    <p:sldId id="371" r:id="rId9"/>
    <p:sldId id="367" r:id="rId10"/>
    <p:sldId id="372" r:id="rId11"/>
    <p:sldId id="275" r:id="rId12"/>
    <p:sldId id="373" r:id="rId13"/>
    <p:sldId id="374" r:id="rId14"/>
    <p:sldId id="375" r:id="rId15"/>
    <p:sldId id="376" r:id="rId16"/>
    <p:sldId id="377" r:id="rId17"/>
    <p:sldId id="378" r:id="rId18"/>
    <p:sldId id="379" r:id="rId19"/>
    <p:sldId id="380" r:id="rId20"/>
    <p:sldId id="381" r:id="rId21"/>
    <p:sldId id="382" r:id="rId22"/>
    <p:sldId id="361" r:id="rId23"/>
    <p:sldId id="383" r:id="rId24"/>
    <p:sldId id="384" r:id="rId25"/>
    <p:sldId id="385" r:id="rId26"/>
    <p:sldId id="386" r:id="rId27"/>
    <p:sldId id="387" r:id="rId28"/>
    <p:sldId id="388" r:id="rId29"/>
    <p:sldId id="389" r:id="rId30"/>
    <p:sldId id="390" r:id="rId31"/>
    <p:sldId id="391" r:id="rId32"/>
    <p:sldId id="392" r:id="rId33"/>
    <p:sldId id="393" r:id="rId34"/>
    <p:sldId id="394" r:id="rId35"/>
    <p:sldId id="270" r:id="rId36"/>
    <p:sldId id="277" r:id="rId37"/>
    <p:sldId id="395" r:id="rId38"/>
    <p:sldId id="310" r:id="rId39"/>
    <p:sldId id="396" r:id="rId40"/>
    <p:sldId id="311" r:id="rId41"/>
    <p:sldId id="397" r:id="rId42"/>
    <p:sldId id="355" r:id="rId43"/>
    <p:sldId id="398" r:id="rId44"/>
    <p:sldId id="399" r:id="rId45"/>
    <p:sldId id="400"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32"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8</a:t>
            </a:fld>
            <a:endParaRPr lang="zh-CN" altLang="en-US"/>
          </a:p>
        </p:txBody>
      </p:sp>
    </p:spTree>
    <p:extLst>
      <p:ext uri="{BB962C8B-B14F-4D97-AF65-F5344CB8AC3E}">
        <p14:creationId xmlns:p14="http://schemas.microsoft.com/office/powerpoint/2010/main" val="20371538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1.xml"/><Relationship Id="rId4" Type="http://schemas.openxmlformats.org/officeDocument/2006/relationships/slide" Target="../slides/slide3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78854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第二节</a:t>
            </a:r>
            <a:r>
              <a:rPr lang="zh-CN" altLang="zh-CN" sz="1400" kern="1200" dirty="0" smtClean="0">
                <a:solidFill>
                  <a:schemeClr val="tx1"/>
                </a:solidFill>
                <a:effectLst/>
                <a:latin typeface="黑体" panose="02010600030101010101" pitchFamily="2" charset="-122"/>
                <a:ea typeface="黑体" panose="02010600030101010101" pitchFamily="2" charset="-122"/>
                <a:cs typeface="+mj-cs"/>
              </a:rPr>
              <a:t>　</a:t>
            </a:r>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自然地理环境的差异性</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30.jpeg"/><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31.jpeg"/><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slide" Target="slide10.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32.jpeg"/><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image" Target="../media/image33.jpeg"/><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4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42.xml"/><Relationship Id="rId5" Type="http://schemas.openxmlformats.org/officeDocument/2006/relationships/slide" Target="slide40.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6" Type="http://schemas.openxmlformats.org/officeDocument/2006/relationships/slide" Target="slide10.xml"/><Relationship Id="rId5" Type="http://schemas.openxmlformats.org/officeDocument/2006/relationships/image" Target="../media/image11.jpeg"/><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10.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slide" Target="slide9.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第二节</a:t>
            </a:r>
            <a:r>
              <a:rPr lang="zh-CN" altLang="zh-CN" sz="3200" dirty="0"/>
              <a:t>　</a:t>
            </a:r>
            <a:r>
              <a:rPr lang="zh-CN" altLang="zh-CN" sz="3200" b="1" dirty="0"/>
              <a:t>自然地理环境的差异性</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95736"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四、山地的垂直地域分异规律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海拔</a:t>
            </a:r>
            <a:r>
              <a:rPr lang="zh-CN" altLang="zh-CN" sz="2200" dirty="0">
                <a:solidFill>
                  <a:srgbClr val="000000"/>
                </a:solidFill>
                <a:latin typeface="Times New Roman" panose="02020603050405020304" pitchFamily="18" charset="0"/>
                <a:cs typeface="Times New Roman" panose="02020603050405020304" pitchFamily="18" charset="0"/>
              </a:rPr>
              <a:t>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分异基础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水热</a:t>
            </a:r>
            <a:r>
              <a:rPr lang="zh-CN" altLang="zh-CN" sz="2200" dirty="0">
                <a:solidFill>
                  <a:srgbClr val="000000"/>
                </a:solidFill>
                <a:latin typeface="Times New Roman" panose="02020603050405020304" pitchFamily="18" charset="0"/>
                <a:cs typeface="Times New Roman" panose="02020603050405020304" pitchFamily="18" charset="0"/>
              </a:rPr>
              <a:t>状况差异。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山麓与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水平带</a:t>
            </a:r>
            <a:r>
              <a:rPr lang="zh-CN" altLang="zh-CN" sz="2200" dirty="0">
                <a:solidFill>
                  <a:srgbClr val="000000"/>
                </a:solidFill>
                <a:latin typeface="Times New Roman" panose="02020603050405020304" pitchFamily="18" charset="0"/>
                <a:cs typeface="Times New Roman" panose="02020603050405020304" pitchFamily="18" charset="0"/>
              </a:rPr>
              <a:t>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垂直带谱与其所在纬度向较高纬度方向上的水平地带带谱相似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纬度越低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海拔越高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垂直带数目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垂直带谱越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完整</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051720" y="2780928"/>
            <a:ext cx="5040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38990" y="3229275"/>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3808" y="3573016"/>
            <a:ext cx="864096" cy="3179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12360" y="3964366"/>
            <a:ext cx="5167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05656" y="4437112"/>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50041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1277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陆地自然带的水平地域分异规律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是许多同学的梦想。成都某校学生利用暑假沿铁路线从成都出发经宝鸡、兰州至酒泉考察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90.eps" descr="id:2147493885;FounderCES"/>
          <p:cNvPicPr/>
          <p:nvPr/>
        </p:nvPicPr>
        <p:blipFill>
          <a:blip r:embed="rId4"/>
          <a:stretch>
            <a:fillRect/>
          </a:stretch>
        </p:blipFill>
        <p:spPr>
          <a:xfrm>
            <a:off x="2825689" y="3123834"/>
            <a:ext cx="3123678" cy="3566792"/>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从成都到宝鸡自然带变化体现了地理环境哪种地域分异规律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这种规律形成的主导因素是什么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从宝鸡到兰州再到酒泉自然带变化体现了地理环境哪种地域分异规律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这种规律形成的主导因素是什么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体现了由赤道到两极的地域分异规律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其主导因素是热量。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体现了从沿海向内陆的地域分异规律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其主导因素是水分。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55522" y="4005064"/>
            <a:ext cx="7976917" cy="12027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856234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34076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自然地理环境的差异性纲要图示</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91.eps" descr="id:2147493899;FounderCES"/>
          <p:cNvPicPr/>
          <p:nvPr/>
        </p:nvPicPr>
        <p:blipFill>
          <a:blip r:embed="rId4"/>
          <a:stretch>
            <a:fillRect/>
          </a:stretch>
        </p:blipFill>
        <p:spPr>
          <a:xfrm>
            <a:off x="750407" y="2636912"/>
            <a:ext cx="7629113" cy="3127529"/>
          </a:xfrm>
          <a:prstGeom prst="rect">
            <a:avLst/>
          </a:prstGeom>
        </p:spPr>
      </p:pic>
    </p:spTree>
    <p:extLst>
      <p:ext uri="{BB962C8B-B14F-4D97-AF65-F5344CB8AC3E}">
        <p14:creationId xmlns:p14="http://schemas.microsoft.com/office/powerpoint/2010/main" val="23439909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886036"/>
              </p:ext>
            </p:extLst>
          </p:nvPr>
        </p:nvGraphicFramePr>
        <p:xfrm>
          <a:off x="467544" y="2636912"/>
          <a:ext cx="8128000" cy="2819785"/>
        </p:xfrm>
        <a:graphic>
          <a:graphicData uri="http://schemas.openxmlformats.org/presentationml/2006/ole">
            <mc:AlternateContent xmlns:mc="http://schemas.openxmlformats.org/markup-compatibility/2006">
              <mc:Choice xmlns:v="urn:schemas-microsoft-com:vml" Requires="v">
                <p:oleObj spid="_x0000_s4100" name="文档" r:id="rId6" imgW="3893397" imgH="1351000" progId="Word.Document.12">
                  <p:embed/>
                </p:oleObj>
              </mc:Choice>
              <mc:Fallback>
                <p:oleObj name="文档" r:id="rId6" imgW="3893397" imgH="1351000" progId="Word.Document.12">
                  <p:embed/>
                  <p:pic>
                    <p:nvPicPr>
                      <p:cNvPr id="0" name=""/>
                      <p:cNvPicPr/>
                      <p:nvPr/>
                    </p:nvPicPr>
                    <p:blipFill>
                      <a:blip r:embed="rId7"/>
                      <a:stretch>
                        <a:fillRect/>
                      </a:stretch>
                    </p:blipFill>
                    <p:spPr>
                      <a:xfrm>
                        <a:off x="467544" y="2636912"/>
                        <a:ext cx="8128000" cy="2819785"/>
                      </a:xfrm>
                      <a:prstGeom prst="rect">
                        <a:avLst/>
                      </a:prstGeom>
                    </p:spPr>
                  </p:pic>
                </p:oleObj>
              </mc:Fallback>
            </mc:AlternateContent>
          </a:graphicData>
        </a:graphic>
      </p:graphicFrame>
    </p:spTree>
    <p:extLst>
      <p:ext uri="{BB962C8B-B14F-4D97-AF65-F5344CB8AC3E}">
        <p14:creationId xmlns:p14="http://schemas.microsoft.com/office/powerpoint/2010/main" val="37246141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97529325"/>
              </p:ext>
            </p:extLst>
          </p:nvPr>
        </p:nvGraphicFramePr>
        <p:xfrm>
          <a:off x="467544" y="2276872"/>
          <a:ext cx="8128000" cy="2972203"/>
        </p:xfrm>
        <a:graphic>
          <a:graphicData uri="http://schemas.openxmlformats.org/presentationml/2006/ole">
            <mc:AlternateContent xmlns:mc="http://schemas.openxmlformats.org/markup-compatibility/2006">
              <mc:Choice xmlns:v="urn:schemas-microsoft-com:vml" Requires="v">
                <p:oleObj spid="_x0000_s5124" name="文档" r:id="rId6" imgW="3893397" imgH="1423639" progId="Word.Document.12">
                  <p:embed/>
                </p:oleObj>
              </mc:Choice>
              <mc:Fallback>
                <p:oleObj name="文档" r:id="rId6" imgW="3893397" imgH="1423639" progId="Word.Document.12">
                  <p:embed/>
                  <p:pic>
                    <p:nvPicPr>
                      <p:cNvPr id="0" name=""/>
                      <p:cNvPicPr/>
                      <p:nvPr/>
                    </p:nvPicPr>
                    <p:blipFill>
                      <a:blip r:embed="rId7"/>
                      <a:stretch>
                        <a:fillRect/>
                      </a:stretch>
                    </p:blipFill>
                    <p:spPr>
                      <a:xfrm>
                        <a:off x="467544" y="2276872"/>
                        <a:ext cx="8128000" cy="2972203"/>
                      </a:xfrm>
                      <a:prstGeom prst="rect">
                        <a:avLst/>
                      </a:prstGeom>
                    </p:spPr>
                  </p:pic>
                </p:oleObj>
              </mc:Fallback>
            </mc:AlternateContent>
          </a:graphicData>
        </a:graphic>
      </p:graphicFrame>
    </p:spTree>
    <p:extLst>
      <p:ext uri="{BB962C8B-B14F-4D97-AF65-F5344CB8AC3E}">
        <p14:creationId xmlns:p14="http://schemas.microsoft.com/office/powerpoint/2010/main" val="27818392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54104614"/>
              </p:ext>
            </p:extLst>
          </p:nvPr>
        </p:nvGraphicFramePr>
        <p:xfrm>
          <a:off x="508000" y="1803906"/>
          <a:ext cx="8128000" cy="3504188"/>
        </p:xfrm>
        <a:graphic>
          <a:graphicData uri="http://schemas.openxmlformats.org/presentationml/2006/ole">
            <mc:AlternateContent xmlns:mc="http://schemas.openxmlformats.org/markup-compatibility/2006">
              <mc:Choice xmlns:v="urn:schemas-microsoft-com:vml" Requires="v">
                <p:oleObj spid="_x0000_s6148" name="文档" r:id="rId6" imgW="3907430" imgH="1683626" progId="Word.Document.12">
                  <p:embed/>
                </p:oleObj>
              </mc:Choice>
              <mc:Fallback>
                <p:oleObj name="文档" r:id="rId6" imgW="3907430" imgH="1683626" progId="Word.Document.12">
                  <p:embed/>
                  <p:pic>
                    <p:nvPicPr>
                      <p:cNvPr id="0" name=""/>
                      <p:cNvPicPr/>
                      <p:nvPr/>
                    </p:nvPicPr>
                    <p:blipFill>
                      <a:blip r:embed="rId7"/>
                      <a:stretch>
                        <a:fillRect/>
                      </a:stretch>
                    </p:blipFill>
                    <p:spPr>
                      <a:xfrm>
                        <a:off x="508000" y="1803906"/>
                        <a:ext cx="8128000" cy="3504188"/>
                      </a:xfrm>
                      <a:prstGeom prst="rect">
                        <a:avLst/>
                      </a:prstGeom>
                    </p:spPr>
                  </p:pic>
                </p:oleObj>
              </mc:Fallback>
            </mc:AlternateContent>
          </a:graphicData>
        </a:graphic>
      </p:graphicFrame>
    </p:spTree>
    <p:extLst>
      <p:ext uri="{BB962C8B-B14F-4D97-AF65-F5344CB8AC3E}">
        <p14:creationId xmlns:p14="http://schemas.microsoft.com/office/powerpoint/2010/main" val="75511589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323528" y="1556792"/>
            <a:ext cx="8067047" cy="4319364"/>
          </a:xfrm>
          <a:prstGeom prst="rect">
            <a:avLst/>
          </a:prstGeom>
        </p:spPr>
      </p:pic>
    </p:spTree>
    <p:extLst>
      <p:ext uri="{BB962C8B-B14F-4D97-AF65-F5344CB8AC3E}">
        <p14:creationId xmlns:p14="http://schemas.microsoft.com/office/powerpoint/2010/main" val="20948779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251520" y="1700808"/>
            <a:ext cx="8201332" cy="4530055"/>
          </a:xfrm>
          <a:prstGeom prst="rect">
            <a:avLst/>
          </a:prstGeom>
        </p:spPr>
      </p:pic>
    </p:spTree>
    <p:extLst>
      <p:ext uri="{BB962C8B-B14F-4D97-AF65-F5344CB8AC3E}">
        <p14:creationId xmlns:p14="http://schemas.microsoft.com/office/powerpoint/2010/main" val="8850787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读理想大陆自然带分布示意图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en-US" sz="2200" dirty="0"/>
          </a:p>
        </p:txBody>
      </p:sp>
      <p:pic>
        <p:nvPicPr>
          <p:cNvPr id="5" name="D97.eps" descr="id:2147493921;FounderCES"/>
          <p:cNvPicPr/>
          <p:nvPr/>
        </p:nvPicPr>
        <p:blipFill>
          <a:blip r:embed="rId4"/>
          <a:stretch>
            <a:fillRect/>
          </a:stretch>
        </p:blipFill>
        <p:spPr>
          <a:xfrm>
            <a:off x="2315451" y="2636912"/>
            <a:ext cx="4432186" cy="3867281"/>
          </a:xfrm>
          <a:prstGeom prst="rect">
            <a:avLst/>
          </a:prstGeom>
        </p:spPr>
      </p:pic>
    </p:spTree>
    <p:extLst>
      <p:ext uri="{BB962C8B-B14F-4D97-AF65-F5344CB8AC3E}">
        <p14:creationId xmlns:p14="http://schemas.microsoft.com/office/powerpoint/2010/main" val="41908036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49659300"/>
              </p:ext>
            </p:extLst>
          </p:nvPr>
        </p:nvGraphicFramePr>
        <p:xfrm>
          <a:off x="467544" y="1124744"/>
          <a:ext cx="8128000" cy="5532721"/>
        </p:xfrm>
        <a:graphic>
          <a:graphicData uri="http://schemas.openxmlformats.org/presentationml/2006/ole">
            <mc:AlternateContent xmlns:mc="http://schemas.openxmlformats.org/markup-compatibility/2006">
              <mc:Choice xmlns:v="urn:schemas-microsoft-com:vml" Requires="v">
                <p:oleObj spid="_x0000_s1028" name="文档" r:id="rId4" imgW="3998108" imgH="2720340" progId="Word.Document.12">
                  <p:embed/>
                </p:oleObj>
              </mc:Choice>
              <mc:Fallback>
                <p:oleObj name="文档" r:id="rId4" imgW="3998108" imgH="2720340" progId="Word.Document.12">
                  <p:embed/>
                  <p:pic>
                    <p:nvPicPr>
                      <p:cNvPr id="0" name=""/>
                      <p:cNvPicPr/>
                      <p:nvPr/>
                    </p:nvPicPr>
                    <p:blipFill>
                      <a:blip r:embed="rId5"/>
                      <a:stretch>
                        <a:fillRect/>
                      </a:stretch>
                    </p:blipFill>
                    <p:spPr>
                      <a:xfrm>
                        <a:off x="467544" y="1124744"/>
                        <a:ext cx="8128000" cy="553272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反映了自然带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的地域分异规律</a:t>
            </a:r>
            <a:r>
              <a:rPr lang="en-US" altLang="zh-CN" sz="2200" dirty="0">
                <a:solidFill>
                  <a:srgbClr val="000000"/>
                </a:solidFill>
                <a:latin typeface="Times New Roman" panose="02020603050405020304" pitchFamily="18" charset="0"/>
                <a:cs typeface="Times New Roman" panose="02020603050405020304" pitchFamily="18" charset="0"/>
              </a:rPr>
              <a:t>,F→G→I</a:t>
            </a:r>
            <a:r>
              <a:rPr lang="zh-CN" altLang="zh-CN" sz="2200" dirty="0">
                <a:solidFill>
                  <a:srgbClr val="000000"/>
                </a:solidFill>
                <a:latin typeface="Times New Roman" panose="02020603050405020304" pitchFamily="18" charset="0"/>
                <a:cs typeface="Times New Roman" panose="02020603050405020304" pitchFamily="18" charset="0"/>
              </a:rPr>
              <a:t>反映了自然带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的分布规律是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的分布规律是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属于同一气候类型的两个自然带字母代号是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在大陆东岸向高纬延伸的原因是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在南半球缺失的原因是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其在大陆东岸向低纬延伸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在大陆西岸向高纬延伸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16798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84784"/>
            <a:ext cx="8128000" cy="49350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根据纬度位置、海陆位置等信息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为热带雨林带</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为热带草原带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为热带荒漠带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为地中海气候下形成的亚热带常绿硬叶林带</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为亚热带季风气候下形成的亚热带常绿阔叶林带。</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为温带落叶阔叶林带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主要分布在中纬度大陆西岸的温带海洋性气候区和大陆东岸的温带季风气候区。</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是同在温带大陆性气候区形成的温带草原带和温带荒漠带。</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为亚寒带针叶林带。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由赤道到两极　从沿海向内陆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南北纬</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的大陆西岸　南北纬</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的大陆东岸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东侧沿岸有暖流经过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且处在信风带的迎风海岸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南半球</a:t>
            </a:r>
            <a:r>
              <a:rPr lang="en-US" altLang="zh-CN" sz="2200" dirty="0">
                <a:solidFill>
                  <a:srgbClr val="000000"/>
                </a:solidFill>
                <a:latin typeface="Times New Roman" panose="02020603050405020304" pitchFamily="18" charset="0"/>
              </a:rPr>
              <a:t>50</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~70</a:t>
            </a:r>
            <a:r>
              <a:rPr lang="en-US" altLang="zh-CN" sz="2200" dirty="0">
                <a:solidFill>
                  <a:srgbClr val="000000"/>
                </a:solidFill>
                <a:latin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的纬度带是海洋　在大陆东岸受寒流影响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在大陆西岸受暖流影响</a:t>
            </a:r>
            <a:endParaRPr lang="zh-CN" altLang="en-US" sz="2200" dirty="0"/>
          </a:p>
        </p:txBody>
      </p:sp>
      <p:sp>
        <p:nvSpPr>
          <p:cNvPr id="5" name="矩形 4"/>
          <p:cNvSpPr/>
          <p:nvPr/>
        </p:nvSpPr>
        <p:spPr>
          <a:xfrm>
            <a:off x="467544" y="3952286"/>
            <a:ext cx="8280920" cy="23570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63682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7625" y="155679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山地垂直地域分异规律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下图拍摄于我国西北地区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图中山地长有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阴阳脸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即一侧山坡林木葱郁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另一侧山坡草地青翠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98.eps" descr="id:2147493942;FounderCES"/>
          <p:cNvPicPr/>
          <p:nvPr/>
        </p:nvPicPr>
        <p:blipFill>
          <a:blip r:embed="rId4"/>
          <a:stretch>
            <a:fillRect/>
          </a:stretch>
        </p:blipFill>
        <p:spPr>
          <a:xfrm>
            <a:off x="2149417" y="3356992"/>
            <a:ext cx="4804415" cy="3004969"/>
          </a:xfrm>
          <a:prstGeom prst="rect">
            <a:avLst/>
          </a:prstGeom>
        </p:spPr>
      </p:pic>
      <p:sp>
        <p:nvSpPr>
          <p:cNvPr id="3" name="矩形 2"/>
          <p:cNvSpPr/>
          <p:nvPr/>
        </p:nvSpPr>
        <p:spPr>
          <a:xfrm>
            <a:off x="2167740" y="6375118"/>
            <a:ext cx="3768980"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图中深色区为森林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浅色区为草地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阴阳脸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形成的主要原因是什么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处山脉海拔较高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从山麓到山顶自然带有规律更替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形成这种分布的原因是什么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生长森林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应该水分条件较好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阳脸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生长青草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应该水分条件较差。这里是非季风区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处于山脉的阴坡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蒸发较弱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所以水分条件较好。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从山麓到山顶水热条件发生变化。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558568"/>
            <a:ext cx="8128000" cy="16492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40504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垂直带谱分布特点图示</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99.eps" descr="id:2147493956;FounderCES"/>
          <p:cNvPicPr/>
          <p:nvPr/>
        </p:nvPicPr>
        <p:blipFill>
          <a:blip r:embed="rId4"/>
          <a:stretch>
            <a:fillRect/>
          </a:stretch>
        </p:blipFill>
        <p:spPr>
          <a:xfrm>
            <a:off x="1313021" y="2636912"/>
            <a:ext cx="6743389" cy="3744416"/>
          </a:xfrm>
          <a:prstGeom prst="rect">
            <a:avLst/>
          </a:prstGeom>
        </p:spPr>
      </p:pic>
    </p:spTree>
    <p:extLst>
      <p:ext uri="{BB962C8B-B14F-4D97-AF65-F5344CB8AC3E}">
        <p14:creationId xmlns:p14="http://schemas.microsoft.com/office/powerpoint/2010/main" val="18779422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同一自然带在山地阳坡的分布高度高于阴坡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迎风坡高于背风坡。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100.eps" descr="id:2147493963;FounderCES"/>
          <p:cNvPicPr/>
          <p:nvPr/>
        </p:nvPicPr>
        <p:blipFill>
          <a:blip r:embed="rId4"/>
          <a:stretch>
            <a:fillRect/>
          </a:stretch>
        </p:blipFill>
        <p:spPr>
          <a:xfrm>
            <a:off x="1835696" y="2060848"/>
            <a:ext cx="5040560" cy="4662624"/>
          </a:xfrm>
          <a:prstGeom prst="rect">
            <a:avLst/>
          </a:prstGeom>
        </p:spPr>
      </p:pic>
    </p:spTree>
    <p:extLst>
      <p:ext uri="{BB962C8B-B14F-4D97-AF65-F5344CB8AC3E}">
        <p14:creationId xmlns:p14="http://schemas.microsoft.com/office/powerpoint/2010/main" val="37588208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628800"/>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纬度低的高大山地自然带数量要多于纬度高的山地。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101.eps" descr="id:2147493970;FounderCES"/>
          <p:cNvPicPr/>
          <p:nvPr/>
        </p:nvPicPr>
        <p:blipFill>
          <a:blip r:embed="rId4"/>
          <a:stretch>
            <a:fillRect/>
          </a:stretch>
        </p:blipFill>
        <p:spPr>
          <a:xfrm>
            <a:off x="1187624" y="2708920"/>
            <a:ext cx="7272808" cy="3510915"/>
          </a:xfrm>
          <a:prstGeom prst="rect">
            <a:avLst/>
          </a:prstGeom>
        </p:spPr>
      </p:pic>
    </p:spTree>
    <p:extLst>
      <p:ext uri="{BB962C8B-B14F-4D97-AF65-F5344CB8AC3E}">
        <p14:creationId xmlns:p14="http://schemas.microsoft.com/office/powerpoint/2010/main" val="19784268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84784"/>
            <a:ext cx="8128000" cy="70528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山地雪线高度与纬度、坡向的关系。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102.eps" descr="id:2147493977;FounderCES"/>
          <p:cNvPicPr/>
          <p:nvPr/>
        </p:nvPicPr>
        <p:blipFill>
          <a:blip r:embed="rId4"/>
          <a:stretch>
            <a:fillRect/>
          </a:stretch>
        </p:blipFill>
        <p:spPr>
          <a:xfrm>
            <a:off x="1495025" y="1988840"/>
            <a:ext cx="5785006" cy="4776589"/>
          </a:xfrm>
          <a:prstGeom prst="rect">
            <a:avLst/>
          </a:prstGeom>
        </p:spPr>
      </p:pic>
    </p:spTree>
    <p:extLst>
      <p:ext uri="{BB962C8B-B14F-4D97-AF65-F5344CB8AC3E}">
        <p14:creationId xmlns:p14="http://schemas.microsoft.com/office/powerpoint/2010/main" val="2440086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498309" y="1772816"/>
            <a:ext cx="8128697" cy="4175919"/>
          </a:xfrm>
          <a:prstGeom prst="rect">
            <a:avLst/>
          </a:prstGeom>
        </p:spPr>
      </p:pic>
    </p:spTree>
    <p:extLst>
      <p:ext uri="{BB962C8B-B14F-4D97-AF65-F5344CB8AC3E}">
        <p14:creationId xmlns:p14="http://schemas.microsoft.com/office/powerpoint/2010/main" val="250182261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184209" y="2429158"/>
            <a:ext cx="8734903" cy="3045723"/>
          </a:xfrm>
          <a:prstGeom prst="rect">
            <a:avLst/>
          </a:prstGeom>
        </p:spPr>
      </p:pic>
    </p:spTree>
    <p:extLst>
      <p:ext uri="{BB962C8B-B14F-4D97-AF65-F5344CB8AC3E}">
        <p14:creationId xmlns:p14="http://schemas.microsoft.com/office/powerpoint/2010/main" val="25074048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7252162"/>
              </p:ext>
            </p:extLst>
          </p:nvPr>
        </p:nvGraphicFramePr>
        <p:xfrm>
          <a:off x="467544" y="2060848"/>
          <a:ext cx="8128000" cy="3542124"/>
        </p:xfrm>
        <a:graphic>
          <a:graphicData uri="http://schemas.openxmlformats.org/presentationml/2006/ole">
            <mc:AlternateContent xmlns:mc="http://schemas.openxmlformats.org/markup-compatibility/2006">
              <mc:Choice xmlns:v="urn:schemas-microsoft-com:vml" Requires="v">
                <p:oleObj spid="_x0000_s2053" name="文档" r:id="rId7" imgW="3893397" imgH="1696572" progId="Word.Document.12">
                  <p:embed/>
                </p:oleObj>
              </mc:Choice>
              <mc:Fallback>
                <p:oleObj name="文档" r:id="rId7" imgW="3893397" imgH="1696572" progId="Word.Document.12">
                  <p:embed/>
                  <p:pic>
                    <p:nvPicPr>
                      <p:cNvPr id="0" name=""/>
                      <p:cNvPicPr/>
                      <p:nvPr/>
                    </p:nvPicPr>
                    <p:blipFill>
                      <a:blip r:embed="rId8"/>
                      <a:stretch>
                        <a:fillRect/>
                      </a:stretch>
                    </p:blipFill>
                    <p:spPr>
                      <a:xfrm>
                        <a:off x="467544" y="2060848"/>
                        <a:ext cx="8128000" cy="3542124"/>
                      </a:xfrm>
                      <a:prstGeom prst="rect">
                        <a:avLst/>
                      </a:prstGeom>
                    </p:spPr>
                  </p:pic>
                </p:oleObj>
              </mc:Fallback>
            </mc:AlternateContent>
          </a:graphicData>
        </a:graphic>
      </p:graphicFrame>
      <p:sp>
        <p:nvSpPr>
          <p:cNvPr id="6" name="矩形 5">
            <a:hlinkClick r:id="rId9"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p:nvPr/>
        </p:nvSpPr>
        <p:spPr>
          <a:xfrm>
            <a:off x="8172400" y="2780928"/>
            <a:ext cx="516786" cy="2873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26822" y="3124812"/>
            <a:ext cx="804818" cy="3041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03824" y="4354218"/>
            <a:ext cx="820801"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72373" y="4351575"/>
            <a:ext cx="522778"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35511" y="4750965"/>
            <a:ext cx="792088"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4163"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读甲、乙、丙三地的垂直自然带分布图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甲、乙两地均位于我国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丙地位于某岛屿。据此完成下列问题。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103.eps" descr="id:2147493991;FounderCES"/>
          <p:cNvPicPr/>
          <p:nvPr/>
        </p:nvPicPr>
        <p:blipFill>
          <a:blip r:embed="rId4"/>
          <a:stretch>
            <a:fillRect/>
          </a:stretch>
        </p:blipFill>
        <p:spPr>
          <a:xfrm>
            <a:off x="314531" y="3052118"/>
            <a:ext cx="8271952" cy="2877597"/>
          </a:xfrm>
          <a:prstGeom prst="rect">
            <a:avLst/>
          </a:prstGeom>
        </p:spPr>
      </p:pic>
    </p:spTree>
    <p:extLst>
      <p:ext uri="{BB962C8B-B14F-4D97-AF65-F5344CB8AC3E}">
        <p14:creationId xmlns:p14="http://schemas.microsoft.com/office/powerpoint/2010/main" val="22710373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甲、乙、丙三地纬度按由高到低排列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甲、乙、丙</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乙、丙、甲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丙、甲、乙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丙、乙、甲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甲地某高度上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北坡为针叶林带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南坡为灌木草甸带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南坡为阳坡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北坡为阳坡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南坡为迎风坡</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北坡为迎风坡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乙地山脉为我国两大自然区分界线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则乙地可能是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甲地雪线南坡高于北坡的原因是什么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01232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甲地位于我国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基带是荒漠带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应该位于温带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乙基带为常绿阔叶林带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位于亚热带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丙基带为雨林带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位于热带。纬度由高到低依次是甲、乙、丙。第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甲位于我国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山地同一高度南坡热量高于北坡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北坡出现针叶林带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而南坡为灌木草甸带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说明北坡降水多于南坡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处于迎风坡。第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乙地山脉为我国两大自然区分界线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且南坡基带为常绿阔叶林带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北坡基带为落叶阔叶林带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应该是亚热带与暖温带的分界线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可能是秦岭。第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甲地位于我国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南坡为阳坡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气温高于北坡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且北坡为迎风坡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故北坡雪线低。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285485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秦岭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甲地位于北半球温带地区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南坡为阳坡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气温较北坡高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且北坡为迎风坡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故雪线南坡高于北坡。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76385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67544" y="1628800"/>
            <a:ext cx="8208573" cy="4608512"/>
          </a:xfrm>
          <a:prstGeom prst="rect">
            <a:avLst/>
          </a:prstGeom>
        </p:spPr>
      </p:pic>
    </p:spTree>
    <p:extLst>
      <p:ext uri="{BB962C8B-B14F-4D97-AF65-F5344CB8AC3E}">
        <p14:creationId xmlns:p14="http://schemas.microsoft.com/office/powerpoint/2010/main" val="227874002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55679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下列有关自然带分布的叙述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南半球分布着跨经度最广的亚寒带针叶林带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南北纬</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的大陆西岸主要分布着亚热带常绿阔叶林带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非洲大陆的自然带呈明显带状分布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且基本上以赤道为对称轴南北对称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南美洲最南端和非洲最南端的自然带是同一个自然带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亚寒带在南半球缺失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南北纬</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的大陆西岸为地中海气候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对应的自然带为亚热带常绿硬叶林带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南美洲最南端为温带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非洲最南端为亚热带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自然带不同。由于赤道穿过非洲大陆中部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故非洲大陆的自然带呈明显带状分布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且以赤道为对称轴南北对称。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39552" y="4005064"/>
            <a:ext cx="8352928"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7544" y="566883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412776"/>
            <a:ext cx="273504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D104.eps" descr="id:2147494005;FounderCES"/>
          <p:cNvPicPr/>
          <p:nvPr/>
        </p:nvPicPr>
        <p:blipFill>
          <a:blip r:embed="rId7"/>
          <a:stretch>
            <a:fillRect/>
          </a:stretch>
        </p:blipFill>
        <p:spPr>
          <a:xfrm>
            <a:off x="1267002" y="1988840"/>
            <a:ext cx="5746432" cy="4317203"/>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67544" y="170080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的自然景观变化体现了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从沿海向内陆的地域分异规律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由赤道到两极的地域分异规律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山地的垂直地域分异规律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非地带性现象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影响图中从</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自然景观变化的主导因素是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热量</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水分</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地质</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地形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的自然景观的变化是纬度方向的变化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体现的是由赤道到两极的地域分异规律。第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图中从</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自然景观的变化体现的是经度方向上的变化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其主要影响因素是水分。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467544" y="4581128"/>
            <a:ext cx="7992888" cy="12123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0180" y="5793446"/>
            <a:ext cx="1941579" cy="36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7875639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251520" y="127798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下图所示地区反映的自然带分布规律最为明显的是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D105.eps" descr="id:2147494012;FounderCES"/>
          <p:cNvPicPr/>
          <p:nvPr/>
        </p:nvPicPr>
        <p:blipFill>
          <a:blip r:embed="rId7"/>
          <a:stretch>
            <a:fillRect/>
          </a:stretch>
        </p:blipFill>
        <p:spPr>
          <a:xfrm>
            <a:off x="984243" y="1889928"/>
            <a:ext cx="6480720" cy="481735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从沿海向内陆的地域分异规律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由赤道到两极的地域分异规律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垂直地域分异规律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非地带性地域分异规律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图示为北半球中纬度地区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陆地宽广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从沿海向内陆水分差异大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荒漠的分异特点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从沿海向内陆的地域分异规律表现明显。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508000" y="3591224"/>
            <a:ext cx="8128000" cy="12059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8000" y="4797151"/>
            <a:ext cx="1211334" cy="354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92759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65830640"/>
              </p:ext>
            </p:extLst>
          </p:nvPr>
        </p:nvGraphicFramePr>
        <p:xfrm>
          <a:off x="508000" y="2661112"/>
          <a:ext cx="8128000" cy="1789775"/>
        </p:xfrm>
        <a:graphic>
          <a:graphicData uri="http://schemas.openxmlformats.org/presentationml/2006/ole">
            <mc:AlternateContent xmlns:mc="http://schemas.openxmlformats.org/markup-compatibility/2006">
              <mc:Choice xmlns:v="urn:schemas-microsoft-com:vml" Requires="v">
                <p:oleObj spid="_x0000_s3077" name="文档" r:id="rId7" imgW="3836183" imgH="844330" progId="Word.Document.12">
                  <p:embed/>
                </p:oleObj>
              </mc:Choice>
              <mc:Fallback>
                <p:oleObj name="文档" r:id="rId7" imgW="3836183" imgH="844330" progId="Word.Document.12">
                  <p:embed/>
                  <p:pic>
                    <p:nvPicPr>
                      <p:cNvPr id="0" name=""/>
                      <p:cNvPicPr/>
                      <p:nvPr/>
                    </p:nvPicPr>
                    <p:blipFill>
                      <a:blip r:embed="rId8"/>
                      <a:stretch>
                        <a:fillRect/>
                      </a:stretch>
                    </p:blipFill>
                    <p:spPr>
                      <a:xfrm>
                        <a:off x="508000" y="2661112"/>
                        <a:ext cx="8128000" cy="1789775"/>
                      </a:xfrm>
                      <a:prstGeom prst="rect">
                        <a:avLst/>
                      </a:prstGeom>
                    </p:spPr>
                  </p:pic>
                </p:oleObj>
              </mc:Fallback>
            </mc:AlternateContent>
          </a:graphicData>
        </a:graphic>
      </p:graphicFrame>
      <p:sp>
        <p:nvSpPr>
          <p:cNvPr id="6" name="矩形 5">
            <a:hlinkClick r:id="rId9"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p:nvPr/>
        </p:nvSpPr>
        <p:spPr>
          <a:xfrm>
            <a:off x="1941103" y="3094085"/>
            <a:ext cx="404673"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46040" y="3717032"/>
            <a:ext cx="408720"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96136" y="3717032"/>
            <a:ext cx="408720"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76532" y="3993952"/>
            <a:ext cx="408720"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84772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39552" y="134076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下图为我国某山地垂直自然带示意图与当地气候资料图。根据该山地所在地区的气候特点判断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自然带是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D106.eps" descr="id:2147494019;FounderCES"/>
          <p:cNvPicPr/>
          <p:nvPr/>
        </p:nvPicPr>
        <p:blipFill>
          <a:blip r:embed="rId7"/>
          <a:stretch>
            <a:fillRect/>
          </a:stretch>
        </p:blipFill>
        <p:spPr>
          <a:xfrm>
            <a:off x="1267746" y="2242217"/>
            <a:ext cx="6305128" cy="3282346"/>
          </a:xfrm>
          <a:prstGeom prst="rect">
            <a:avLst/>
          </a:prstGeom>
        </p:spPr>
      </p:pic>
      <p:sp>
        <p:nvSpPr>
          <p:cNvPr id="2" name="矩形 1"/>
          <p:cNvSpPr>
            <a:spLocks noChangeAspect="1"/>
          </p:cNvSpPr>
          <p:nvPr/>
        </p:nvSpPr>
        <p:spPr>
          <a:xfrm>
            <a:off x="611560" y="571286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温带落叶阔叶林带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亚热带常绿硬叶林带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亚热带常绿阔叶林带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雨林带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根据气候资料判断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该地属于亚热带季风气候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山地基带与当地水平自然带相同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为亚热带常绿阔叶林带。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508000" y="342900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710838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39552" y="1224502"/>
            <a:ext cx="307648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D107.eps" descr="id:2147494026;FounderCES"/>
          <p:cNvPicPr/>
          <p:nvPr/>
        </p:nvPicPr>
        <p:blipFill>
          <a:blip r:embed="rId7"/>
          <a:stretch>
            <a:fillRect/>
          </a:stretch>
        </p:blipFill>
        <p:spPr>
          <a:xfrm>
            <a:off x="1805659" y="2132856"/>
            <a:ext cx="5646661" cy="4452896"/>
          </a:xfrm>
          <a:prstGeom prst="rect">
            <a:avLst/>
          </a:prstGeom>
        </p:spPr>
      </p:pic>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9793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写出图中字母所表示的自然带名称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E→G→F</a:t>
            </a:r>
            <a:r>
              <a:rPr lang="zh-CN" altLang="zh-CN" sz="2200" dirty="0">
                <a:solidFill>
                  <a:srgbClr val="000000"/>
                </a:solidFill>
                <a:latin typeface="Times New Roman" panose="02020603050405020304" pitchFamily="18" charset="0"/>
                <a:cs typeface="Times New Roman" panose="02020603050405020304" pitchFamily="18" charset="0"/>
              </a:rPr>
              <a:t>的分布体现了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自然带</a:t>
            </a:r>
            <a:r>
              <a:rPr lang="en-US" altLang="zh-CN" sz="2200"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latin typeface="Times New Roman" panose="02020603050405020304" pitchFamily="18" charset="0"/>
                <a:cs typeface="Times New Roman" panose="02020603050405020304" pitchFamily="18" charset="0"/>
              </a:rPr>
              <a:t>的分布体现了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在大陆东部向南延伸的主要原因是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图中自然带类型中南半球缺失的有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4518452"/>
      </p:ext>
    </p:extLst>
  </p:cSld>
  <p:clrMapOvr>
    <a:masterClrMapping/>
  </p:clrMapOvr>
  <p:transition spd="slow">
    <p:pull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区域位于大陆西部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由于受到西风带与副热带高气压带的交替控制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形成夏季炎热干燥、冬季温暖湿润的地中海气候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所以形成了亚热带常绿硬叶林带。图中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区域由于受到亚热带季风气候的影响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形成了亚热带常绿阔叶林带。</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区域由于受到温带季风气候的影响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形成了温带落叶阔叶林带。</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区域纬度较高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形成了亚寒带针叶林带。受千岛寒流的影响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亚洲东部比欧洲西部同纬度地区气温明显偏低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亚寒带针叶林带在大陆东部向南延伸。由于南半球海洋面积比陆地面积大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陆地的缺失使南半球缺少亚寒带针叶林带。自然带</a:t>
            </a:r>
            <a:r>
              <a:rPr lang="en-US" altLang="zh-CN" sz="2200" dirty="0">
                <a:solidFill>
                  <a:srgbClr val="000000"/>
                </a:solidFill>
                <a:latin typeface="Times New Roman" panose="02020603050405020304" pitchFamily="18" charset="0"/>
                <a:cs typeface="Times New Roman" panose="02020603050405020304" pitchFamily="18" charset="0"/>
              </a:rPr>
              <a:t>E→G→F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的变化体现了从沿海向内陆的地域分异规律。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9629904"/>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2-3       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343423" y="882685"/>
            <a:ext cx="38881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亚热带常绿硬叶林带　亚热带常绿阔叶林带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温带落叶阔叶林带　亚寒带针叶林带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从沿海向内陆的地域分异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由赤道到两极的地域分异　受千岛寒流的影响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4871499"/>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268760"/>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自然带分布与气候类型的对应关系如下图所示。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92.eps" descr="id:2147493856;FounderCES"/>
          <p:cNvPicPr/>
          <p:nvPr/>
        </p:nvPicPr>
        <p:blipFill>
          <a:blip r:embed="rId5"/>
          <a:stretch>
            <a:fillRect/>
          </a:stretch>
        </p:blipFill>
        <p:spPr>
          <a:xfrm>
            <a:off x="965718" y="1822494"/>
            <a:ext cx="7449750" cy="4501035"/>
          </a:xfrm>
          <a:prstGeom prst="rect">
            <a:avLst/>
          </a:prstGeom>
        </p:spPr>
      </p:pic>
      <p:sp>
        <p:nvSpPr>
          <p:cNvPr id="7" name="矩形 6">
            <a:hlinkClick r:id="rId6"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30892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我国东北地区和海南岛的自然带一样吗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不一样。由于东北地区与海南岛纬度不同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水热组合不同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形成的气候类型不同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对应的植被类型也不同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因此自然带不同。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a:hlinkClick r:id="rId5"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p:nvPr/>
        </p:nvSpPr>
        <p:spPr>
          <a:xfrm>
            <a:off x="526822" y="3433042"/>
            <a:ext cx="8109178" cy="8600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03208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二、由赤道到两极的地域分异规律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太阳辐射</a:t>
            </a:r>
            <a:r>
              <a:rPr lang="zh-CN" altLang="zh-CN" sz="2200" dirty="0">
                <a:solidFill>
                  <a:srgbClr val="000000"/>
                </a:solidFill>
                <a:latin typeface="Times New Roman" panose="02020603050405020304" pitchFamily="18" charset="0"/>
                <a:cs typeface="Times New Roman" panose="02020603050405020304" pitchFamily="18" charset="0"/>
              </a:rPr>
              <a:t>的纬度差异。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分异基础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地表景观和自然带沿着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纬度变化</a:t>
            </a:r>
            <a:r>
              <a:rPr lang="zh-CN" altLang="zh-CN" sz="2200" dirty="0">
                <a:solidFill>
                  <a:srgbClr val="000000"/>
                </a:solidFill>
                <a:latin typeface="Times New Roman" panose="02020603050405020304" pitchFamily="18" charset="0"/>
                <a:cs typeface="Times New Roman" panose="02020603050405020304" pitchFamily="18" charset="0"/>
              </a:rPr>
              <a:t>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赤道</a:t>
            </a:r>
            <a:r>
              <a:rPr lang="zh-CN" altLang="zh-CN" sz="2200" dirty="0">
                <a:solidFill>
                  <a:srgbClr val="000000"/>
                </a:solidFill>
                <a:latin typeface="Times New Roman" panose="02020603050405020304" pitchFamily="18" charset="0"/>
                <a:cs typeface="Times New Roman" panose="02020603050405020304" pitchFamily="18" charset="0"/>
              </a:rPr>
              <a:t>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两极</a:t>
            </a:r>
            <a:r>
              <a:rPr lang="zh-CN" altLang="zh-CN" sz="2200" dirty="0">
                <a:solidFill>
                  <a:srgbClr val="000000"/>
                </a:solidFill>
                <a:latin typeface="Times New Roman" panose="02020603050405020304" pitchFamily="18" charset="0"/>
                <a:cs typeface="Times New Roman" panose="02020603050405020304" pitchFamily="18" charset="0"/>
              </a:rPr>
              <a:t>作有规律的更替。如上图中沿大陆西岸由热带雨林带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热带草原</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热带荒漠</a:t>
            </a:r>
            <a:r>
              <a:rPr lang="zh-CN" altLang="zh-CN" sz="2200" dirty="0">
                <a:solidFill>
                  <a:srgbClr val="000000"/>
                </a:solidFill>
                <a:latin typeface="Times New Roman" panose="02020603050405020304" pitchFamily="18" charset="0"/>
                <a:cs typeface="Times New Roman" panose="02020603050405020304" pitchFamily="18" charset="0"/>
              </a:rPr>
              <a:t>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5"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1983884" y="2780928"/>
            <a:ext cx="114795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8990" y="3229275"/>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11960" y="3577813"/>
            <a:ext cx="1152128" cy="2967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62385" y="3599471"/>
            <a:ext cx="56846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87911" y="3631318"/>
            <a:ext cx="56846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743126" y="3959530"/>
            <a:ext cx="1080120" cy="3335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1560" y="4365104"/>
            <a:ext cx="1080120" cy="3179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21569" y="2564904"/>
            <a:ext cx="8962785" cy="2664296"/>
          </a:xfrm>
          <a:prstGeom prst="rect">
            <a:avLst/>
          </a:prstGeom>
        </p:spPr>
      </p:pic>
      <p:sp>
        <p:nvSpPr>
          <p:cNvPr id="8" name="矩形 7">
            <a:hlinkClick r:id="rId7"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p:nvPr/>
        </p:nvSpPr>
        <p:spPr>
          <a:xfrm>
            <a:off x="7596336" y="2636912"/>
            <a:ext cx="100811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19672" y="3212976"/>
            <a:ext cx="5760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99792" y="3212976"/>
            <a:ext cx="201622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48470" y="3212976"/>
            <a:ext cx="6196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588224" y="3184511"/>
            <a:ext cx="720080" cy="3164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41520" y="3651139"/>
            <a:ext cx="682607" cy="353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871949" y="3633442"/>
            <a:ext cx="689893" cy="3893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37454" y="4239457"/>
            <a:ext cx="1766994" cy="3147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903339" y="4694087"/>
            <a:ext cx="608069" cy="3578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85833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三、从沿海向内陆的地域分异规律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海陆</a:t>
            </a:r>
            <a:r>
              <a:rPr lang="zh-CN" altLang="zh-CN" sz="2200" dirty="0">
                <a:solidFill>
                  <a:srgbClr val="000000"/>
                </a:solidFill>
                <a:latin typeface="Times New Roman" panose="02020603050405020304" pitchFamily="18" charset="0"/>
                <a:cs typeface="Times New Roman" panose="02020603050405020304" pitchFamily="18" charset="0"/>
              </a:rPr>
              <a:t>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分异基础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中纬度地区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从沿海向内陆景观依次为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森林</a:t>
            </a:r>
            <a:r>
              <a:rPr lang="zh-CN" altLang="zh-CN" sz="2200" dirty="0">
                <a:solidFill>
                  <a:srgbClr val="000000"/>
                </a:solidFill>
                <a:latin typeface="Times New Roman" panose="02020603050405020304" pitchFamily="18" charset="0"/>
                <a:cs typeface="Times New Roman" panose="02020603050405020304" pitchFamily="18" charset="0"/>
              </a:rPr>
              <a:t>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草原</a:t>
            </a:r>
            <a:r>
              <a:rPr lang="zh-CN" altLang="zh-CN" sz="2200" dirty="0">
                <a:solidFill>
                  <a:srgbClr val="000000"/>
                </a:solidFill>
                <a:latin typeface="Times New Roman" panose="02020603050405020304" pitchFamily="18" charset="0"/>
                <a:cs typeface="Times New Roman" panose="02020603050405020304" pitchFamily="18" charset="0"/>
              </a:rPr>
              <a:t>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荒漠</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如上图中由温带落叶阔叶林带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温带草原</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温带荒漠带。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5" action="ppaction://hlinksldjump"/>
          </p:cNvPr>
          <p:cNvSpPr/>
          <p:nvPr/>
        </p:nvSpPr>
        <p:spPr>
          <a:xfrm>
            <a:off x="2195736"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p:nvPr/>
        </p:nvSpPr>
        <p:spPr>
          <a:xfrm>
            <a:off x="1937342" y="2931011"/>
            <a:ext cx="618433" cy="3479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88165" y="3429000"/>
            <a:ext cx="567610" cy="249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1274" y="3828627"/>
            <a:ext cx="516786" cy="246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92280" y="3806514"/>
            <a:ext cx="58879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78492" y="3831105"/>
            <a:ext cx="5167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2806" y="4208792"/>
            <a:ext cx="5167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48064" y="4195883"/>
            <a:ext cx="1080120" cy="284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401</TotalTime>
  <Words>1609</Words>
  <Application>Microsoft Office PowerPoint</Application>
  <PresentationFormat>全屏显示(4:3)</PresentationFormat>
  <Paragraphs>201</Paragraphs>
  <Slides>45</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第二节　自然地理环境的差异性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2016-04-29T02:56:00Z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