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50" r:id="rId3"/>
    <p:sldId id="418" r:id="rId4"/>
    <p:sldId id="257" r:id="rId5"/>
    <p:sldId id="258" r:id="rId6"/>
    <p:sldId id="425" r:id="rId7"/>
    <p:sldId id="453" r:id="rId8"/>
    <p:sldId id="481" r:id="rId9"/>
    <p:sldId id="278" r:id="rId10"/>
    <p:sldId id="478" r:id="rId11"/>
    <p:sldId id="309" r:id="rId12"/>
    <p:sldId id="457" r:id="rId13"/>
    <p:sldId id="482" r:id="rId14"/>
    <p:sldId id="459" r:id="rId15"/>
    <p:sldId id="461" r:id="rId16"/>
    <p:sldId id="462" r:id="rId17"/>
    <p:sldId id="463" r:id="rId18"/>
    <p:sldId id="465" r:id="rId19"/>
    <p:sldId id="466" r:id="rId20"/>
    <p:sldId id="468" r:id="rId21"/>
    <p:sldId id="469" r:id="rId22"/>
    <p:sldId id="483" r:id="rId23"/>
    <p:sldId id="361" r:id="rId24"/>
    <p:sldId id="424" r:id="rId25"/>
    <p:sldId id="447" r:id="rId26"/>
    <p:sldId id="448" r:id="rId27"/>
    <p:sldId id="423" r:id="rId28"/>
    <p:sldId id="475" r:id="rId29"/>
    <p:sldId id="451" r:id="rId30"/>
  </p:sldIdLst>
  <p:sldSz cx="12190095" cy="6859270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0972" autoAdjust="0"/>
    <p:restoredTop sz="94861" autoAdjust="0"/>
  </p:normalViewPr>
  <p:slideViewPr>
    <p:cSldViewPr>
      <p:cViewPr>
        <p:scale>
          <a:sx n="60" d="100"/>
          <a:sy n="60" d="100"/>
        </p:scale>
        <p:origin x="-1302" y="-738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emf"/><Relationship Id="rId2" Type="http://schemas.openxmlformats.org/officeDocument/2006/relationships/package" Target="../embeddings/Document3.docx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emf"/><Relationship Id="rId1" Type="http://schemas.openxmlformats.org/officeDocument/2006/relationships/package" Target="../embeddings/Document4.docx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3.xml"/><Relationship Id="rId1" Type="http://schemas.openxmlformats.org/officeDocument/2006/relationships/slide" Target="slide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4.vml"/><Relationship Id="rId6" Type="http://schemas.openxmlformats.org/officeDocument/2006/relationships/slideLayout" Target="../slideLayouts/slideLayout1.xml"/><Relationship Id="rId5" Type="http://schemas.openxmlformats.org/officeDocument/2006/relationships/slide" Target="slide21.xml"/><Relationship Id="rId4" Type="http://schemas.openxmlformats.org/officeDocument/2006/relationships/image" Target="../media/image8.emf"/><Relationship Id="rId3" Type="http://schemas.openxmlformats.org/officeDocument/2006/relationships/package" Target="../embeddings/Document6.docx"/><Relationship Id="rId2" Type="http://schemas.openxmlformats.org/officeDocument/2006/relationships/image" Target="../media/image7.emf"/><Relationship Id="rId1" Type="http://schemas.openxmlformats.org/officeDocument/2006/relationships/package" Target="../embeddings/Document5.docx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3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5.v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9.emf"/><Relationship Id="rId6" Type="http://schemas.openxmlformats.org/officeDocument/2006/relationships/package" Target="../embeddings/Document7.docx"/><Relationship Id="rId5" Type="http://schemas.openxmlformats.org/officeDocument/2006/relationships/slide" Target="slide26.xml"/><Relationship Id="rId4" Type="http://schemas.openxmlformats.org/officeDocument/2006/relationships/slide" Target="slide25.xml"/><Relationship Id="rId3" Type="http://schemas.openxmlformats.org/officeDocument/2006/relationships/slide" Target="slide24.xml"/><Relationship Id="rId2" Type="http://schemas.openxmlformats.org/officeDocument/2006/relationships/slide" Target="slide23.xml"/><Relationship Id="rId1" Type="http://schemas.openxmlformats.org/officeDocument/2006/relationships/slide" Target="slide22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slide" Target="slide26.xml"/><Relationship Id="rId4" Type="http://schemas.openxmlformats.org/officeDocument/2006/relationships/slide" Target="slide25.xml"/><Relationship Id="rId3" Type="http://schemas.openxmlformats.org/officeDocument/2006/relationships/slide" Target="slide24.xml"/><Relationship Id="rId2" Type="http://schemas.openxmlformats.org/officeDocument/2006/relationships/slide" Target="slide23.xml"/><Relationship Id="rId1" Type="http://schemas.openxmlformats.org/officeDocument/2006/relationships/slide" Target="slide22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slide" Target="slide26.xml"/><Relationship Id="rId4" Type="http://schemas.openxmlformats.org/officeDocument/2006/relationships/slide" Target="slide25.xml"/><Relationship Id="rId3" Type="http://schemas.openxmlformats.org/officeDocument/2006/relationships/slide" Target="slide24.xml"/><Relationship Id="rId2" Type="http://schemas.openxmlformats.org/officeDocument/2006/relationships/slide" Target="slide23.xml"/><Relationship Id="rId1" Type="http://schemas.openxmlformats.org/officeDocument/2006/relationships/slide" Target="slide22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emf"/><Relationship Id="rId8" Type="http://schemas.openxmlformats.org/officeDocument/2006/relationships/package" Target="../embeddings/Document9.docx"/><Relationship Id="rId7" Type="http://schemas.openxmlformats.org/officeDocument/2006/relationships/image" Target="../media/image10.emf"/><Relationship Id="rId6" Type="http://schemas.openxmlformats.org/officeDocument/2006/relationships/package" Target="../embeddings/Document8.docx"/><Relationship Id="rId5" Type="http://schemas.openxmlformats.org/officeDocument/2006/relationships/slide" Target="slide26.xml"/><Relationship Id="rId4" Type="http://schemas.openxmlformats.org/officeDocument/2006/relationships/slide" Target="slide25.xml"/><Relationship Id="rId3" Type="http://schemas.openxmlformats.org/officeDocument/2006/relationships/slide" Target="slide24.xml"/><Relationship Id="rId2" Type="http://schemas.openxmlformats.org/officeDocument/2006/relationships/slide" Target="slide23.xml"/><Relationship Id="rId11" Type="http://schemas.openxmlformats.org/officeDocument/2006/relationships/vmlDrawing" Target="../drawings/vmlDrawing6.vml"/><Relationship Id="rId10" Type="http://schemas.openxmlformats.org/officeDocument/2006/relationships/slideLayout" Target="../slideLayouts/slideLayout1.xml"/><Relationship Id="rId1" Type="http://schemas.openxmlformats.org/officeDocument/2006/relationships/slide" Target="slide22.xml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slide" Target="slide26.xml"/><Relationship Id="rId4" Type="http://schemas.openxmlformats.org/officeDocument/2006/relationships/slide" Target="slide25.xml"/><Relationship Id="rId3" Type="http://schemas.openxmlformats.org/officeDocument/2006/relationships/slide" Target="slide24.xml"/><Relationship Id="rId2" Type="http://schemas.openxmlformats.org/officeDocument/2006/relationships/slide" Target="slide23.xml"/><Relationship Id="rId1" Type="http://schemas.openxmlformats.org/officeDocument/2006/relationships/slide" Target="slide22.xml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7.v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3.emf"/><Relationship Id="rId4" Type="http://schemas.openxmlformats.org/officeDocument/2006/relationships/package" Target="../embeddings/Document11.docx"/><Relationship Id="rId3" Type="http://schemas.openxmlformats.org/officeDocument/2006/relationships/image" Target="../media/image12.emf"/><Relationship Id="rId2" Type="http://schemas.openxmlformats.org/officeDocument/2006/relationships/package" Target="../embeddings/Document10.docx"/><Relationship Id="rId1" Type="http://schemas.openxmlformats.org/officeDocument/2006/relationships/slide" Target="slide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slide" Target="slide22.xml"/><Relationship Id="rId2" Type="http://schemas.openxmlformats.org/officeDocument/2006/relationships/slide" Target="slide8.xml"/><Relationship Id="rId1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emf"/><Relationship Id="rId3" Type="http://schemas.openxmlformats.org/officeDocument/2006/relationships/package" Target="../embeddings/Document2.docx"/><Relationship Id="rId2" Type="http://schemas.openxmlformats.org/officeDocument/2006/relationships/image" Target="../media/image2.emf"/><Relationship Id="rId1" Type="http://schemas.openxmlformats.org/officeDocument/2006/relationships/package" Target="../embeddings/Document1.docx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10.xml"/><Relationship Id="rId1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2043763" y="2277666"/>
            <a:ext cx="556289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第二章　</a:t>
            </a:r>
            <a:r>
              <a:rPr lang="en-US" altLang="zh-CN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2.1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随机抽样</a:t>
            </a:r>
            <a:endParaRPr lang="zh-CN" altLang="en-US" sz="1600" i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90750" y="2701881"/>
            <a:ext cx="57599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2.1.2</a:t>
            </a:r>
            <a:r>
              <a:rPr lang="zh-CN" altLang="zh-CN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系统抽样</a:t>
            </a:r>
            <a:endParaRPr lang="zh-CN" altLang="zh-CN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0" t="5671" r="7983" b="1347"/>
          <a:stretch>
            <a:fillRect/>
          </a:stretch>
        </p:blipFill>
        <p:spPr>
          <a:xfrm>
            <a:off x="9383191" y="2862114"/>
            <a:ext cx="2802432" cy="39957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917626"/>
            <a:ext cx="12190413" cy="25922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406574" y="2205658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系统抽样适用于个体数较大的总体，判断一种抽样是否为系统抽样，首先看在抽样前是否知道总体是由什么构成的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抽样的方法能否保证将总体分成几个均衡的部分，并保证每个个体等可能入样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06574" y="261442"/>
            <a:ext cx="11161240" cy="58574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1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下列抽样方法不是系统抽样的是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从标有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～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号的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个球中，任选三个作样本，按从小号到大号的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顺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序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，随机选起点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，以后选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超过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则从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再数起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号入选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工厂生产的产品用传送带将产品送入包装车间前，在一天时间内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检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验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人员从传送带上每隔五分钟抽一件产品进行检验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做某项市场调查，规定在商场门口随机抽一个人进行询问调查，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直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到达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到事先规定的调查人数为止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电影院调查观众的某一指标，通知每排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每排人数相等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座位号为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14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观众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留下来座谈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>
            <a:hlinkClick r:id="rId1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61828" y="837506"/>
            <a:ext cx="11050733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编号间隔相同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时间间隔相同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D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相邻两排座位号的间隔相同，均满足系统抽样的特征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只有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项无明显的系统抽样的特征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答案　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6574" y="117426"/>
            <a:ext cx="1116124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题型二　系统抽样的应用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574" y="765498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2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为了了解某地区今年高一学生期末考试数学学科的成绩，拟从参加考试的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15 000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名学生的数学成绩中抽取容量为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150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的样本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请用系统抽样写出抽取过程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6574" y="2637706"/>
            <a:ext cx="1116124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对全体学生的数学成绩进行编号：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1,2,3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15000.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分段：由于样本容量与总体容量的比是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∶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，所以我们将总体平均分为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150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个部分，其中每一部分包含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个个体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在第一部分即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号到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号用简单随机抽样抽取一个号码，比如是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56.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56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作为起始数，然后顺次抽取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156,256,356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14956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，这样就得到一个容量为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150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的样本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圆角矩形 8">
            <a:hlinkClick r:id="rId1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773610"/>
            <a:ext cx="12190413" cy="266429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406574" y="2097605"/>
            <a:ext cx="11161240" cy="226655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当总体容量能被样本容量整除时，分段间隔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k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，样本编号相差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k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的整数倍；系统抽样过程中可能会与其他抽样方法结合使用，通常不单独运用．</a:t>
            </a:r>
            <a:endParaRPr lang="zh-CN" altLang="en-US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</a:pP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7895406" y="2044647"/>
          <a:ext cx="749300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文档" r:id="rId2" imgW="751205" imgH="1200785" progId="Word.Document.12">
                  <p:embed/>
                </p:oleObj>
              </mc:Choice>
              <mc:Fallback>
                <p:oleObj name="文档" r:id="rId2" imgW="751205" imgH="1200785" progId="Word.Document.12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895406" y="2044647"/>
                        <a:ext cx="749300" cy="12001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06574" y="45418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2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现有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60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瓶牛奶，编号为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至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60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，若从中抽取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6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瓶检验，用系统抽样方法确定所抽取的编号可能为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A.3,13,23,33,43,53  	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B.2,14,26,38,42,56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C.5,8,31,36,48,54  	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D.5,10,15,20,25,30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2531393"/>
            <a:ext cx="1116124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因为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60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瓶牛奶分别编号为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至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60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，所以把它们依次分成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6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组，每组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瓶，要从中抽取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6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瓶检验，用系统抽样方法进行抽样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若在第一组抽取的编号为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≤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≤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，则所抽取的编号应为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50.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对照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个选项，只有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项符合系统抽样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系统抽样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的显著特点之一就是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等距抽样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因此，对于本题只要求出抽样的间隔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k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，就可判断结果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768476" y="5690220"/>
          <a:ext cx="825500" cy="1123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文档" r:id="rId1" imgW="827405" imgH="1126490" progId="Word.Document.12">
                  <p:embed/>
                </p:oleObj>
              </mc:Choice>
              <mc:Fallback>
                <p:oleObj name="文档" r:id="rId1" imgW="827405" imgH="1126490" progId="Word.Document.12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68476" y="5690220"/>
                        <a:ext cx="825500" cy="11239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6455246" y="837506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A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/>
      <p:bldP spid="5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9554" y="117426"/>
            <a:ext cx="11272852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题型三　系统抽样的设计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9554" y="712540"/>
            <a:ext cx="11272852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3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某校高中二年级有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253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名学生，为了了解他们的视力情况，准备按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∶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的比例抽取一个样本，试用系统抽样方法进行抽取，并写出过程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9554" y="2008684"/>
            <a:ext cx="11272852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先把这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253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名学生编号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000,001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252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用随机数法任取出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个号，从总体中剔除与这三个号对应的学生；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把余下的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250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名学生重新编号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1,2,3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250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分段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取分段间隔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k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，将总体均分成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段，每段含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名学生；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(5)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从第一段即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～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号中用简单随机抽样抽取一个号作为起始号，如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l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(6)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从后面各段中依次取出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l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l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l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l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245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49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个号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这样就按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∶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的比例抽取了一个样本容量为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的样本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圆角矩形 8">
            <a:hlinkClick r:id="rId1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629594"/>
            <a:ext cx="12190413" cy="356299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406574" y="1813055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当总体容量不能被样本容量整除时，要先从总体中随机剔除整除后余数个个体且必须是随机的，即每个个体被剔除的机会均等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剔除个体后使总体中剩余的总体容量能被样本容量整除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剔除个体后需对样本重新编号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起始编号的确定应用简单随机抽样的方法，一旦起始编号确定，其他编号便随之确定了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50768" y="117426"/>
            <a:ext cx="11272852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3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为了了解参加某次考试的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2 607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名学生的成绩，决定用系统抽样的方法抽取一个容量为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260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的样本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请根据所学的知识写出抽样过程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0768" y="1386231"/>
            <a:ext cx="11272852" cy="52119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按下列步骤获取样本：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将每一名学生编号，由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0001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到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2607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利用随机数法从总体中剔除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7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将剩下的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2 600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名学生重新编号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分别为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0001,0002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2600)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，并分成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260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段；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在第一段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0001,0002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0010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这十个编号中用简单随机抽样法抽取一个号码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0003)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作为起始号码；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(5)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将编号为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0003,0013,0023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2593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的个体抽出，即组成样本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801" y="261442"/>
            <a:ext cx="1415487" cy="5760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8582" y="157160"/>
            <a:ext cx="11161240" cy="69305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2800" kern="10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</a:t>
            </a:r>
            <a:r>
              <a:rPr lang="zh-CN" altLang="zh-CN" sz="2800" b="1" kern="10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系统抽样</a:t>
            </a:r>
            <a:r>
              <a:rPr lang="zh-CN" altLang="zh-CN" sz="28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的应用</a:t>
            </a:r>
            <a:endParaRPr lang="zh-CN" altLang="zh-CN" sz="2800" b="1" kern="1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8542" y="261442"/>
            <a:ext cx="1296144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Bef>
                <a:spcPts val="400"/>
              </a:spcBef>
            </a:pP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易错点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6574" y="943735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4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要从参加全运会某些项目比赛的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1 013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名运动员中抽取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名进行兴奋剂检查，采用何种抽样方法较好？写出过程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1" action="ppaction://hlinksldjump"/>
          </p:cNvPr>
          <p:cNvSpPr/>
          <p:nvPr/>
        </p:nvSpPr>
        <p:spPr>
          <a:xfrm>
            <a:off x="10032300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85152" y="1413570"/>
            <a:ext cx="10004085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理解系统抽样的概念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会用系统抽样从总体中抽取样本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能用系统抽样解决实际问题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06574" y="297405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错解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应采用系统抽样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过程如下：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先将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1 013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名运动员随机编号为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1,2,3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1013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，将这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1 013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个号码分成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段，其中前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87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段每段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人，后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段每段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人，在第一段中用简单随机抽样确定起始编号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L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，将会得到编号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L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L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L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L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990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的运动员抽出，从而获得整体样本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6574" y="3609773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错解分析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错误的根本原因在于前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87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段的个体中，每个个体被抽取的可能性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为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而在后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段中，每个个体被抽取的可能性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为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这是不公平的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1937792" y="4221882"/>
          <a:ext cx="749300" cy="116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文档" r:id="rId1" imgW="751205" imgH="1162685" progId="Word.Document.12">
                  <p:embed/>
                </p:oleObj>
              </mc:Choice>
              <mc:Fallback>
                <p:oleObj name="文档" r:id="rId1" imgW="751205" imgH="1162685" progId="Word.Document.12">
                  <p:embed/>
                  <p:pic>
                    <p:nvPicPr>
                      <p:cNvPr id="0" name="图片 409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37792" y="4221882"/>
                        <a:ext cx="749300" cy="11620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9398049" y="4178449"/>
          <a:ext cx="749300" cy="116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文档" r:id="rId3" imgW="751205" imgH="1164590" progId="Word.Document.12">
                  <p:embed/>
                </p:oleObj>
              </mc:Choice>
              <mc:Fallback>
                <p:oleObj name="文档" r:id="rId3" imgW="751205" imgH="1164590" progId="Word.Document.12">
                  <p:embed/>
                  <p:pic>
                    <p:nvPicPr>
                      <p:cNvPr id="0" name="图片 4097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398049" y="4178449"/>
                        <a:ext cx="749300" cy="11620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>
            <a:hlinkClick r:id="rId5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6970" y="549474"/>
            <a:ext cx="11272852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E36C0A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正解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应采用系统抽样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过程如下：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第一步，将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1 013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名运动员随机编号为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0001,0002,0003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1013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第二步，随机地从总体中抽取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个号码，并将编号相对应的运动员剔除；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第三步，将剩下的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1 000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名运动员重新编号为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1,2,3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，分成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段，每段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个号码，在第一段十个编号中用简单随机抽样确定第一个个体编号为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L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，则将编号为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L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L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L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L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990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的运动员抽出，组成样本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当堂检测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0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6574" y="765498"/>
            <a:ext cx="1116124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为了解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1 200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名学生对学校食堂饭菜的意见，打算从中抽取一个样本容量为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的样本，考虑采用系统抽样，则分段间隔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k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A.10  	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B.20		C.30  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	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D.40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6574" y="2834680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分段间隔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k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30.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3554462" y="2781722"/>
          <a:ext cx="12446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文档" r:id="rId6" imgW="1246505" imgH="1220470" progId="Word.Document.12">
                  <p:embed/>
                </p:oleObj>
              </mc:Choice>
              <mc:Fallback>
                <p:oleObj name="文档" r:id="rId6" imgW="1246505" imgH="1220470" progId="Word.Document.12">
                  <p:embed/>
                  <p:pic>
                    <p:nvPicPr>
                      <p:cNvPr id="0" name="图片 5120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554462" y="2781722"/>
                        <a:ext cx="1244600" cy="12192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9119542" y="1591380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C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4" grpId="0"/>
      <p:bldP spid="4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06574" y="621482"/>
            <a:ext cx="1116124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为了了解参加某次知识竞赛的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1 252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名学生的成绩，决定采用系统抽样的方法抽取一个容量为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的样本，那么从总体中应随机剔除的个体数目为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A.2  	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B.3		C.4  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	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D.5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574" y="3247991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因为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1 252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50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×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所以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应随机剔除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个个体，故选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46734" y="2061642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A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8" grpId="0" build="allAtOnce"/>
      <p:bldP spid="4" grpId="0"/>
      <p:bldP spid="4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78582" y="579110"/>
            <a:ext cx="1116124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要从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160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名学生中抽取容量为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的样本，用系统抽样法将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160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名学生从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～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160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编号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按编号顺序平均分成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～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8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号，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9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～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16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号，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153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～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160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号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，若第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16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组应抽出的号码为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125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，则第一组中按抽签方法确定的号码是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A.7  	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B.5		C.4  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	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D.3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8582" y="3893296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由系统抽样知第一组确定的号码是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125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15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×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8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18742" y="2674948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B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2" grpId="0"/>
      <p:bldP spid="2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6574" y="549474"/>
            <a:ext cx="11161240" cy="15601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8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某公司有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名员工，要从中抽取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名员工参加国庆联欢活动，若采用系统抽样，则该公司每个员工被抽到的机会是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________.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574" y="2215183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采用系统抽样，需先剔除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名员工，确定间隔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k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，但每名员工被剔除的机会相等，即每名员工被抽到的机会也相等，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6574" y="3655343"/>
            <a:ext cx="1116124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故虽然剔除了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名员工，但这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名员工中每名员工被抽到的机会仍相等，且均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为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1668810" y="4285109"/>
          <a:ext cx="1674813" cy="1304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文档" r:id="rId6" imgW="1676400" imgH="1306195" progId="Word.Document.12">
                  <p:embed/>
                </p:oleObj>
              </mc:Choice>
              <mc:Fallback>
                <p:oleObj name="文档" r:id="rId6" imgW="1676400" imgH="1306195" progId="Word.Document.12">
                  <p:embed/>
                  <p:pic>
                    <p:nvPicPr>
                      <p:cNvPr id="0" name="图片 6144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668810" y="4285109"/>
                        <a:ext cx="1674813" cy="13049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8454057" y="1207071"/>
          <a:ext cx="1025525" cy="127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文档" r:id="rId8" imgW="1027430" imgH="1276985" progId="Word.Document.12">
                  <p:embed/>
                </p:oleObj>
              </mc:Choice>
              <mc:Fallback>
                <p:oleObj name="文档" r:id="rId8" imgW="1027430" imgH="1276985" progId="Word.Document.12">
                  <p:embed/>
                  <p:pic>
                    <p:nvPicPr>
                      <p:cNvPr id="0" name="图片 6145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454057" y="1207071"/>
                        <a:ext cx="1025525" cy="12763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5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6574" y="693490"/>
            <a:ext cx="1116124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1 000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个有机会中奖的号码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编号为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～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999)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中，公证部门用随机抽样的方法确定后两位数为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88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的号码为中奖号码，这种抽样方法是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________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，这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个中奖号码为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___________________________________.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574" y="2781722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这里运用了系统抽样的方法来确定中奖号码，中奖号码依次为：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088,188,288,388,488,588,688,788,888,988.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0932" y="210507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系统抽样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45712" y="2114486"/>
            <a:ext cx="63786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088,188,288,388,488,588,688,788,888,988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3" grpId="0"/>
      <p:bldP spid="3" grpId="1"/>
      <p:bldP spid="5" grpId="0"/>
      <p:bldP spid="5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5109" y="117426"/>
            <a:ext cx="886838" cy="714378"/>
            <a:chOff x="3758308" y="2656863"/>
            <a:chExt cx="886838" cy="714378"/>
          </a:xfrm>
        </p:grpSpPr>
        <p:sp>
          <p:nvSpPr>
            <p:cNvPr id="14" name="等腰三角形 13"/>
            <p:cNvSpPr/>
            <p:nvPr/>
          </p:nvSpPr>
          <p:spPr>
            <a:xfrm rot="5400000">
              <a:off x="3951695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o UI" panose="020B0502040204020203" pitchFamily="34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3737382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o UI" panose="020B0502040204020203" pitchFamily="34" charset="0"/>
              </a:endParaRPr>
            </a:p>
          </p:txBody>
        </p:sp>
      </p:grpSp>
      <p:cxnSp>
        <p:nvCxnSpPr>
          <p:cNvPr id="16" name="Straight Connector 10"/>
          <p:cNvCxnSpPr/>
          <p:nvPr/>
        </p:nvCxnSpPr>
        <p:spPr>
          <a:xfrm>
            <a:off x="992412" y="743726"/>
            <a:ext cx="1611686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1001689" y="228095"/>
            <a:ext cx="1637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50768" y="1125538"/>
            <a:ext cx="11272852" cy="438887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系统抽样的实质是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分组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抽样，适用于总体中的个体数较大的情况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解决系统抽样问题的两个关键步骤为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分组的方法应依据抽取比例而定，即根据定义每组抽取一个样本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8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用系统抽样法抽取样本，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当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不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为整数时，取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k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即先从总体中用简单随机抽样的方法剔除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－</a:t>
            </a:r>
            <a:r>
              <a:rPr lang="en-US" altLang="zh-CN" sz="2800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nk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个个体，且剔除多余的个体不影响抽样的公平性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303118" y="3093740"/>
          <a:ext cx="760413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文档" r:id="rId2" imgW="760730" imgH="1200785" progId="Word.Document.12">
                  <p:embed/>
                </p:oleObj>
              </mc:Choice>
              <mc:Fallback>
                <p:oleObj name="文档" r:id="rId2" imgW="760730" imgH="1200785" progId="Word.Document.12">
                  <p:embed/>
                  <p:pic>
                    <p:nvPicPr>
                      <p:cNvPr id="0" name="图片 7168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303118" y="3093740"/>
                        <a:ext cx="760413" cy="12001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8615486" y="3084215"/>
          <a:ext cx="752475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文档" r:id="rId4" imgW="760730" imgH="1202690" progId="Word.Document.12">
                  <p:embed/>
                </p:oleObj>
              </mc:Choice>
              <mc:Fallback>
                <p:oleObj name="文档" r:id="rId4" imgW="760730" imgH="1202690" progId="Word.Document.12">
                  <p:embed/>
                  <p:pic>
                    <p:nvPicPr>
                      <p:cNvPr id="0" name="图片 7169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615486" y="3084215"/>
                        <a:ext cx="752475" cy="12001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0" t="5671" r="7983" b="1347"/>
          <a:stretch>
            <a:fillRect/>
          </a:stretch>
        </p:blipFill>
        <p:spPr>
          <a:xfrm>
            <a:off x="9383191" y="2862114"/>
            <a:ext cx="2802432" cy="39957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1" action="ppaction://hlinksldjump"/>
          </p:cNvPr>
          <p:cNvSpPr txBox="1"/>
          <p:nvPr/>
        </p:nvSpPr>
        <p:spPr>
          <a:xfrm>
            <a:off x="3178077" y="2056065"/>
            <a:ext cx="514937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3176786" y="3174285"/>
            <a:ext cx="515066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题型探究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重点突破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>
            <a:hlinkClick r:id="rId3" action="ppaction://hlinksldjump"/>
          </p:cNvPr>
          <p:cNvSpPr txBox="1"/>
          <p:nvPr/>
        </p:nvSpPr>
        <p:spPr>
          <a:xfrm>
            <a:off x="3178077" y="4297838"/>
            <a:ext cx="5149377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自查自纠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189733" y="2693023"/>
            <a:ext cx="5209729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189733" y="381749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189733" y="494196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知识梳理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                    自主学习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5360" y="477466"/>
            <a:ext cx="1116124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知识点一　系统抽样的概念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1010097"/>
            <a:ext cx="11161240" cy="227752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25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在抽样中，当总体中个体数较大时，可将总体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分为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______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几个部分，然后按照预先制定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______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从每一部分抽取一个个体，得到所需要的样本，这样的抽样方法叫做系统抽样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系统抽样具有如下特点：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50590" y="3215480"/>
          <a:ext cx="10946010" cy="3214709"/>
        </p:xfrm>
        <a:graphic>
          <a:graphicData uri="http://schemas.openxmlformats.org/drawingml/2006/table">
            <a:tbl>
              <a:tblPr/>
              <a:tblGrid>
                <a:gridCol w="1808966"/>
                <a:gridCol w="9137044"/>
              </a:tblGrid>
              <a:tr h="6246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项目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2340" marR="323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特点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2340" marR="323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46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个体数目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2340" marR="323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总体中个体无较大差异且个体数目较大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2340" marR="323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078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抽取方式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2340" marR="323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总体分成均衡的若干部分，分段间隔相等，在第一段内用简单随机抽样确定起始编号，其余依次加上间隔的整数倍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2340" marR="323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46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概率特征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2340" marR="323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每个个体被抽到的可能性相同，</a:t>
                      </a:r>
                      <a:r>
                        <a:rPr lang="zh-CN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是</a:t>
                      </a:r>
                      <a:r>
                        <a:rPr lang="en-US" altLang="zh-CN" sz="2800" kern="100" dirty="0" smtClean="0"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_______</a:t>
                      </a:r>
                      <a:r>
                        <a:rPr lang="zh-CN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抽样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2340" marR="323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478543" y="104918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均衡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09190" y="157240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规则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595536" y="585868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等可能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78582" y="364904"/>
            <a:ext cx="1094132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知识点二　系统抽样的步骤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8582" y="1053530"/>
            <a:ext cx="1116124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一般地，假设要从容量为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的总体中抽取容量为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的样本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,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我们可以按下列步骤进行系统抽样：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编号：先将总体的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个体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有时可直接利用个体自身所带的号码，如学号、准考证号、门牌号等；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分段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对编号进行分段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当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是样本容量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是整数时，取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k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确定第一个编号：在第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段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用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确定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第一个个体编号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l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l</a:t>
            </a:r>
            <a:r>
              <a:rPr lang="en-US" altLang="zh-CN" sz="2800" kern="100" dirty="0" err="1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≤</a:t>
            </a:r>
            <a:r>
              <a:rPr lang="en-US" altLang="zh-CN" sz="2800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k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92395" y="244606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编号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85238" y="3717826"/>
            <a:ext cx="24978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确定分段间隔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k</a:t>
            </a:r>
            <a:endParaRPr lang="zh-CN" altLang="en-US" dirty="0">
              <a:solidFill>
                <a:srgbClr val="C00000"/>
              </a:solidFill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7928669" y="3593346"/>
          <a:ext cx="720725" cy="127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文档" r:id="rId1" imgW="722630" imgH="1276985" progId="Word.Document.12">
                  <p:embed/>
                </p:oleObj>
              </mc:Choice>
              <mc:Fallback>
                <p:oleObj name="文档" r:id="rId1" imgW="722630" imgH="1276985" progId="Word.Document.12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928669" y="3593346"/>
                        <a:ext cx="720725" cy="12763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2143646" y="4202832"/>
          <a:ext cx="720725" cy="127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文档" r:id="rId3" imgW="722630" imgH="1276985" progId="Word.Document.12">
                  <p:embed/>
                </p:oleObj>
              </mc:Choice>
              <mc:Fallback>
                <p:oleObj name="文档" r:id="rId3" imgW="722630" imgH="1276985" progId="Word.Document.12">
                  <p:embed/>
                  <p:pic>
                    <p:nvPicPr>
                      <p:cNvPr id="0" name="图片 1025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43646" y="4202832"/>
                        <a:ext cx="720725" cy="12763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5772328" y="4994806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简单随机抽样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8" grpId="1"/>
      <p:bldP spid="13" grpId="0"/>
      <p:bldP spid="1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06574" y="1367715"/>
            <a:ext cx="1116124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成样：按照一定的规则抽取样本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通常是将</a:t>
            </a:r>
            <a:r>
              <a:rPr lang="en-US" altLang="zh-CN" sz="2800" i="1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</a:t>
            </a:r>
            <a:r>
              <a:rPr lang="en-US" altLang="zh-CN" sz="2800" u="sng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             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得到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第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个个体编号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k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再</a:t>
            </a:r>
            <a:r>
              <a:rPr lang="en-US" altLang="zh-CN" sz="2800" u="sng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  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得到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第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个个体编号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l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k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，依次进行下去，直到获取整个样本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53833" y="1492681"/>
            <a:ext cx="17796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加上间隔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k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92363" y="2137144"/>
            <a:ext cx="7024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加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k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6574" y="333450"/>
            <a:ext cx="1094132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知识点三　系统抽样与简单随机抽样的区别与联系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766614" y="1100094"/>
          <a:ext cx="10297144" cy="5516850"/>
        </p:xfrm>
        <a:graphic>
          <a:graphicData uri="http://schemas.openxmlformats.org/drawingml/2006/table">
            <a:tbl>
              <a:tblPr/>
              <a:tblGrid>
                <a:gridCol w="1217122"/>
                <a:gridCol w="2912459"/>
                <a:gridCol w="6167563"/>
              </a:tblGrid>
              <a:tr h="5533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 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简单随机抽样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系统抽样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66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区别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①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操作简单易行；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②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抽样的结果与个体编号无关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①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当总体中的个体数较大时，用系统抽样更易实施，更节约成本；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②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系统抽样的效果与个体的编号有关，如果编号的特征随编号呈周期性变化，可能使样本的代表性很差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664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联系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系统抽样在总体中的个体均匀分段后，在第一段进行抽样时，采用的是简单随机抽样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题型探究                 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重点突破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3190" y="693490"/>
            <a:ext cx="11385581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题型一　对系统抽样概念的理解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3190" y="1341562"/>
            <a:ext cx="11385581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1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下列抽样中，最适宜用系统抽样的是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某市的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个区共有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2 000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名学生，且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个区的学生人数之比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为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∶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∶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8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∶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从中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抽取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名入样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从某厂生产的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2 000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个电子元件中随机抽取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个入样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从某厂生产的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2 000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个电子元件中随机抽取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个入样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从某厂生产的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个电子元件中随机抽取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个入样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1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78582" y="909514"/>
            <a:ext cx="11161240" cy="327394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根据系统抽样的定义和特点判断，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项中的总体有明显的层次，不适宜用系统抽样；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项中样本容量很小，适合用随机数法；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项中总体容量很小，适合用抽签法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答案　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>
            <a:hlinkClick r:id="rId1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4753</Words>
  <Application>WPS 演示</Application>
  <PresentationFormat>自定义</PresentationFormat>
  <Paragraphs>332</Paragraphs>
  <Slides>28</Slides>
  <Notes>0</Notes>
  <HiddenSlides>7</HiddenSlides>
  <MMClips>0</MMClips>
  <ScaleCrop>false</ScaleCrop>
  <HeadingPairs>
    <vt:vector size="8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11</vt:i4>
      </vt:variant>
      <vt:variant>
        <vt:lpstr>幻灯片标题</vt:lpstr>
      </vt:variant>
      <vt:variant>
        <vt:i4>28</vt:i4>
      </vt:variant>
    </vt:vector>
  </HeadingPairs>
  <TitlesOfParts>
    <vt:vector size="58" baseType="lpstr">
      <vt:lpstr>Arial</vt:lpstr>
      <vt:lpstr>宋体</vt:lpstr>
      <vt:lpstr>Wingdings</vt:lpstr>
      <vt:lpstr>微软雅黑</vt:lpstr>
      <vt:lpstr>Times New Roman</vt:lpstr>
      <vt:lpstr>Times New Roman</vt:lpstr>
      <vt:lpstr>华文细黑</vt:lpstr>
      <vt:lpstr>Courier New</vt:lpstr>
      <vt:lpstr>华文新魏</vt:lpstr>
      <vt:lpstr>华文细黑</vt:lpstr>
      <vt:lpstr>黑体</vt:lpstr>
      <vt:lpstr>Arial Unicode MS</vt:lpstr>
      <vt:lpstr>Calibri</vt:lpstr>
      <vt:lpstr>Broadway</vt:lpstr>
      <vt:lpstr>楷体</vt:lpstr>
      <vt:lpstr>经典繁仿黑</vt:lpstr>
      <vt:lpstr>Lao UI</vt:lpstr>
      <vt:lpstr>Segoe Print</vt:lpstr>
      <vt:lpstr>Office 主题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797</cp:revision>
  <dcterms:created xsi:type="dcterms:W3CDTF">2014-10-15T07:25:00Z</dcterms:created>
  <dcterms:modified xsi:type="dcterms:W3CDTF">2018-02-14T13:24:47Z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