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418" r:id="rId4"/>
    <p:sldId id="257" r:id="rId5"/>
    <p:sldId id="258" r:id="rId6"/>
    <p:sldId id="425" r:id="rId7"/>
    <p:sldId id="453" r:id="rId8"/>
    <p:sldId id="481" r:id="rId9"/>
    <p:sldId id="454" r:id="rId10"/>
    <p:sldId id="483" r:id="rId11"/>
    <p:sldId id="484" r:id="rId12"/>
    <p:sldId id="485" r:id="rId13"/>
    <p:sldId id="486" r:id="rId14"/>
    <p:sldId id="487" r:id="rId15"/>
    <p:sldId id="491" r:id="rId16"/>
    <p:sldId id="488" r:id="rId17"/>
    <p:sldId id="278" r:id="rId18"/>
    <p:sldId id="309" r:id="rId19"/>
    <p:sldId id="457" r:id="rId20"/>
    <p:sldId id="459" r:id="rId21"/>
    <p:sldId id="461" r:id="rId22"/>
    <p:sldId id="462" r:id="rId23"/>
    <p:sldId id="463" r:id="rId24"/>
    <p:sldId id="465" r:id="rId25"/>
    <p:sldId id="466" r:id="rId26"/>
    <p:sldId id="468" r:id="rId27"/>
    <p:sldId id="489" r:id="rId28"/>
    <p:sldId id="490" r:id="rId29"/>
    <p:sldId id="361" r:id="rId30"/>
    <p:sldId id="424" r:id="rId31"/>
    <p:sldId id="447" r:id="rId32"/>
    <p:sldId id="448" r:id="rId33"/>
    <p:sldId id="492" r:id="rId34"/>
    <p:sldId id="423" r:id="rId35"/>
    <p:sldId id="475" r:id="rId36"/>
    <p:sldId id="451" r:id="rId37"/>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70" d="100"/>
          <a:sy n="70" d="100"/>
        </p:scale>
        <p:origin x="-864" y="-45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28.xml"/><Relationship Id="rId2" Type="http://schemas.openxmlformats.org/officeDocument/2006/relationships/slide" Target="slide16.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1.xml"/><Relationship Id="rId7" Type="http://schemas.openxmlformats.org/officeDocument/2006/relationships/image" Target="../media/image8.emf"/><Relationship Id="rId6" Type="http://schemas.openxmlformats.org/officeDocument/2006/relationships/package" Target="../embeddings/Document1.docx"/><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file:///F:\&#37329;&#27036;&#33489;\&#26032;&#20116;&#26412;\&#21019;&#26032;&#35774;&#35745;%20&#25968;&#23398;%20&#20154;&#25945;A&#29256;%20&#24517;&#20462;3\&#21019;&#26032;&#35774;&#35745;%20&#25968;&#23398;%20&#20154;&#25945;A&#29256;%20&#24517;&#20462;3\16L16.TIF" TargetMode="External"/><Relationship Id="rId7" Type="http://schemas.openxmlformats.org/officeDocument/2006/relationships/image" Target="../media/image9.png"/><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3.xml"/><Relationship Id="rId4" Type="http://schemas.openxmlformats.org/officeDocument/2006/relationships/slide" Target="slide31.xml"/><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 Target="slide2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694052" y="2277666"/>
            <a:ext cx="5245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第一章　算法初步</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638822" y="2701881"/>
            <a:ext cx="5296684"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1.3</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算法案例</a:t>
            </a:r>
            <a:endParaRPr lang="zh-CN"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452" r="11177" b="3772"/>
          <a:stretch>
            <a:fillRect/>
          </a:stretch>
        </p:blipFill>
        <p:spPr>
          <a:xfrm>
            <a:off x="8816652" y="2383998"/>
            <a:ext cx="3379350" cy="44777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582088"/>
            <a:ext cx="11161240" cy="522397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秦九韶算法的操作方法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算法步骤如下：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第一步，输入多项式次数</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、最高次项的系数</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和</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的值</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第二步，将</a:t>
            </a:r>
            <a:r>
              <a:rPr lang="en-US" altLang="zh-CN" sz="2800" i="1" kern="100" dirty="0">
                <a:latin typeface="Book Antiqua"/>
                <a:ea typeface="华文细黑"/>
                <a:cs typeface="Times New Roman" panose="02020603050405020304"/>
              </a:rPr>
              <a:t>v</a:t>
            </a:r>
            <a:r>
              <a:rPr lang="zh-CN" altLang="zh-CN" sz="2800" kern="100" dirty="0">
                <a:latin typeface="Times New Roman" panose="02020603050405020304"/>
                <a:ea typeface="华文细黑"/>
                <a:cs typeface="Times New Roman" panose="02020603050405020304"/>
              </a:rPr>
              <a:t>的值初始化为</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，将</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的值初始化为</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第三步，输入</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次项的系数</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第四步，</a:t>
            </a:r>
            <a:r>
              <a:rPr lang="en-US" altLang="zh-CN" sz="2800" i="1" kern="100" dirty="0">
                <a:latin typeface="Book Antiqua"/>
                <a:ea typeface="华文细黑"/>
                <a:cs typeface="Times New Roman" panose="02020603050405020304"/>
              </a:rPr>
              <a:t>v</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Book Antiqua"/>
                <a:ea typeface="华文细黑"/>
                <a:cs typeface="Times New Roman" panose="02020603050405020304"/>
              </a:rPr>
              <a:t>v</a:t>
            </a:r>
            <a:r>
              <a:rPr lang="en-US" altLang="zh-CN" sz="2800" i="1" kern="100" dirty="0" err="1">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第五步，判断</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是否大于或等于</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若是，则返回第三步；否则，输出多项式的值</a:t>
            </a:r>
            <a:r>
              <a:rPr lang="en-US" altLang="zh-CN" sz="2800" i="1" kern="100" dirty="0">
                <a:latin typeface="Book Antiqua"/>
                <a:ea typeface="华文细黑"/>
                <a:cs typeface="Times New Roman" panose="02020603050405020304"/>
              </a:rPr>
              <a:t>v</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3074" name="Picture 2" descr="RA12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72395" y="1088895"/>
            <a:ext cx="3423819" cy="507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4564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8" y="643712"/>
          <a:ext cx="3744416" cy="6181344"/>
        </p:xfrm>
        <a:graphic>
          <a:graphicData uri="http://schemas.openxmlformats.org/drawingml/2006/table">
            <a:tbl>
              <a:tblPr firstRow="1" firstCol="1" bandRow="1"/>
              <a:tblGrid>
                <a:gridCol w="3744416"/>
              </a:tblGrid>
              <a:tr h="5082733">
                <a:tc>
                  <a:txBody>
                    <a:bodyPr/>
                    <a:lstStyle/>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INPUT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n</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n</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INPUT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an</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a</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INPUT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x</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x</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v</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a</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n</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1</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WHILE</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0</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PRINT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i</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INPUT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err="1">
                          <a:effectLst/>
                          <a:latin typeface="Times New Roman" panose="02020603050405020304"/>
                          <a:ea typeface="华文细黑"/>
                          <a:cs typeface="Courier New" panose="02070309020205020404"/>
                        </a:rPr>
                        <a:t>ai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a</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v</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v*x</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a</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1</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WEND</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PRINT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v</a:t>
                      </a:r>
                      <a:endParaRPr lang="zh-CN" sz="26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600" kern="100" baseline="0" dirty="0">
                          <a:effectLst/>
                          <a:latin typeface="Times New Roman" panose="02020603050405020304"/>
                          <a:ea typeface="华文细黑"/>
                          <a:cs typeface="Courier New" panose="02070309020205020404"/>
                        </a:rPr>
                        <a:t>END</a:t>
                      </a:r>
                      <a:endParaRPr lang="zh-CN" sz="2600" kern="100" baseline="0" dirty="0">
                        <a:effectLst/>
                        <a:latin typeface="宋体" panose="02010600030101010101" pitchFamily="2" charset="-122"/>
                        <a:cs typeface="Courier New" panose="02070309020205020404"/>
                      </a:endParaRPr>
                    </a:p>
                  </a:txBody>
                  <a:tcPr marL="18657" marR="1865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676440"/>
            <a:ext cx="11161240" cy="688626"/>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知识点三　进位制</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1298591"/>
            <a:ext cx="11161240" cy="4345781"/>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进位制的概念</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进位制是为了计数和运算方便而约定的记数系统，约定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满几进一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就是几进制，几进制的基数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大于</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的整数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就是几</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常见的进位制</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二进制：</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只使用</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和</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两个数学；</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满二进一，即</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kern="100" baseline="-25000" dirty="0">
                <a:latin typeface="Times New Roman" panose="02020603050405020304"/>
                <a:ea typeface="华文细黑"/>
                <a:cs typeface="Courier New" panose="02070309020205020404"/>
              </a:rPr>
              <a:t>(2</a:t>
            </a:r>
            <a:r>
              <a:rPr lang="en-US" altLang="zh-CN" sz="2800" kern="100" baseline="-250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071797"/>
            <a:ext cx="11161240" cy="4001071"/>
          </a:xfrm>
          <a:prstGeom prst="rect">
            <a:avLst/>
          </a:prstGeom>
        </p:spPr>
        <p:txBody>
          <a:bodyPr wrap="square" lIns="121898" tIns="60948" rIns="121898" bIns="60948">
            <a:spAutoFit/>
          </a:bodyPr>
          <a:lstStyle/>
          <a:p>
            <a:pPr algn="just">
              <a:lnSpc>
                <a:spcPct val="150000"/>
              </a:lnSpc>
              <a:spcAft>
                <a:spcPts val="0"/>
              </a:spcAft>
            </a:pPr>
            <a:r>
              <a:rPr lang="en-US" sz="2800" kern="100" dirty="0" smtClean="0">
                <a:latin typeface="Times New Roman" panose="02020603050405020304"/>
                <a:cs typeface="Courier New" panose="02070309020205020404"/>
              </a:rPr>
              <a:t>(2)</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八进制</a:t>
            </a:r>
            <a:r>
              <a:rPr lang="zh-CN" altLang="en-US" sz="2800" kern="100" dirty="0" smtClean="0">
                <a:latin typeface="Times New Roman" panose="02020603050405020304"/>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cs typeface="宋体" panose="02010600030101010101" pitchFamily="2" charset="-122"/>
              </a:rPr>
              <a:t>①</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使用</a:t>
            </a:r>
            <a:r>
              <a:rPr lang="en-US" sz="2800" kern="100" dirty="0" smtClean="0">
                <a:latin typeface="Times New Roman" panose="02020603050405020304"/>
                <a:cs typeface="Courier New" panose="02070309020205020404"/>
              </a:rPr>
              <a:t>0,1,2,3,4,5,6,7</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这八个不同数学</a:t>
            </a:r>
            <a:r>
              <a:rPr lang="zh-CN" altLang="en-US" sz="2800" kern="100" dirty="0" smtClean="0">
                <a:latin typeface="Times New Roman" panose="02020603050405020304"/>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cs typeface="宋体" panose="02010600030101010101" pitchFamily="2" charset="-122"/>
              </a:rPr>
              <a:t>②</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满八进一</a:t>
            </a:r>
            <a:r>
              <a:rPr lang="zh-CN" altLang="en-US" sz="2800" kern="100" dirty="0" smtClean="0">
                <a:latin typeface="Times New Roman" panose="02020603050405020304"/>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即</a:t>
            </a:r>
            <a:r>
              <a:rPr lang="en-US" sz="2800" kern="100" dirty="0" smtClean="0">
                <a:latin typeface="Times New Roman" panose="02020603050405020304"/>
                <a:cs typeface="Courier New" panose="02070309020205020404"/>
              </a:rPr>
              <a:t>7</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10</a:t>
            </a:r>
            <a:r>
              <a:rPr lang="en-US" sz="2800" kern="100" baseline="-25000" dirty="0" smtClean="0">
                <a:latin typeface="Times New Roman" panose="02020603050405020304"/>
                <a:cs typeface="Courier New" panose="02070309020205020404"/>
              </a:rPr>
              <a:t>(8)</a:t>
            </a:r>
            <a:r>
              <a:rPr lang="zh-CN" altLang="en-US" sz="2800" kern="100" baseline="-25000" dirty="0" smtClean="0">
                <a:latin typeface="Times New Roman" panose="02020603050405020304"/>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kern="100" dirty="0" smtClean="0">
                <a:latin typeface="Times New Roman" panose="02020603050405020304"/>
                <a:cs typeface="Courier New" panose="02070309020205020404"/>
              </a:rPr>
              <a:t>(3)</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十六进制</a:t>
            </a:r>
            <a:r>
              <a:rPr lang="zh-CN" altLang="en-US" sz="2800" kern="100" dirty="0" smtClean="0">
                <a:latin typeface="Times New Roman" panose="02020603050405020304"/>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cs typeface="宋体" panose="02010600030101010101" pitchFamily="2" charset="-122"/>
              </a:rPr>
              <a:t>①</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使用</a:t>
            </a:r>
            <a:r>
              <a:rPr lang="en-US" sz="2800" kern="100" dirty="0" smtClean="0">
                <a:latin typeface="Times New Roman" panose="02020603050405020304"/>
                <a:cs typeface="Courier New" panose="02070309020205020404"/>
              </a:rPr>
              <a:t>0</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9</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十个数字和</a:t>
            </a:r>
            <a:r>
              <a:rPr lang="en-US" sz="2800" i="1" kern="100" dirty="0" smtClean="0">
                <a:latin typeface="Times New Roman" panose="02020603050405020304"/>
                <a:cs typeface="Courier New" panose="02070309020205020404"/>
              </a:rPr>
              <a:t>A</a:t>
            </a:r>
            <a:r>
              <a:rPr lang="zh-CN" altLang="en-US" sz="2800" kern="100" dirty="0" smtClean="0">
                <a:latin typeface="Times New Roman" panose="02020603050405020304"/>
                <a:cs typeface="Times New Roman" panose="02020603050405020304"/>
              </a:rPr>
              <a:t>～</a:t>
            </a:r>
            <a:r>
              <a:rPr lang="en-US" sz="2800" i="1" kern="100" dirty="0" smtClean="0">
                <a:latin typeface="Times New Roman" panose="02020603050405020304"/>
                <a:cs typeface="Courier New" panose="02070309020205020404"/>
              </a:rPr>
              <a:t>F</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表示</a:t>
            </a:r>
            <a:r>
              <a:rPr lang="en-US" sz="2800" kern="100" dirty="0" smtClean="0">
                <a:latin typeface="Times New Roman" panose="02020603050405020304"/>
                <a:cs typeface="Courier New" panose="02070309020205020404"/>
              </a:rPr>
              <a:t>10</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15</a:t>
            </a:r>
            <a:r>
              <a:rPr lang="zh-CN" altLang="en-US" sz="2800" kern="100" dirty="0" smtClean="0">
                <a:latin typeface="Times New Roman" panose="02020603050405020304"/>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cs typeface="宋体" panose="02010600030101010101" pitchFamily="2" charset="-122"/>
              </a:rPr>
              <a:t>②</a:t>
            </a:r>
            <a:r>
              <a:rPr lang="en-US" sz="2800" i="1" kern="100" dirty="0" smtClean="0">
                <a:latin typeface="Times New Roman" panose="02020603050405020304"/>
                <a:cs typeface="Courier New" panose="02070309020205020404"/>
              </a:rPr>
              <a:t>F</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10</a:t>
            </a:r>
            <a:r>
              <a:rPr lang="en-US" sz="2800" kern="100" baseline="-25000" dirty="0" smtClean="0">
                <a:latin typeface="Times New Roman" panose="02020603050405020304"/>
                <a:cs typeface="Courier New" panose="02070309020205020404"/>
              </a:rPr>
              <a:t>(16)</a:t>
            </a:r>
            <a:endParaRPr lang="zh-CN" sz="280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126955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zh-CN" altLang="zh-CN" sz="2800" kern="100" dirty="0">
                <a:latin typeface="Times New Roman" panose="02020603050405020304"/>
                <a:ea typeface="华文细黑"/>
                <a:cs typeface="Times New Roman" panose="02020603050405020304"/>
              </a:rPr>
              <a:t>任何进位制中都要用到的数字是什么？</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209309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和</a:t>
            </a:r>
            <a:r>
              <a:rPr lang="en-US" altLang="zh-CN" sz="2800" kern="100" dirty="0">
                <a:latin typeface="Times New Roman" panose="02020603050405020304"/>
                <a:ea typeface="华文细黑"/>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圆角矩形 5"/>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56852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求两个正整数的最大公约数</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406574" y="1189567"/>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分别用辗转相除法和更相减损术求</a:t>
            </a:r>
            <a:r>
              <a:rPr lang="en-US" altLang="zh-CN" sz="2800" kern="100" dirty="0">
                <a:latin typeface="Times New Roman" panose="02020603050405020304"/>
                <a:ea typeface="华文细黑"/>
                <a:cs typeface="Courier New" panose="02070309020205020404"/>
              </a:rPr>
              <a:t>261</a:t>
            </a:r>
            <a:r>
              <a:rPr lang="zh-CN" altLang="zh-CN" sz="2800" kern="100" dirty="0">
                <a:latin typeface="Times New Roman" panose="02020603050405020304"/>
                <a:ea typeface="华文细黑"/>
                <a:cs typeface="Times New Roman" panose="02020603050405020304"/>
              </a:rPr>
              <a:t>和</a:t>
            </a:r>
            <a:r>
              <a:rPr lang="en-US" altLang="zh-CN" sz="2800" kern="100" dirty="0">
                <a:latin typeface="Times New Roman" panose="02020603050405020304"/>
                <a:ea typeface="华文细黑"/>
                <a:cs typeface="Courier New" panose="02070309020205020404"/>
              </a:rPr>
              <a:t>319</a:t>
            </a:r>
            <a:r>
              <a:rPr lang="zh-CN" altLang="zh-CN" sz="2800" kern="100" dirty="0">
                <a:latin typeface="Times New Roman" panose="02020603050405020304"/>
                <a:ea typeface="华文细黑"/>
                <a:cs typeface="Times New Roman" panose="02020603050405020304"/>
              </a:rPr>
              <a:t>的最大公约数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1773610"/>
            <a:ext cx="5832648"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方法一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辗转相除法</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319÷261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余</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261÷58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余</a:t>
            </a: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58÷29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余</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319</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261</a:t>
            </a:r>
            <a:r>
              <a:rPr lang="zh-CN" altLang="zh-CN" sz="2800" kern="100" dirty="0">
                <a:latin typeface="Times New Roman" panose="02020603050405020304"/>
                <a:ea typeface="华文细黑"/>
                <a:cs typeface="Times New Roman" panose="02020603050405020304"/>
              </a:rPr>
              <a:t>的最大公约数为</a:t>
            </a:r>
            <a:r>
              <a:rPr lang="en-US" altLang="zh-CN" sz="2800" kern="100" dirty="0">
                <a:latin typeface="Times New Roman" panose="02020603050405020304"/>
                <a:ea typeface="华文细黑"/>
                <a:cs typeface="Courier New" panose="02070309020205020404"/>
              </a:rPr>
              <a:t>29.</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5951190" y="1764085"/>
            <a:ext cx="5832648" cy="4915680"/>
          </a:xfrm>
          <a:prstGeom prst="rect">
            <a:avLst/>
          </a:prstGeom>
        </p:spPr>
        <p:txBody>
          <a:bodyPr wrap="square" lIns="121898" tIns="60948" rIns="121898" bIns="60948">
            <a:spAutoFit/>
          </a:bodyPr>
          <a:lstStyle/>
          <a:p>
            <a:pPr algn="just">
              <a:lnSpc>
                <a:spcPct val="125000"/>
              </a:lnSpc>
              <a:spcAft>
                <a:spcPts val="0"/>
              </a:spcAft>
            </a:pPr>
            <a:r>
              <a:rPr lang="zh-CN" altLang="zh-CN" sz="2800" kern="100" dirty="0">
                <a:latin typeface="Times New Roman" panose="02020603050405020304"/>
                <a:ea typeface="华文细黑"/>
                <a:cs typeface="Times New Roman" panose="02020603050405020304"/>
              </a:rPr>
              <a:t>方法二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更相减损术</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319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261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261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203</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203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145</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145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87</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87</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58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319</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261</a:t>
            </a:r>
            <a:r>
              <a:rPr lang="zh-CN" altLang="zh-CN" sz="2800" kern="100" dirty="0">
                <a:latin typeface="Times New Roman" panose="02020603050405020304"/>
                <a:ea typeface="华文细黑"/>
                <a:cs typeface="Times New Roman" panose="02020603050405020304"/>
              </a:rPr>
              <a:t>的最大公约数是</a:t>
            </a:r>
            <a:r>
              <a:rPr lang="en-US" altLang="zh-CN" sz="2800" kern="100" dirty="0">
                <a:latin typeface="Times New Roman" panose="02020603050405020304"/>
                <a:ea typeface="华文细黑"/>
                <a:cs typeface="Courier New" panose="02070309020205020404"/>
              </a:rPr>
              <a:t>29.</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2" name="圆角矩形 11">
            <a:hlinkClick r:id="rId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p:bldP spid="5"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125538"/>
            <a:ext cx="12190413" cy="489654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11" name="矩形 10"/>
          <p:cNvSpPr/>
          <p:nvPr/>
        </p:nvSpPr>
        <p:spPr>
          <a:xfrm>
            <a:off x="406574" y="1312481"/>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利用辗转相除法求给定的两个数的最大公约数，即利用带余除法，用数对中较大的数除以较小的数，若余数不为零，则将余数和较小的数构成新的数对，再利用带余除法，直到大数被小数除尽，则这时的较小数就是原来两个数的最大公约数</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利用更相减损术求两个正整数的最大公约数的一般步骤是：首先判断两个正整数是否都是偶数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若是，用</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约简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也可以不除以</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，直接求最大公约数，这样不影响最后结果</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8943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用辗转相除法求</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的最大公约数，并用更相减损术检验你的结果</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518696"/>
            <a:ext cx="1116124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36</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即</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的最大公约数是</a:t>
            </a:r>
            <a:r>
              <a:rPr lang="en-US" altLang="zh-CN" sz="2800" kern="100" dirty="0">
                <a:latin typeface="Times New Roman" panose="02020603050405020304"/>
                <a:ea typeface="华文细黑"/>
                <a:cs typeface="Courier New" panose="02070309020205020404"/>
              </a:rPr>
              <a:t>4.</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验证：</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80÷2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40,36÷2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18</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40÷2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20,18÷2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20—9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11,11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7,7</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的最大公约数为</a:t>
            </a:r>
            <a:r>
              <a:rPr lang="en-US" altLang="zh-CN" sz="2800" kern="100" dirty="0">
                <a:latin typeface="Times New Roman" panose="02020603050405020304"/>
                <a:ea typeface="华文细黑"/>
                <a:cs typeface="Courier New" panose="02070309020205020404"/>
              </a:rPr>
              <a:t>4.</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3">
                                            <p:txEl>
                                              <p:pRg st="0" end="0"/>
                                            </p:txEl>
                                          </p:spTgt>
                                        </p:tgtEl>
                                      </p:cBhvr>
                                    </p:animEffect>
                                    <p:set>
                                      <p:cBhvr>
                                        <p:cTn id="42" dur="1" fill="hold">
                                          <p:stCondLst>
                                            <p:cond delay="499"/>
                                          </p:stCondLst>
                                        </p:cTn>
                                        <p:tgtEl>
                                          <p:spTgt spid="3">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3">
                                            <p:txEl>
                                              <p:pRg st="1" end="1"/>
                                            </p:txEl>
                                          </p:spTgt>
                                        </p:tgtEl>
                                      </p:cBhvr>
                                    </p:animEffect>
                                    <p:set>
                                      <p:cBhvr>
                                        <p:cTn id="45" dur="1" fill="hold">
                                          <p:stCondLst>
                                            <p:cond delay="499"/>
                                          </p:stCondLst>
                                        </p:cTn>
                                        <p:tgtEl>
                                          <p:spTgt spid="3">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
                                            <p:txEl>
                                              <p:pRg st="2" end="2"/>
                                            </p:txEl>
                                          </p:spTgt>
                                        </p:tgtEl>
                                      </p:cBhvr>
                                    </p:animEffect>
                                    <p:set>
                                      <p:cBhvr>
                                        <p:cTn id="48" dur="1" fill="hold">
                                          <p:stCondLst>
                                            <p:cond delay="499"/>
                                          </p:stCondLst>
                                        </p:cTn>
                                        <p:tgtEl>
                                          <p:spTgt spid="3">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
                                            <p:txEl>
                                              <p:pRg st="3" end="3"/>
                                            </p:txEl>
                                          </p:spTgt>
                                        </p:tgtEl>
                                      </p:cBhvr>
                                    </p:animEffect>
                                    <p:set>
                                      <p:cBhvr>
                                        <p:cTn id="51" dur="1" fill="hold">
                                          <p:stCondLst>
                                            <p:cond delay="499"/>
                                          </p:stCondLst>
                                        </p:cTn>
                                        <p:tgtEl>
                                          <p:spTgt spid="3">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
                                            <p:txEl>
                                              <p:pRg st="4" end="4"/>
                                            </p:txEl>
                                          </p:spTgt>
                                        </p:tgtEl>
                                      </p:cBhvr>
                                    </p:animEffect>
                                    <p:set>
                                      <p:cBhvr>
                                        <p:cTn id="54" dur="1" fill="hold">
                                          <p:stCondLst>
                                            <p:cond delay="499"/>
                                          </p:stCondLst>
                                        </p:cTn>
                                        <p:tgtEl>
                                          <p:spTgt spid="3">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
                                            <p:txEl>
                                              <p:pRg st="5" end="5"/>
                                            </p:txEl>
                                          </p:spTgt>
                                        </p:tgtEl>
                                      </p:cBhvr>
                                    </p:animEffect>
                                    <p:set>
                                      <p:cBhvr>
                                        <p:cTn id="57" dur="1" fill="hold">
                                          <p:stCondLst>
                                            <p:cond delay="499"/>
                                          </p:stCondLst>
                                        </p:cTn>
                                        <p:tgtEl>
                                          <p:spTgt spid="3">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3">
                                            <p:txEl>
                                              <p:pRg st="6" end="6"/>
                                            </p:txEl>
                                          </p:spTgt>
                                        </p:tgtEl>
                                      </p:cBhvr>
                                    </p:animEffect>
                                    <p:set>
                                      <p:cBhvr>
                                        <p:cTn id="60"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6398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秦九韶算法的应用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406574" y="640048"/>
            <a:ext cx="11377264" cy="125852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用秦九韶算法求多项式</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时的值</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1792176"/>
            <a:ext cx="11377264" cy="4877978"/>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a:t>
            </a:r>
            <a:r>
              <a:rPr lang="zh-CN" altLang="zh-CN" sz="2800" kern="100" dirty="0" smtClean="0">
                <a:latin typeface="Times New Roman" panose="02020603050405020304"/>
                <a:ea typeface="华文细黑"/>
                <a:cs typeface="Times New Roman" panose="02020603050405020304"/>
              </a:rPr>
              <a:t>有</a:t>
            </a:r>
            <a:r>
              <a:rPr lang="en-US" altLang="zh-CN" sz="2800" i="1" kern="100" dirty="0" smtClean="0">
                <a:latin typeface="Book Antiqua"/>
                <a:ea typeface="华文细黑"/>
                <a:cs typeface="Times New Roman" panose="02020603050405020304"/>
              </a:rPr>
              <a:t>v</a:t>
            </a:r>
            <a:r>
              <a:rPr lang="en-US" altLang="zh-CN" sz="2800" kern="100" baseline="-25000" dirty="0" smtClean="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2</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3</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4</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故</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圆角矩形 8">
            <a:hlinkClick r:id="rId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5">
                                            <p:txEl>
                                              <p:pRg st="0" end="0"/>
                                            </p:txEl>
                                          </p:spTgt>
                                        </p:tgtEl>
                                      </p:cBhvr>
                                    </p:animEffect>
                                    <p:set>
                                      <p:cBhvr>
                                        <p:cTn id="47" dur="1" fill="hold">
                                          <p:stCondLst>
                                            <p:cond delay="499"/>
                                          </p:stCondLst>
                                        </p:cTn>
                                        <p:tgtEl>
                                          <p:spTgt spid="5">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5">
                                            <p:txEl>
                                              <p:pRg st="1" end="1"/>
                                            </p:txEl>
                                          </p:spTgt>
                                        </p:tgtEl>
                                      </p:cBhvr>
                                    </p:animEffect>
                                    <p:set>
                                      <p:cBhvr>
                                        <p:cTn id="50" dur="1" fill="hold">
                                          <p:stCondLst>
                                            <p:cond delay="499"/>
                                          </p:stCondLst>
                                        </p:cTn>
                                        <p:tgtEl>
                                          <p:spTgt spid="5">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5">
                                            <p:txEl>
                                              <p:pRg st="2" end="2"/>
                                            </p:txEl>
                                          </p:spTgt>
                                        </p:tgtEl>
                                      </p:cBhvr>
                                    </p:animEffect>
                                    <p:set>
                                      <p:cBhvr>
                                        <p:cTn id="53" dur="1" fill="hold">
                                          <p:stCondLst>
                                            <p:cond delay="499"/>
                                          </p:stCondLst>
                                        </p:cTn>
                                        <p:tgtEl>
                                          <p:spTgt spid="5">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5">
                                            <p:txEl>
                                              <p:pRg st="3" end="3"/>
                                            </p:txEl>
                                          </p:spTgt>
                                        </p:tgtEl>
                                      </p:cBhvr>
                                    </p:animEffect>
                                    <p:set>
                                      <p:cBhvr>
                                        <p:cTn id="56" dur="1" fill="hold">
                                          <p:stCondLst>
                                            <p:cond delay="499"/>
                                          </p:stCondLst>
                                        </p:cTn>
                                        <p:tgtEl>
                                          <p:spTgt spid="5">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5">
                                            <p:txEl>
                                              <p:pRg st="4" end="4"/>
                                            </p:txEl>
                                          </p:spTgt>
                                        </p:tgtEl>
                                      </p:cBhvr>
                                    </p:animEffect>
                                    <p:set>
                                      <p:cBhvr>
                                        <p:cTn id="59" dur="1" fill="hold">
                                          <p:stCondLst>
                                            <p:cond delay="499"/>
                                          </p:stCondLst>
                                        </p:cTn>
                                        <p:tgtEl>
                                          <p:spTgt spid="5">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5">
                                            <p:txEl>
                                              <p:pRg st="5" end="5"/>
                                            </p:txEl>
                                          </p:spTgt>
                                        </p:tgtEl>
                                      </p:cBhvr>
                                    </p:animEffect>
                                    <p:set>
                                      <p:cBhvr>
                                        <p:cTn id="62" dur="1" fill="hold">
                                          <p:stCondLst>
                                            <p:cond delay="499"/>
                                          </p:stCondLst>
                                        </p:cTn>
                                        <p:tgtEl>
                                          <p:spTgt spid="5">
                                            <p:txEl>
                                              <p:pRg st="5" end="5"/>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5">
                                            <p:txEl>
                                              <p:pRg st="6" end="6"/>
                                            </p:txEl>
                                          </p:spTgt>
                                        </p:tgtEl>
                                      </p:cBhvr>
                                    </p:animEffect>
                                    <p:set>
                                      <p:cBhvr>
                                        <p:cTn id="65" dur="1" fill="hold">
                                          <p:stCondLst>
                                            <p:cond delay="499"/>
                                          </p:stCondLst>
                                        </p:cTn>
                                        <p:tgtEl>
                                          <p:spTgt spid="5">
                                            <p:txEl>
                                              <p:pRg st="6" end="6"/>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5">
                                            <p:txEl>
                                              <p:pRg st="7" end="7"/>
                                            </p:txEl>
                                          </p:spTgt>
                                        </p:tgtEl>
                                      </p:cBhvr>
                                    </p:animEffect>
                                    <p:set>
                                      <p:cBhvr>
                                        <p:cTn id="68" dur="1" fill="hold">
                                          <p:stCondLst>
                                            <p:cond delay="499"/>
                                          </p:stCondLst>
                                        </p:cTn>
                                        <p:tgtEl>
                                          <p:spTgt spid="5">
                                            <p:txEl>
                                              <p:pRg st="7" end="7"/>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523282"/>
            <a:ext cx="1000408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理解辗转相除法与更相减损术的含义，了解其执行过程</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理解秦九韶算法的计算过程，并了解它提高计算效率的实质</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理解进位制的概念，能进行不同进位制间的转化</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了解进位制的程序框图和程序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302433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1845618"/>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先将多项式写成一次多项式的形式，然后运算时从里到外，一步一步地做乘法和加法即可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这样比直接将</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代入原式大大减少了计算量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若用计算机计算，则可提高运算效率</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注意：当多项式中</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次项不存在时，可将第</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次项看作</a:t>
            </a:r>
            <a:r>
              <a:rPr lang="en-US" altLang="zh-CN" sz="2800" kern="100" dirty="0">
                <a:latin typeface="Times New Roman" panose="02020603050405020304"/>
                <a:ea typeface="华文细黑"/>
                <a:cs typeface="Courier New" panose="02070309020205020404"/>
              </a:rPr>
              <a:t>0·</a:t>
            </a:r>
            <a:r>
              <a:rPr lang="en-US" altLang="zh-CN" sz="2800" i="1" kern="100" dirty="0">
                <a:latin typeface="Times New Roman" panose="02020603050405020304"/>
                <a:ea typeface="华文细黑"/>
                <a:cs typeface="Courier New" panose="02070309020205020404"/>
              </a:rPr>
              <a:t>x</a:t>
            </a:r>
            <a:r>
              <a:rPr lang="en-US" altLang="zh-CN" sz="2800" i="1" kern="100" baseline="300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541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用秦九韶算法计算多项式</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160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240</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192</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64</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时的值</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341562"/>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根据秦九韶算法，把多项式改写成如下形式：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160)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240)</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192)</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由内向外依次计算一次多项式当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时的值；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i="1" kern="100" dirty="0" smtClean="0">
                <a:latin typeface="Book Antiqua"/>
                <a:ea typeface="华文细黑"/>
                <a:cs typeface="Times New Roman" panose="02020603050405020304"/>
              </a:rPr>
              <a:t>v</a:t>
            </a:r>
            <a:r>
              <a:rPr lang="en-US" altLang="zh-CN" sz="2800" kern="100" baseline="-25000" dirty="0" smtClean="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40</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i="1" kern="100" dirty="0" smtClean="0">
                <a:latin typeface="Book Antiqua"/>
                <a:ea typeface="华文细黑"/>
                <a:cs typeface="Times New Roman" panose="02020603050405020304"/>
              </a:rPr>
              <a:t>v</a:t>
            </a:r>
            <a:r>
              <a:rPr lang="en-US" altLang="zh-CN" sz="2800" kern="100" baseline="-25000" dirty="0" smtClean="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160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80</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i="1" kern="100" dirty="0" smtClean="0">
                <a:latin typeface="Book Antiqua"/>
                <a:ea typeface="华文细黑"/>
                <a:cs typeface="Times New Roman" panose="02020603050405020304"/>
              </a:rPr>
              <a:t>v</a:t>
            </a:r>
            <a:r>
              <a:rPr lang="en-US" altLang="zh-CN" sz="2800" kern="100" baseline="-25000" dirty="0" smtClean="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32</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时，多项式的值为</a:t>
            </a:r>
            <a:r>
              <a:rPr lang="en-US" altLang="zh-CN" sz="2800" kern="100" dirty="0">
                <a:latin typeface="Times New Roman" panose="02020603050405020304"/>
                <a:ea typeface="华文细黑"/>
                <a:cs typeface="Courier New" panose="02070309020205020404"/>
              </a:rPr>
              <a:t>0.</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3">
                                            <p:txEl>
                                              <p:pRg st="0" end="0"/>
                                            </p:txEl>
                                          </p:spTgt>
                                        </p:tgtEl>
                                      </p:cBhvr>
                                    </p:animEffect>
                                    <p:set>
                                      <p:cBhvr>
                                        <p:cTn id="47" dur="1" fill="hold">
                                          <p:stCondLst>
                                            <p:cond delay="499"/>
                                          </p:stCondLst>
                                        </p:cTn>
                                        <p:tgtEl>
                                          <p:spTgt spid="3">
                                            <p:txEl>
                                              <p:pRg st="0" end="0"/>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3">
                                            <p:txEl>
                                              <p:pRg st="1" end="1"/>
                                            </p:txEl>
                                          </p:spTgt>
                                        </p:tgtEl>
                                      </p:cBhvr>
                                    </p:animEffect>
                                    <p:set>
                                      <p:cBhvr>
                                        <p:cTn id="50" dur="1" fill="hold">
                                          <p:stCondLst>
                                            <p:cond delay="499"/>
                                          </p:stCondLst>
                                        </p:cTn>
                                        <p:tgtEl>
                                          <p:spTgt spid="3">
                                            <p:txEl>
                                              <p:pRg st="1" end="1"/>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3">
                                            <p:txEl>
                                              <p:pRg st="2" end="2"/>
                                            </p:txEl>
                                          </p:spTgt>
                                        </p:tgtEl>
                                      </p:cBhvr>
                                    </p:animEffect>
                                    <p:set>
                                      <p:cBhvr>
                                        <p:cTn id="53" dur="1" fill="hold">
                                          <p:stCondLst>
                                            <p:cond delay="499"/>
                                          </p:stCondLst>
                                        </p:cTn>
                                        <p:tgtEl>
                                          <p:spTgt spid="3">
                                            <p:txEl>
                                              <p:pRg st="2" end="2"/>
                                            </p:txEl>
                                          </p:spTgt>
                                        </p:tgtEl>
                                        <p:attrNameLst>
                                          <p:attrName>style.visibility</p:attrName>
                                        </p:attrNameLst>
                                      </p:cBhvr>
                                      <p:to>
                                        <p:strVal val="hidden"/>
                                      </p:to>
                                    </p:set>
                                  </p:childTnLst>
                                </p:cTn>
                              </p:par>
                              <p:par>
                                <p:cTn id="54" presetID="10" presetClass="exit" presetSubtype="0" fill="hold" grpId="0" nodeType="withEffect">
                                  <p:stCondLst>
                                    <p:cond delay="0"/>
                                  </p:stCondLst>
                                  <p:childTnLst>
                                    <p:animEffect transition="out" filter="fade">
                                      <p:cBhvr>
                                        <p:cTn id="55" dur="500"/>
                                        <p:tgtEl>
                                          <p:spTgt spid="3">
                                            <p:txEl>
                                              <p:pRg st="3" end="3"/>
                                            </p:txEl>
                                          </p:spTgt>
                                        </p:tgtEl>
                                      </p:cBhvr>
                                    </p:animEffect>
                                    <p:set>
                                      <p:cBhvr>
                                        <p:cTn id="56" dur="1" fill="hold">
                                          <p:stCondLst>
                                            <p:cond delay="499"/>
                                          </p:stCondLst>
                                        </p:cTn>
                                        <p:tgtEl>
                                          <p:spTgt spid="3">
                                            <p:txEl>
                                              <p:pRg st="3" end="3"/>
                                            </p:txEl>
                                          </p:spTgt>
                                        </p:tgtEl>
                                        <p:attrNameLst>
                                          <p:attrName>style.visibility</p:attrName>
                                        </p:attrNameLst>
                                      </p:cBhvr>
                                      <p:to>
                                        <p:strVal val="hidden"/>
                                      </p:to>
                                    </p:set>
                                  </p:childTnLst>
                                </p:cTn>
                              </p:par>
                              <p:par>
                                <p:cTn id="57" presetID="10" presetClass="exit" presetSubtype="0" fill="hold" grpId="0" nodeType="withEffect">
                                  <p:stCondLst>
                                    <p:cond delay="0"/>
                                  </p:stCondLst>
                                  <p:childTnLst>
                                    <p:animEffect transition="out" filter="fade">
                                      <p:cBhvr>
                                        <p:cTn id="58" dur="500"/>
                                        <p:tgtEl>
                                          <p:spTgt spid="3">
                                            <p:txEl>
                                              <p:pRg st="4" end="4"/>
                                            </p:txEl>
                                          </p:spTgt>
                                        </p:tgtEl>
                                      </p:cBhvr>
                                    </p:animEffect>
                                    <p:set>
                                      <p:cBhvr>
                                        <p:cTn id="59" dur="1" fill="hold">
                                          <p:stCondLst>
                                            <p:cond delay="499"/>
                                          </p:stCondLst>
                                        </p:cTn>
                                        <p:tgtEl>
                                          <p:spTgt spid="3">
                                            <p:txEl>
                                              <p:pRg st="4" end="4"/>
                                            </p:txEl>
                                          </p:spTgt>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500"/>
                                        <p:tgtEl>
                                          <p:spTgt spid="3">
                                            <p:txEl>
                                              <p:pRg st="5" end="5"/>
                                            </p:txEl>
                                          </p:spTgt>
                                        </p:tgtEl>
                                      </p:cBhvr>
                                    </p:animEffect>
                                    <p:set>
                                      <p:cBhvr>
                                        <p:cTn id="62" dur="1" fill="hold">
                                          <p:stCondLst>
                                            <p:cond delay="499"/>
                                          </p:stCondLst>
                                        </p:cTn>
                                        <p:tgtEl>
                                          <p:spTgt spid="3">
                                            <p:txEl>
                                              <p:pRg st="5" end="5"/>
                                            </p:txEl>
                                          </p:spTgt>
                                        </p:tgtEl>
                                        <p:attrNameLst>
                                          <p:attrName>style.visibility</p:attrName>
                                        </p:attrNameLst>
                                      </p:cBhvr>
                                      <p:to>
                                        <p:strVal val="hidden"/>
                                      </p:to>
                                    </p:set>
                                  </p:childTnLst>
                                </p:cTn>
                              </p:par>
                              <p:par>
                                <p:cTn id="63" presetID="10" presetClass="exit" presetSubtype="0" fill="hold" grpId="0" nodeType="withEffect">
                                  <p:stCondLst>
                                    <p:cond delay="0"/>
                                  </p:stCondLst>
                                  <p:childTnLst>
                                    <p:animEffect transition="out" filter="fade">
                                      <p:cBhvr>
                                        <p:cTn id="64" dur="500"/>
                                        <p:tgtEl>
                                          <p:spTgt spid="3">
                                            <p:txEl>
                                              <p:pRg st="6" end="6"/>
                                            </p:txEl>
                                          </p:spTgt>
                                        </p:tgtEl>
                                      </p:cBhvr>
                                    </p:animEffect>
                                    <p:set>
                                      <p:cBhvr>
                                        <p:cTn id="65" dur="1" fill="hold">
                                          <p:stCondLst>
                                            <p:cond delay="499"/>
                                          </p:stCondLst>
                                        </p:cTn>
                                        <p:tgtEl>
                                          <p:spTgt spid="3">
                                            <p:txEl>
                                              <p:pRg st="6" end="6"/>
                                            </p:txEl>
                                          </p:spTgt>
                                        </p:tgtEl>
                                        <p:attrNameLst>
                                          <p:attrName>style.visibility</p:attrName>
                                        </p:attrNameLst>
                                      </p:cBhvr>
                                      <p:to>
                                        <p:strVal val="hidden"/>
                                      </p:to>
                                    </p:set>
                                  </p:childTnLst>
                                </p:cTn>
                              </p:par>
                              <p:par>
                                <p:cTn id="66" presetID="10" presetClass="exit" presetSubtype="0" fill="hold" grpId="0" nodeType="withEffect">
                                  <p:stCondLst>
                                    <p:cond delay="0"/>
                                  </p:stCondLst>
                                  <p:childTnLst>
                                    <p:animEffect transition="out" filter="fade">
                                      <p:cBhvr>
                                        <p:cTn id="67" dur="500"/>
                                        <p:tgtEl>
                                          <p:spTgt spid="3">
                                            <p:txEl>
                                              <p:pRg st="7" end="7"/>
                                            </p:txEl>
                                          </p:spTgt>
                                        </p:tgtEl>
                                      </p:cBhvr>
                                    </p:animEffect>
                                    <p:set>
                                      <p:cBhvr>
                                        <p:cTn id="68" dur="1" fill="hold">
                                          <p:stCondLst>
                                            <p:cond delay="499"/>
                                          </p:stCondLst>
                                        </p:cTn>
                                        <p:tgtEl>
                                          <p:spTgt spid="3">
                                            <p:txEl>
                                              <p:pRg st="7" end="7"/>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进位制之间的互化</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把二进制数</a:t>
            </a:r>
            <a:r>
              <a:rPr lang="en-US" altLang="zh-CN" sz="2800" kern="100" dirty="0">
                <a:latin typeface="Times New Roman" panose="02020603050405020304"/>
                <a:ea typeface="华文细黑"/>
                <a:cs typeface="Courier New" panose="02070309020205020404"/>
              </a:rPr>
              <a:t>1110011</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化为十进制数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173305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kern="100" dirty="0">
                <a:latin typeface="Times New Roman" panose="02020603050405020304"/>
                <a:ea typeface="华文细黑"/>
                <a:cs typeface="Courier New" panose="02070309020205020404"/>
              </a:rPr>
              <a:t>1110011</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115.</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06574" y="26377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将</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进制数</a:t>
            </a:r>
            <a:r>
              <a:rPr lang="en-US" altLang="zh-CN" sz="2800" kern="100" dirty="0">
                <a:latin typeface="Times New Roman" panose="02020603050405020304"/>
                <a:ea typeface="华文细黑"/>
                <a:cs typeface="Courier New" panose="02070309020205020404"/>
              </a:rPr>
              <a:t>314706</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化为十进制数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3464015"/>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kern="100" dirty="0">
                <a:latin typeface="Times New Roman" panose="02020603050405020304"/>
                <a:ea typeface="华文细黑"/>
                <a:cs typeface="Courier New" panose="02070309020205020404"/>
              </a:rPr>
              <a:t>314706</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104 902.</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所以</a:t>
            </a:r>
            <a:r>
              <a:rPr lang="zh-CN" altLang="zh-CN" sz="2800" kern="100" dirty="0">
                <a:latin typeface="Times New Roman" panose="02020603050405020304"/>
                <a:ea typeface="华文细黑"/>
                <a:cs typeface="Times New Roman" panose="02020603050405020304"/>
              </a:rPr>
              <a:t>，化为十进制数是</a:t>
            </a:r>
            <a:r>
              <a:rPr lang="en-US" altLang="zh-CN" sz="2800" kern="100" dirty="0" smtClean="0">
                <a:latin typeface="Times New Roman" panose="02020603050405020304"/>
                <a:ea typeface="华文细黑"/>
                <a:cs typeface="Courier New" panose="02070309020205020404"/>
              </a:rPr>
              <a:t>104 902</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1" name="圆角矩形 10">
            <a:hlinkClick r:id="rId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1" end="1"/>
                                            </p:txEl>
                                          </p:spTgt>
                                        </p:tgtEl>
                                      </p:cBhvr>
                                    </p:animEffect>
                                    <p:set>
                                      <p:cBhvr>
                                        <p:cTn id="28"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p:bldP spid="5" grpId="1"/>
      <p:bldP spid="8"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316835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516534" y="1811314"/>
            <a:ext cx="1094132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将</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进制转化为十进制的方法是：先将这个</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进制数写成各个数位上的数字与</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的幂的乘积之和的形式，再按照十进制的运算规则计算出结果</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十进制转化为</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进制，采用除</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取余法，也就是除基数，倒取余</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7746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将</a:t>
            </a:r>
            <a:r>
              <a:rPr lang="en-US" altLang="zh-CN" sz="2800" kern="100" dirty="0">
                <a:latin typeface="Times New Roman" panose="02020603050405020304"/>
                <a:ea typeface="华文细黑"/>
                <a:cs typeface="Courier New" panose="02070309020205020404"/>
              </a:rPr>
              <a:t>53</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转化为二进制数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19754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先将八进制数</a:t>
            </a:r>
            <a:r>
              <a:rPr lang="en-US" altLang="zh-CN" sz="2800" kern="100" dirty="0">
                <a:latin typeface="Times New Roman" panose="02020603050405020304"/>
                <a:ea typeface="华文细黑"/>
                <a:cs typeface="Courier New" panose="02070309020205020404"/>
              </a:rPr>
              <a:t>53</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转化为十进制数：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53</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baseline="30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43</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再将十进制数</a:t>
            </a:r>
            <a:r>
              <a:rPr lang="en-US" altLang="zh-CN" sz="2800" kern="100" dirty="0">
                <a:latin typeface="Times New Roman" panose="02020603050405020304"/>
                <a:ea typeface="华文细黑"/>
                <a:cs typeface="Courier New" panose="02070309020205020404"/>
              </a:rPr>
              <a:t>43</a:t>
            </a:r>
            <a:r>
              <a:rPr lang="zh-CN" altLang="zh-CN" sz="2800" kern="100" dirty="0">
                <a:latin typeface="Times New Roman" panose="02020603050405020304"/>
                <a:ea typeface="华文细黑"/>
                <a:cs typeface="Times New Roman" panose="02020603050405020304"/>
              </a:rPr>
              <a:t>转化为二进制数：</a:t>
            </a:r>
            <a:endParaRPr lang="zh-CN" altLang="zh-CN" sz="1050" kern="100" dirty="0">
              <a:effectLst/>
              <a:latin typeface="宋体" panose="02010600030101010101" pitchFamily="2" charset="-122"/>
              <a:cs typeface="Courier New" panose="02070309020205020404"/>
            </a:endParaRPr>
          </a:p>
        </p:txBody>
      </p:sp>
      <p:pic>
        <p:nvPicPr>
          <p:cNvPr id="5122" name="Picture 2" descr="RA12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28939" y="3285778"/>
            <a:ext cx="2489249" cy="2441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06574" y="55900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53</a:t>
            </a:r>
            <a:r>
              <a:rPr lang="en-US" altLang="zh-CN" sz="2800" kern="100" baseline="-250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101011</a:t>
            </a:r>
            <a:r>
              <a:rPr lang="en-US" altLang="zh-CN" sz="2800" kern="100" baseline="-25000" dirty="0">
                <a:latin typeface="Times New Roman" panose="02020603050405020304"/>
                <a:ea typeface="华文细黑"/>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blinds(horizontal)">
                                      <p:cBhvr>
                                        <p:cTn id="20" dur="500"/>
                                        <p:tgtEl>
                                          <p:spTgt spid="512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5122"/>
                                        </p:tgtEl>
                                      </p:cBhvr>
                                    </p:animEffect>
                                    <p:set>
                                      <p:cBhvr>
                                        <p:cTn id="39" dur="1" fill="hold">
                                          <p:stCondLst>
                                            <p:cond delay="499"/>
                                          </p:stCondLst>
                                        </p:cTn>
                                        <p:tgtEl>
                                          <p:spTgt spid="512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build="allAtOnce"/>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631511"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94606"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smtClean="0">
                <a:latin typeface="Times New Roman" panose="02020603050405020304"/>
                <a:ea typeface="华文细黑"/>
                <a:cs typeface="Times New Roman" panose="02020603050405020304"/>
              </a:rPr>
              <a:t>            </a:t>
            </a:r>
            <a:r>
              <a:rPr lang="zh-CN" altLang="zh-CN" sz="2800" b="1" kern="100" smtClean="0">
                <a:solidFill>
                  <a:srgbClr val="0000FF"/>
                </a:solidFill>
                <a:latin typeface="微软雅黑" panose="020B0503020204020204" pitchFamily="34" charset="-122"/>
                <a:ea typeface="微软雅黑" panose="020B0503020204020204" pitchFamily="34" charset="-122"/>
                <a:cs typeface="Times New Roman" panose="02020603050405020304"/>
              </a:rPr>
              <a:t>转化</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与化归思想</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512168"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思想方法</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06574" y="981522"/>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下列各数中，最小的数是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A.85</a:t>
            </a:r>
            <a:r>
              <a:rPr lang="en-US" altLang="zh-CN" sz="2800" kern="100" baseline="-25000" dirty="0">
                <a:latin typeface="Times New Roman" panose="02020603050405020304"/>
                <a:ea typeface="华文细黑"/>
                <a:cs typeface="Courier New" panose="02070309020205020404"/>
              </a:rPr>
              <a:t>(9)</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B.210</a:t>
            </a:r>
            <a:r>
              <a:rPr lang="en-US" altLang="zh-CN" sz="2800" kern="100" baseline="-25000" dirty="0" smtClean="0">
                <a:latin typeface="Times New Roman" panose="02020603050405020304"/>
                <a:ea typeface="华文细黑"/>
                <a:cs typeface="Courier New" panose="02070309020205020404"/>
              </a:rPr>
              <a:t>(6)		</a:t>
            </a:r>
            <a:r>
              <a:rPr lang="en-US" altLang="zh-CN" sz="2800" kern="100" dirty="0" smtClean="0">
                <a:latin typeface="Times New Roman" panose="02020603050405020304"/>
                <a:ea typeface="华文细黑"/>
                <a:cs typeface="Courier New" panose="02070309020205020404"/>
              </a:rPr>
              <a:t>C.1000</a:t>
            </a:r>
            <a:r>
              <a:rPr lang="en-US" altLang="zh-CN" sz="2800" kern="100" baseline="-25000" dirty="0" smtClean="0">
                <a:latin typeface="Times New Roman" panose="02020603050405020304"/>
                <a:ea typeface="华文细黑"/>
                <a:cs typeface="Courier New" panose="02070309020205020404"/>
              </a:rPr>
              <a:t>(4)</a:t>
            </a:r>
            <a:r>
              <a:rPr lang="en-US" altLang="zh-CN" sz="2800" kern="100" dirty="0" smtClean="0">
                <a:latin typeface="Times New Roman" panose="02020603050405020304"/>
                <a:ea typeface="华文细黑"/>
                <a:cs typeface="Courier New" panose="02070309020205020404"/>
              </a:rPr>
              <a:t>	D.111111</a:t>
            </a:r>
            <a:r>
              <a:rPr lang="en-US" altLang="zh-CN" sz="2800" kern="100" baseline="-25000" dirty="0" smtClean="0">
                <a:latin typeface="Times New Roman" panose="02020603050405020304"/>
                <a:ea typeface="华文细黑"/>
                <a:cs typeface="Courier New" panose="02070309020205020404"/>
              </a:rPr>
              <a:t>(2</a:t>
            </a:r>
            <a:r>
              <a:rPr lang="en-US" altLang="zh-CN" sz="2800" kern="100" baseline="-250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06574" y="234967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分析　</a:t>
            </a:r>
            <a:r>
              <a:rPr lang="zh-CN" altLang="zh-CN" sz="2800" kern="100" dirty="0">
                <a:latin typeface="Times New Roman" panose="02020603050405020304"/>
                <a:ea typeface="华文细黑"/>
                <a:cs typeface="Times New Roman" panose="02020603050405020304"/>
              </a:rPr>
              <a:t>先将它们转化为十进制数，再进行比较</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06574" y="3069754"/>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kern="100" dirty="0">
                <a:latin typeface="Times New Roman" panose="02020603050405020304"/>
                <a:ea typeface="华文细黑"/>
                <a:cs typeface="Courier New" panose="02070309020205020404"/>
              </a:rPr>
              <a:t>85</a:t>
            </a:r>
            <a:r>
              <a:rPr lang="en-US" altLang="zh-CN" sz="2800" kern="100" baseline="-250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77</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210</a:t>
            </a:r>
            <a:r>
              <a:rPr lang="en-US" altLang="zh-CN" sz="2800" kern="100" baseline="-25000" dirty="0" smtClean="0">
                <a:latin typeface="Times New Roman" panose="02020603050405020304"/>
                <a:ea typeface="华文细黑"/>
                <a:cs typeface="Courier New" panose="02070309020205020404"/>
              </a:rPr>
              <a:t>(6</a:t>
            </a:r>
            <a:r>
              <a:rPr lang="en-US" altLang="zh-CN" sz="2800" kern="100" baseline="-250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78</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1000</a:t>
            </a:r>
            <a:r>
              <a:rPr lang="en-US" altLang="zh-CN" sz="2800" kern="100" baseline="-25000" dirty="0" smtClean="0">
                <a:latin typeface="Times New Roman" panose="02020603050405020304"/>
                <a:ea typeface="华文细黑"/>
                <a:cs typeface="Courier New" panose="02070309020205020404"/>
              </a:rPr>
              <a:t>(4</a:t>
            </a:r>
            <a:r>
              <a:rPr lang="en-US" altLang="zh-CN" sz="2800" kern="100" baseline="-250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64</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111111</a:t>
            </a:r>
            <a:r>
              <a:rPr lang="en-US" altLang="zh-CN" sz="2800" kern="100" baseline="-25000" dirty="0" smtClean="0">
                <a:latin typeface="Times New Roman" panose="02020603050405020304"/>
                <a:ea typeface="华文细黑"/>
                <a:cs typeface="Courier New" panose="02070309020205020404"/>
              </a:rPr>
              <a:t>(2</a:t>
            </a:r>
            <a:r>
              <a:rPr lang="en-US" altLang="zh-CN" sz="2800" kern="100" baseline="-250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63</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最小的是</a:t>
            </a:r>
            <a:r>
              <a:rPr lang="en-US" altLang="zh-CN" sz="2800" kern="100" dirty="0">
                <a:latin typeface="Times New Roman" panose="02020603050405020304"/>
                <a:ea typeface="华文细黑"/>
                <a:cs typeface="Courier New" panose="02070309020205020404"/>
              </a:rPr>
              <a:t>63.</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5600675" y="1159332"/>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D</a:t>
            </a:r>
            <a:endParaRPr lang="zh-CN" altLang="en-US" sz="2800" b="1" dirty="0">
              <a:solidFill>
                <a:srgbClr val="C00000"/>
              </a:solidFill>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3" name="圆角矩形 12">
            <a:hlinkClick r:id="rId1" action="ppaction://hlinksldjump"/>
          </p:cNvPr>
          <p:cNvSpPr/>
          <p:nvPr/>
        </p:nvSpPr>
        <p:spPr>
          <a:xfrm>
            <a:off x="971060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4" name="圆角矩形 13"/>
          <p:cNvSpPr/>
          <p:nvPr/>
        </p:nvSpPr>
        <p:spPr>
          <a:xfrm>
            <a:off x="8687582"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分析</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blinds(horizontal)">
                                      <p:cBhvr>
                                        <p:cTn id="23" dur="500"/>
                                        <p:tgtEl>
                                          <p:spTgt spid="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xEl>
                                              <p:pRg st="2" end="2"/>
                                            </p:txEl>
                                          </p:spTgt>
                                        </p:tgtEl>
                                        <p:attrNameLst>
                                          <p:attrName>style.visibility</p:attrName>
                                        </p:attrNameLst>
                                      </p:cBhvr>
                                      <p:to>
                                        <p:strVal val="visible"/>
                                      </p:to>
                                    </p:set>
                                    <p:animEffect transition="in" filter="blinds(horizontal)">
                                      <p:cBhvr>
                                        <p:cTn id="28" dur="500"/>
                                        <p:tgtEl>
                                          <p:spTgt spid="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blinds(horizontal)">
                                      <p:cBhvr>
                                        <p:cTn id="33" dur="500"/>
                                        <p:tgtEl>
                                          <p:spTgt spid="7">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blinds(horizontal)">
                                      <p:cBhvr>
                                        <p:cTn id="38" dur="500"/>
                                        <p:tgtEl>
                                          <p:spTgt spid="7">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0" nodeType="clickEffect">
                                  <p:stCondLst>
                                    <p:cond delay="0"/>
                                  </p:stCondLst>
                                  <p:childTnLst>
                                    <p:animEffect transition="out" filter="fade">
                                      <p:cBhvr>
                                        <p:cTn id="47" dur="500"/>
                                        <p:tgtEl>
                                          <p:spTgt spid="7">
                                            <p:txEl>
                                              <p:pRg st="0" end="0"/>
                                            </p:txEl>
                                          </p:spTgt>
                                        </p:tgtEl>
                                      </p:cBhvr>
                                    </p:animEffect>
                                    <p:set>
                                      <p:cBhvr>
                                        <p:cTn id="48" dur="1" fill="hold">
                                          <p:stCondLst>
                                            <p:cond delay="499"/>
                                          </p:stCondLst>
                                        </p:cTn>
                                        <p:tgtEl>
                                          <p:spTgt spid="7">
                                            <p:txEl>
                                              <p:pRg st="0" end="0"/>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7">
                                            <p:txEl>
                                              <p:pRg st="1" end="1"/>
                                            </p:txEl>
                                          </p:spTgt>
                                        </p:tgtEl>
                                      </p:cBhvr>
                                    </p:animEffect>
                                    <p:set>
                                      <p:cBhvr>
                                        <p:cTn id="51" dur="1" fill="hold">
                                          <p:stCondLst>
                                            <p:cond delay="499"/>
                                          </p:stCondLst>
                                        </p:cTn>
                                        <p:tgtEl>
                                          <p:spTgt spid="7">
                                            <p:txEl>
                                              <p:pRg st="1" end="1"/>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7">
                                            <p:txEl>
                                              <p:pRg st="2" end="2"/>
                                            </p:txEl>
                                          </p:spTgt>
                                        </p:tgtEl>
                                      </p:cBhvr>
                                    </p:animEffect>
                                    <p:set>
                                      <p:cBhvr>
                                        <p:cTn id="54" dur="1" fill="hold">
                                          <p:stCondLst>
                                            <p:cond delay="499"/>
                                          </p:stCondLst>
                                        </p:cTn>
                                        <p:tgtEl>
                                          <p:spTgt spid="7">
                                            <p:txEl>
                                              <p:pRg st="2" end="2"/>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7">
                                            <p:txEl>
                                              <p:pRg st="3" end="3"/>
                                            </p:txEl>
                                          </p:spTgt>
                                        </p:tgtEl>
                                      </p:cBhvr>
                                    </p:animEffect>
                                    <p:set>
                                      <p:cBhvr>
                                        <p:cTn id="57" dur="1" fill="hold">
                                          <p:stCondLst>
                                            <p:cond delay="499"/>
                                          </p:stCondLst>
                                        </p:cTn>
                                        <p:tgtEl>
                                          <p:spTgt spid="7">
                                            <p:txEl>
                                              <p:pRg st="3" end="3"/>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7">
                                            <p:txEl>
                                              <p:pRg st="4" end="4"/>
                                            </p:txEl>
                                          </p:spTgt>
                                        </p:tgtEl>
                                      </p:cBhvr>
                                    </p:animEffect>
                                    <p:set>
                                      <p:cBhvr>
                                        <p:cTn id="60" dur="1" fill="hold">
                                          <p:stCondLst>
                                            <p:cond delay="499"/>
                                          </p:stCondLst>
                                        </p:cTn>
                                        <p:tgtEl>
                                          <p:spTgt spid="7">
                                            <p:txEl>
                                              <p:pRg st="4" end="4"/>
                                            </p:txEl>
                                          </p:spTgt>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P spid="7" grpId="0" uiExpand="1" build="allAtOnce"/>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155758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解后反思　</a:t>
            </a:r>
            <a:r>
              <a:rPr lang="zh-CN" altLang="zh-CN" sz="2800" kern="100" dirty="0">
                <a:latin typeface="Times New Roman" panose="02020603050405020304"/>
                <a:ea typeface="华文细黑"/>
                <a:cs typeface="Times New Roman" panose="02020603050405020304"/>
              </a:rPr>
              <a:t>合理的转化是解题的关键</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对于进位制之间的转化问题，一般要先把</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进制数转化为十进制数，再转化为其他进制数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smtClean="0">
                <a:latin typeface="Times New Roman" panose="02020603050405020304"/>
                <a:ea typeface="华文细黑"/>
                <a:cs typeface="Times New Roman" panose="02020603050405020304"/>
              </a:rPr>
              <a:t>            </a:t>
            </a:r>
            <a:r>
              <a:rPr lang="zh-CN" altLang="zh-CN" sz="2800" b="1" kern="100" smtClean="0">
                <a:solidFill>
                  <a:srgbClr val="0000FF"/>
                </a:solidFill>
                <a:latin typeface="微软雅黑" panose="020B0503020204020204" pitchFamily="34" charset="-122"/>
                <a:ea typeface="微软雅黑" panose="020B0503020204020204" pitchFamily="34" charset="-122"/>
                <a:cs typeface="Times New Roman" panose="02020603050405020304"/>
              </a:rPr>
              <a:t>数制</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转化方法掌握不牢致错</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易错点</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06574" y="76549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5</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把十字进制数</a:t>
            </a:r>
            <a:r>
              <a:rPr lang="en-US" altLang="zh-CN" sz="2800" kern="100" dirty="0">
                <a:latin typeface="Times New Roman" panose="02020603050405020304"/>
                <a:ea typeface="华文细黑"/>
                <a:cs typeface="Courier New" panose="02070309020205020404"/>
              </a:rPr>
              <a:t>49</a:t>
            </a:r>
            <a:r>
              <a:rPr lang="zh-CN" altLang="zh-CN" sz="2800" kern="100" dirty="0">
                <a:latin typeface="Times New Roman" panose="02020603050405020304"/>
                <a:ea typeface="华文细黑"/>
                <a:cs typeface="Times New Roman" panose="02020603050405020304"/>
              </a:rPr>
              <a:t>化为二进制数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06574" y="134156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分析　</a:t>
            </a:r>
            <a:r>
              <a:rPr lang="zh-CN" altLang="zh-CN" sz="2800" kern="100" dirty="0">
                <a:latin typeface="Times New Roman" panose="02020603050405020304"/>
                <a:ea typeface="华文细黑"/>
                <a:cs typeface="Times New Roman" panose="02020603050405020304"/>
              </a:rPr>
              <a:t>对进位制间的换算，要弄清解题的办法，将十进制数转化为</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进制数用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除</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取余法</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06574" y="263770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endParaRPr lang="zh-CN" altLang="zh-CN" sz="1050" kern="100" dirty="0">
              <a:effectLst/>
              <a:latin typeface="宋体" panose="02010600030101010101" pitchFamily="2" charset="-122"/>
              <a:cs typeface="Courier New" panose="02070309020205020404"/>
            </a:endParaRPr>
          </a:p>
        </p:txBody>
      </p:sp>
      <p:pic>
        <p:nvPicPr>
          <p:cNvPr id="6146" name="Picture 2" descr="RA12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03554" y="2709714"/>
            <a:ext cx="2597929" cy="244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47259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49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110 001</a:t>
            </a:r>
            <a:r>
              <a:rPr lang="en-US" altLang="zh-CN" sz="2800" kern="100" baseline="-25000" dirty="0">
                <a:latin typeface="Times New Roman" panose="02020603050405020304"/>
                <a:ea typeface="华文细黑"/>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406574" y="533622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解后反思　</a:t>
            </a:r>
            <a:r>
              <a:rPr lang="zh-CN" altLang="zh-CN" sz="2800" kern="100" dirty="0">
                <a:latin typeface="Times New Roman" panose="02020603050405020304"/>
                <a:ea typeface="华文细黑"/>
                <a:cs typeface="Times New Roman" panose="02020603050405020304"/>
              </a:rPr>
              <a:t>本例常出现的错误是把上式中各步所得的余数从上到下排列，这是基本方法掌握不牢造成的，应加以注意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762841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分析</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8" name="圆角矩形 17"/>
          <p:cNvSpPr/>
          <p:nvPr/>
        </p:nvSpPr>
        <p:spPr>
          <a:xfrm>
            <a:off x="1003230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9" name="圆角矩形 18"/>
          <p:cNvSpPr/>
          <p:nvPr/>
        </p:nvSpPr>
        <p:spPr>
          <a:xfrm>
            <a:off x="86630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20" name="圆角矩形 1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1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6146"/>
                                        </p:tgtEl>
                                        <p:attrNameLst>
                                          <p:attrName>style.visibility</p:attrName>
                                        </p:attrNameLst>
                                      </p:cBhvr>
                                      <p:to>
                                        <p:strVal val="visible"/>
                                      </p:to>
                                    </p:set>
                                    <p:animEffect transition="in" filter="blinds(horizontal)">
                                      <p:cBhvr>
                                        <p:cTn id="21" dur="500"/>
                                        <p:tgtEl>
                                          <p:spTgt spid="614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6146"/>
                                        </p:tgtEl>
                                      </p:cBhvr>
                                    </p:animEffect>
                                    <p:set>
                                      <p:cBhvr>
                                        <p:cTn id="34" dur="1" fill="hold">
                                          <p:stCondLst>
                                            <p:cond delay="499"/>
                                          </p:stCondLst>
                                        </p:cTn>
                                        <p:tgtEl>
                                          <p:spTgt spid="614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38" restart="whenNotActive" fill="hold" evtFilter="cancelBubble" nodeType="interactiveSeq">
                <p:stCondLst>
                  <p:cond evt="onClick" delay="0">
                    <p:tgtEl>
                      <p:spTgt spid="19"/>
                    </p:tgtEl>
                  </p:cond>
                </p:stCondLst>
                <p:endSync evt="end" delay="0">
                  <p:rtn val="all"/>
                </p:endSync>
                <p:childTnLst>
                  <p:par>
                    <p:cTn id="39" fill="hold">
                      <p:stCondLst>
                        <p:cond delay="0"/>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1"/>
                                        </p:tgtEl>
                                      </p:cBhvr>
                                    </p:animEffect>
                                    <p:set>
                                      <p:cBhvr>
                                        <p:cTn id="4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7" grpId="0"/>
      <p:bldP spid="7" grpId="1"/>
      <p:bldP spid="9" grpId="0"/>
      <p:bldP spid="9" grpId="1"/>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406574" y="799719"/>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1.1 337</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382</a:t>
            </a:r>
            <a:r>
              <a:rPr lang="zh-CN" altLang="zh-CN" sz="2800" kern="100" dirty="0">
                <a:latin typeface="Times New Roman" panose="02020603050405020304"/>
                <a:ea typeface="华文细黑"/>
                <a:cs typeface="Times New Roman" panose="02020603050405020304"/>
              </a:rPr>
              <a:t>的最大公约数是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A.3  </a:t>
            </a:r>
            <a:r>
              <a:rPr lang="en-US" altLang="zh-CN" sz="2800" kern="100" dirty="0" smtClean="0">
                <a:latin typeface="Times New Roman" panose="02020603050405020304"/>
                <a:ea typeface="华文细黑"/>
                <a:cs typeface="Courier New" panose="02070309020205020404"/>
              </a:rPr>
              <a:t>		B.382  		C.191  		D.201</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2239879"/>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利用辗转相除法，</a:t>
            </a:r>
            <a:r>
              <a:rPr lang="en-US" altLang="zh-CN" sz="2800" kern="100" dirty="0">
                <a:latin typeface="Times New Roman" panose="02020603050405020304"/>
                <a:ea typeface="华文细黑"/>
                <a:cs typeface="Courier New" panose="02070309020205020404"/>
              </a:rPr>
              <a:t>1 337</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382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191,382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两数的最大公约数为</a:t>
            </a:r>
            <a:r>
              <a:rPr lang="en-US" altLang="zh-CN" sz="2800" kern="100" dirty="0">
                <a:latin typeface="Times New Roman" panose="02020603050405020304"/>
                <a:ea typeface="华文细黑"/>
                <a:cs typeface="Courier New" panose="02070309020205020404"/>
              </a:rPr>
              <a:t>191.</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231110" y="981522"/>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build="allAtOnce"/>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76549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把</a:t>
            </a:r>
            <a:r>
              <a:rPr lang="en-US" altLang="zh-CN" sz="2800" kern="100" dirty="0">
                <a:latin typeface="Times New Roman" panose="02020603050405020304"/>
                <a:ea typeface="华文细黑"/>
                <a:cs typeface="Courier New" panose="02070309020205020404"/>
              </a:rPr>
              <a:t>189</a:t>
            </a:r>
            <a:r>
              <a:rPr lang="zh-CN" altLang="zh-CN" sz="2800" kern="100" dirty="0">
                <a:latin typeface="Times New Roman" panose="02020603050405020304"/>
                <a:ea typeface="华文细黑"/>
                <a:cs typeface="Times New Roman" panose="02020603050405020304"/>
              </a:rPr>
              <a:t>化为三进制数，则末位数字是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A.0  </a:t>
            </a:r>
            <a:r>
              <a:rPr lang="en-US" altLang="zh-CN" sz="2800" kern="100" dirty="0" smtClean="0">
                <a:latin typeface="Times New Roman" panose="02020603050405020304"/>
                <a:ea typeface="华文细黑"/>
                <a:cs typeface="Courier New" panose="02070309020205020404"/>
              </a:rPr>
              <a:t>		B.1  		C.2  		D.3</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209309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采用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除</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取余法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，得</a:t>
            </a:r>
            <a:endParaRPr lang="zh-CN" altLang="zh-CN" sz="1050" kern="100" dirty="0">
              <a:effectLst/>
              <a:latin typeface="宋体" panose="02010600030101010101" pitchFamily="2" charset="-122"/>
              <a:cs typeface="Courier New" panose="02070309020205020404"/>
            </a:endParaRPr>
          </a:p>
        </p:txBody>
      </p:sp>
      <p:pic>
        <p:nvPicPr>
          <p:cNvPr id="7170" name="Picture 2" descr="RA1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7678" y="2904026"/>
            <a:ext cx="2029536" cy="192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06574" y="47259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即</a:t>
            </a:r>
            <a:r>
              <a:rPr lang="en-US" altLang="zh-CN" sz="2800" kern="100" dirty="0">
                <a:latin typeface="Times New Roman" panose="02020603050405020304"/>
                <a:ea typeface="华文细黑"/>
                <a:cs typeface="Courier New" panose="02070309020205020404"/>
              </a:rPr>
              <a:t>189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21 000</a:t>
            </a:r>
            <a:r>
              <a:rPr lang="en-US" altLang="zh-CN" sz="2800" kern="100" baseline="-25000" dirty="0">
                <a:latin typeface="Times New Roman" panose="02020603050405020304"/>
                <a:ea typeface="华文细黑"/>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6527254" y="919951"/>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A</a:t>
            </a:r>
            <a:endParaRPr lang="zh-CN" altLang="en-US" sz="2800" b="1" kern="100" dirty="0">
              <a:solidFill>
                <a:srgbClr val="C00000"/>
              </a:solidFill>
              <a:latin typeface="Times New Roman" panose="02020603050405020304"/>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blinds(horizontal)">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170"/>
                                        </p:tgtEl>
                                      </p:cBhvr>
                                    </p:animEffect>
                                    <p:set>
                                      <p:cBhvr>
                                        <p:cTn id="28" dur="1" fill="hold">
                                          <p:stCondLst>
                                            <p:cond delay="499"/>
                                          </p:stCondLst>
                                        </p:cTn>
                                        <p:tgtEl>
                                          <p:spTgt spid="7170"/>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8" grpId="0"/>
      <p:bldP spid="8" grpId="1"/>
      <p:bldP spid="10" grpId="0"/>
      <p:bldP spid="10" grpId="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当堂检测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自查自纠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76549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用秦九韶算法求</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次多项式</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en-US" altLang="zh-CN" sz="2800" i="1" kern="100" baseline="30000" dirty="0" err="1">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en-US" altLang="zh-CN" sz="2800" i="1" kern="100" baseline="30000" dirty="0">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时的值，求</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0</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需要乘方、乘法、加法的次数分别为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2349674"/>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a:t>
            </a:r>
            <a:r>
              <a:rPr lang="en-US" altLang="zh-CN" sz="2800" i="1" kern="100" dirty="0" smtClean="0">
                <a:latin typeface="Times New Roman" panose="02020603050405020304"/>
                <a:ea typeface="华文细黑"/>
                <a:cs typeface="Courier New" panose="02070309020205020404"/>
              </a:rPr>
              <a:t>n,</a:t>
            </a:r>
            <a:r>
              <a:rPr lang="en-US" altLang="zh-CN" sz="2800" kern="100" dirty="0" smtClean="0">
                <a:latin typeface="Times New Roman" panose="02020603050405020304"/>
                <a:ea typeface="华文细黑"/>
                <a:cs typeface="Courier New" panose="02070309020205020404"/>
              </a:rPr>
              <a:t>2</a:t>
            </a:r>
            <a:r>
              <a:rPr lang="en-US" altLang="zh-CN" sz="2800" i="1" kern="100" dirty="0" smtClean="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C.0,2</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D.0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910630" y="2268141"/>
          <a:ext cx="1446213" cy="1295400"/>
        </p:xfrm>
        <a:graphic>
          <a:graphicData uri="http://schemas.openxmlformats.org/presentationml/2006/ole">
            <mc:AlternateContent xmlns:mc="http://schemas.openxmlformats.org/markup-compatibility/2006">
              <mc:Choice xmlns:v="urn:schemas-microsoft-com:vml" Requires="v">
                <p:oleObj spid="_x0000_s1025" name="文档" r:id="rId6" imgW="1446530" imgH="1296670" progId="Word.Document.12">
                  <p:embed/>
                </p:oleObj>
              </mc:Choice>
              <mc:Fallback>
                <p:oleObj name="文档" r:id="rId6" imgW="1446530" imgH="1296670" progId="Word.Document.12">
                  <p:embed/>
                  <p:pic>
                    <p:nvPicPr>
                      <p:cNvPr id="0" name="图片 1024"/>
                      <p:cNvPicPr>
                        <a:picLocks noChangeAspect="1"/>
                      </p:cNvPicPr>
                      <p:nvPr/>
                    </p:nvPicPr>
                    <p:blipFill>
                      <a:blip r:embed="rId7"/>
                      <a:stretch>
                        <a:fillRect/>
                      </a:stretch>
                    </p:blipFill>
                    <p:spPr>
                      <a:xfrm>
                        <a:off x="910630" y="2268141"/>
                        <a:ext cx="1446213" cy="1295400"/>
                      </a:xfrm>
                      <a:prstGeom prst="rect">
                        <a:avLst/>
                      </a:prstGeom>
                      <a:noFill/>
                      <a:ln w="9525">
                        <a:noFill/>
                      </a:ln>
                    </p:spPr>
                  </p:pic>
                </p:oleObj>
              </mc:Fallback>
            </mc:AlternateContent>
          </a:graphicData>
        </a:graphic>
      </p:graphicFrame>
      <p:sp>
        <p:nvSpPr>
          <p:cNvPr id="10" name="矩形 9"/>
          <p:cNvSpPr/>
          <p:nvPr/>
        </p:nvSpPr>
        <p:spPr>
          <a:xfrm>
            <a:off x="406574" y="378983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因为</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所以</a:t>
            </a:r>
            <a:r>
              <a:rPr lang="zh-CN" altLang="zh-CN" sz="2800" kern="100" dirty="0">
                <a:latin typeface="Times New Roman" panose="02020603050405020304"/>
                <a:ea typeface="华文细黑"/>
                <a:cs typeface="Times New Roman" panose="02020603050405020304"/>
              </a:rPr>
              <a:t>乘方、乘法、加法的次数分别为</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8850560" y="1595259"/>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D</a:t>
            </a:r>
            <a:endParaRPr lang="zh-CN" altLang="en-US" sz="2800" b="1" kern="100" dirty="0">
              <a:solidFill>
                <a:srgbClr val="C00000"/>
              </a:solidFill>
              <a:latin typeface="Times New Roman" panose="02020603050405020304"/>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xEl>
                                              <p:pRg st="0" end="0"/>
                                            </p:txEl>
                                          </p:spTgt>
                                        </p:tgtEl>
                                      </p:cBhvr>
                                    </p:animEffect>
                                    <p:set>
                                      <p:cBhvr>
                                        <p:cTn id="22" dur="1" fill="hold">
                                          <p:stCondLst>
                                            <p:cond delay="499"/>
                                          </p:stCondLst>
                                        </p:cTn>
                                        <p:tgtEl>
                                          <p:spTgt spid="10">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xEl>
                                              <p:pRg st="1" end="1"/>
                                            </p:txEl>
                                          </p:spTgt>
                                        </p:tgtEl>
                                      </p:cBhvr>
                                    </p:animEffect>
                                    <p:set>
                                      <p:cBhvr>
                                        <p:cTn id="25" dur="1" fill="hold">
                                          <p:stCondLst>
                                            <p:cond delay="499"/>
                                          </p:stCondLst>
                                        </p:cTn>
                                        <p:tgtEl>
                                          <p:spTgt spid="10">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0" grpId="0" build="allAtOnce"/>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7" name="矩形 16"/>
          <p:cNvSpPr/>
          <p:nvPr/>
        </p:nvSpPr>
        <p:spPr>
          <a:xfrm>
            <a:off x="406574" y="621482"/>
            <a:ext cx="8689028" cy="5293733"/>
          </a:xfrm>
          <a:prstGeom prst="rect">
            <a:avLst/>
          </a:prstGeom>
        </p:spPr>
        <p:txBody>
          <a:bodyPr wrap="square" lIns="121898" tIns="60948" rIns="121898" bIns="60948">
            <a:spAutoFit/>
          </a:bodyPr>
          <a:lstStyle/>
          <a:p>
            <a:pPr algn="just">
              <a:lnSpc>
                <a:spcPct val="150000"/>
              </a:lnSpc>
              <a:spcAft>
                <a:spcPts val="0"/>
              </a:spcAft>
            </a:pPr>
            <a:r>
              <a:rPr lang="en-US" sz="2800" kern="100" dirty="0" smtClean="0">
                <a:latin typeface="Times New Roman" panose="02020603050405020304"/>
                <a:cs typeface="Courier New" panose="02070309020205020404"/>
              </a:rPr>
              <a:t>4</a:t>
            </a:r>
            <a:r>
              <a:rPr lang="zh-CN" altLang="en-US" sz="2800" kern="100" dirty="0" smtClean="0">
                <a:latin typeface="Times New Roman" panose="02020603050405020304"/>
                <a:cs typeface="Times New Roman" panose="02020603050405020304"/>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秦九韶是我国南宋时期的数学家，普州</a:t>
            </a: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现四川省安岳县</a:t>
            </a: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人，他在所著的</a:t>
            </a:r>
            <a:r>
              <a:rPr lang="en-US" altLang="zh-CN"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数书九章</a:t>
            </a:r>
            <a:r>
              <a:rPr lang="en-US" altLang="zh-CN"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中提出的多项式求值的秦九韶算法，至今仍是比较先进的算法．如图所示的程序框图给出了利用秦九韶算法求某多项式值的一个实例，若输入</a:t>
            </a:r>
            <a:r>
              <a:rPr lang="en-US" sz="2800" i="1" kern="100" dirty="0" smtClean="0">
                <a:latin typeface="Times New Roman" panose="02020603050405020304"/>
                <a:cs typeface="Courier New" panose="02070309020205020404"/>
              </a:rPr>
              <a:t>n</a:t>
            </a:r>
            <a:r>
              <a:rPr lang="zh-CN" altLang="en-US" sz="2800" kern="100" dirty="0" smtClean="0">
                <a:latin typeface="Times New Roman" panose="02020603050405020304"/>
                <a:cs typeface="Times New Roman" panose="02020603050405020304"/>
              </a:rPr>
              <a:t>，</a:t>
            </a:r>
            <a:r>
              <a:rPr lang="en-US" sz="2800" i="1" kern="100" dirty="0" smtClean="0">
                <a:latin typeface="Times New Roman" panose="02020603050405020304"/>
                <a:cs typeface="Courier New" panose="02070309020205020404"/>
              </a:rPr>
              <a:t>x</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的值分别为</a:t>
            </a:r>
            <a:r>
              <a:rPr lang="en-US" sz="2800" kern="100" dirty="0" smtClean="0">
                <a:latin typeface="Times New Roman" panose="02020603050405020304"/>
                <a:cs typeface="Courier New" panose="02070309020205020404"/>
              </a:rPr>
              <a:t>3,2</a:t>
            </a:r>
            <a:r>
              <a:rPr lang="zh-CN" altLang="en-US" sz="2800" kern="100" dirty="0" smtClean="0">
                <a:latin typeface="Times New Roman" panose="02020603050405020304"/>
                <a:cs typeface="Times New Roman" panose="02020603050405020304"/>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则输出</a:t>
            </a:r>
            <a:r>
              <a:rPr lang="en-US" sz="2800" i="1" kern="100" dirty="0" smtClean="0">
                <a:latin typeface="Book Antiqua"/>
                <a:cs typeface="Times New Roman" panose="02020603050405020304"/>
              </a:rPr>
              <a:t>v</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的值为</a:t>
            </a:r>
            <a:r>
              <a:rPr lang="en-US" sz="2800" kern="100" dirty="0" smtClean="0">
                <a:latin typeface="Times New Roman" panose="02020603050405020304"/>
                <a:cs typeface="Courier New" panose="02070309020205020404"/>
              </a:rPr>
              <a:t>(</a:t>
            </a:r>
            <a:r>
              <a:rPr lang="zh-CN" altLang="en-US" sz="2800" kern="100" dirty="0" smtClean="0">
                <a:latin typeface="Times New Roman" panose="02020603050405020304"/>
                <a:cs typeface="Times New Roman" panose="02020603050405020304"/>
              </a:rPr>
              <a:t>　　</a:t>
            </a:r>
            <a:r>
              <a:rPr lang="en-US" sz="2800" kern="100" dirty="0" smtClean="0">
                <a:latin typeface="Times New Roman" panose="02020603050405020304"/>
                <a:cs typeface="Courier New" panose="020703090202050204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kern="100" dirty="0" smtClean="0">
                <a:latin typeface="Times New Roman" panose="02020603050405020304"/>
                <a:cs typeface="Courier New" panose="02070309020205020404"/>
              </a:rPr>
              <a:t>A</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9  			B</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18  </a:t>
            </a:r>
            <a:endParaRPr lang="en-US" sz="2800" kern="100" dirty="0" smtClean="0">
              <a:latin typeface="Times New Roman" panose="02020603050405020304"/>
              <a:cs typeface="Courier New" panose="02070309020205020404"/>
            </a:endParaRPr>
          </a:p>
          <a:p>
            <a:pPr algn="just">
              <a:lnSpc>
                <a:spcPct val="150000"/>
              </a:lnSpc>
              <a:spcAft>
                <a:spcPts val="0"/>
              </a:spcAft>
            </a:pPr>
            <a:r>
              <a:rPr lang="en-US" sz="2800" kern="100" dirty="0" smtClean="0">
                <a:latin typeface="Times New Roman" panose="02020603050405020304"/>
                <a:cs typeface="Courier New" panose="02070309020205020404"/>
              </a:rPr>
              <a:t>C</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20 			D</a:t>
            </a:r>
            <a:r>
              <a:rPr lang="zh-CN" altLang="en-US" sz="2800" kern="100" dirty="0" smtClean="0">
                <a:latin typeface="Times New Roman" panose="02020603050405020304"/>
                <a:cs typeface="Times New Roman" panose="02020603050405020304"/>
              </a:rPr>
              <a:t>．</a:t>
            </a:r>
            <a:r>
              <a:rPr lang="en-US" sz="2800" kern="100" dirty="0" smtClean="0">
                <a:latin typeface="Times New Roman" panose="02020603050405020304"/>
                <a:cs typeface="Courier New" panose="02070309020205020404"/>
              </a:rPr>
              <a:t>35</a:t>
            </a:r>
            <a:endParaRPr lang="zh-CN" sz="2800" kern="100" dirty="0">
              <a:latin typeface="宋体" panose="02010600030101010101" pitchFamily="2" charset="-122"/>
              <a:cs typeface="Courier New" panose="02070309020205020404"/>
            </a:endParaRPr>
          </a:p>
        </p:txBody>
      </p:sp>
      <p:pic>
        <p:nvPicPr>
          <p:cNvPr id="20" name="图片 19" descr="F:\金榜苑\新五本\创新设计 数学 人教A版 必修3\创新设计 数学 人教A版 必修3\16L16.TIF"/>
          <p:cNvPicPr>
            <a:picLocks noChangeAspect="1"/>
          </p:cNvPicPr>
          <p:nvPr/>
        </p:nvPicPr>
        <p:blipFill>
          <a:blip r:embed="rId7" r:link="rId8"/>
          <a:srcRect/>
          <a:stretch>
            <a:fillRect/>
          </a:stretch>
        </p:blipFill>
        <p:spPr bwMode="auto">
          <a:xfrm>
            <a:off x="9117675" y="858026"/>
            <a:ext cx="2621133" cy="552603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矩形 13"/>
          <p:cNvSpPr/>
          <p:nvPr/>
        </p:nvSpPr>
        <p:spPr>
          <a:xfrm>
            <a:off x="406574" y="621482"/>
            <a:ext cx="8689028" cy="4647402"/>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a:rPr>
              <a:t>解析</a:t>
            </a:r>
            <a:r>
              <a:rPr lang="zh-CN" altLang="en-US" sz="2800" kern="100" dirty="0" smtClean="0">
                <a:latin typeface="Times New Roman" panose="02020603050405020304"/>
                <a:ea typeface="黑体" panose="02010609060101010101" pitchFamily="49" charset="-122"/>
                <a:cs typeface="Times New Roman" panose="02020603050405020304"/>
              </a:rPr>
              <a:t>　</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初始值</a:t>
            </a:r>
            <a:r>
              <a:rPr lang="en-US" sz="2800" i="1" kern="100" dirty="0" smtClean="0">
                <a:latin typeface="Times New Roman" panose="02020603050405020304"/>
                <a:ea typeface="楷体_GB2312"/>
                <a:cs typeface="Courier New" panose="02070309020205020404"/>
              </a:rPr>
              <a:t>n</a:t>
            </a:r>
            <a:r>
              <a:rPr lang="zh-CN" altLang="en-US" sz="2800" kern="100" dirty="0" smtClean="0">
                <a:latin typeface="Times New Roman" panose="02020603050405020304"/>
                <a:ea typeface="楷体_GB2312"/>
                <a:cs typeface="Times New Roman" panose="02020603050405020304"/>
              </a:rPr>
              <a:t>＝</a:t>
            </a:r>
            <a:r>
              <a:rPr lang="en-US" sz="2800" kern="100" dirty="0" smtClean="0">
                <a:latin typeface="Times New Roman" panose="02020603050405020304"/>
                <a:ea typeface="楷体_GB2312"/>
                <a:cs typeface="Courier New" panose="02070309020205020404"/>
              </a:rPr>
              <a:t>3</a:t>
            </a:r>
            <a:r>
              <a:rPr lang="zh-CN" altLang="en-US" sz="2800" kern="100" dirty="0" smtClean="0">
                <a:latin typeface="Times New Roman" panose="02020603050405020304"/>
                <a:ea typeface="楷体_GB2312"/>
                <a:cs typeface="Times New Roman" panose="02020603050405020304"/>
              </a:rPr>
              <a:t>，</a:t>
            </a:r>
            <a:r>
              <a:rPr lang="en-US" sz="2800" i="1" kern="100" dirty="0" smtClean="0">
                <a:latin typeface="Times New Roman" panose="02020603050405020304"/>
                <a:ea typeface="楷体_GB2312"/>
                <a:cs typeface="Courier New" panose="02070309020205020404"/>
              </a:rPr>
              <a:t>x</a:t>
            </a:r>
            <a:r>
              <a:rPr lang="zh-CN" altLang="en-US" sz="2800" kern="100" dirty="0" smtClean="0">
                <a:latin typeface="Times New Roman" panose="02020603050405020304"/>
                <a:ea typeface="楷体_GB2312"/>
                <a:cs typeface="Times New Roman" panose="02020603050405020304"/>
              </a:rPr>
              <a:t>＝</a:t>
            </a:r>
            <a:r>
              <a:rPr lang="en-US" sz="2800" kern="100" dirty="0" smtClean="0">
                <a:latin typeface="Times New Roman" panose="02020603050405020304"/>
                <a:ea typeface="楷体_GB2312"/>
                <a:cs typeface="Courier New" panose="02070309020205020404"/>
              </a:rPr>
              <a:t>2</a:t>
            </a:r>
            <a:r>
              <a:rPr lang="zh-CN" altLang="en-US" sz="2800" kern="100" dirty="0" smtClean="0">
                <a:latin typeface="Times New Roman" panose="02020603050405020304"/>
                <a:ea typeface="楷体_GB2312"/>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程序运行过程如下</a:t>
            </a:r>
            <a:endParaRPr lang="zh-CN" altLang="en-US" sz="2800" kern="100" dirty="0" smtClean="0">
              <a:latin typeface="华文细黑" panose="02010600040101010101" pitchFamily="2" charset="-122"/>
              <a:ea typeface="华文细黑" panose="02010600040101010101" pitchFamily="2" charset="-122"/>
              <a:cs typeface="Courier New" panose="02070309020205020404"/>
            </a:endParaRPr>
          </a:p>
          <a:p>
            <a:pPr algn="just">
              <a:lnSpc>
                <a:spcPct val="150000"/>
              </a:lnSpc>
              <a:spcAft>
                <a:spcPts val="0"/>
              </a:spcAft>
            </a:pPr>
            <a:r>
              <a:rPr lang="en-US" sz="2800" i="1" kern="100" dirty="0" smtClean="0">
                <a:latin typeface="Book Antiqua"/>
                <a:ea typeface="黑体" panose="02010609060101010101" pitchFamily="49" charset="-122"/>
                <a:cs typeface="Times New Roman" panose="02020603050405020304"/>
              </a:rPr>
              <a:t>v</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i="1" kern="100" dirty="0" err="1" smtClean="0">
                <a:latin typeface="Times New Roman" panose="02020603050405020304"/>
                <a:ea typeface="黑体" panose="02010609060101010101" pitchFamily="49" charset="-122"/>
                <a:cs typeface="Courier New" panose="02070309020205020404"/>
              </a:rPr>
              <a:t>i</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2</a:t>
            </a:r>
            <a:r>
              <a:rPr lang="zh-CN" altLang="en-US" sz="2800" kern="100" dirty="0" smtClean="0">
                <a:latin typeface="Times New Roman" panose="02020603050405020304"/>
                <a:ea typeface="黑体" panose="02010609060101010101" pitchFamily="49" charset="-122"/>
                <a:cs typeface="Times New Roman" panose="02020603050405020304"/>
              </a:rPr>
              <a:t>　　</a:t>
            </a:r>
            <a:r>
              <a:rPr lang="en-US" sz="2800" i="1" kern="100" dirty="0" smtClean="0">
                <a:latin typeface="Book Antiqua"/>
                <a:ea typeface="黑体" panose="02010609060101010101" pitchFamily="49" charset="-122"/>
                <a:cs typeface="Times New Roman" panose="02020603050405020304"/>
              </a:rPr>
              <a:t>v</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2</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2</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4</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i="1" kern="100" dirty="0" err="1" smtClean="0">
                <a:latin typeface="Times New Roman" panose="02020603050405020304"/>
                <a:ea typeface="黑体" panose="02010609060101010101" pitchFamily="49" charset="-122"/>
                <a:cs typeface="Courier New" panose="02070309020205020404"/>
              </a:rPr>
              <a:t>i</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a:t>
            </a:r>
            <a:r>
              <a:rPr lang="zh-CN" altLang="en-US" sz="2800" kern="100" dirty="0" smtClean="0">
                <a:latin typeface="Times New Roman" panose="02020603050405020304"/>
                <a:ea typeface="黑体" panose="02010609060101010101" pitchFamily="49" charset="-122"/>
                <a:cs typeface="Times New Roman" panose="02020603050405020304"/>
              </a:rPr>
              <a:t>　　</a:t>
            </a:r>
            <a:r>
              <a:rPr lang="en-US" sz="2800" i="1" kern="100" dirty="0" smtClean="0">
                <a:latin typeface="Book Antiqua"/>
                <a:ea typeface="黑体" panose="02010609060101010101" pitchFamily="49" charset="-122"/>
                <a:cs typeface="Times New Roman" panose="02020603050405020304"/>
              </a:rPr>
              <a:t>v</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4</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2</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9</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i="1" kern="100" dirty="0" err="1" smtClean="0">
                <a:latin typeface="Times New Roman" panose="02020603050405020304"/>
                <a:ea typeface="黑体" panose="02010609060101010101" pitchFamily="49" charset="-122"/>
                <a:cs typeface="Courier New" panose="02070309020205020404"/>
              </a:rPr>
              <a:t>i</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0</a:t>
            </a:r>
            <a:r>
              <a:rPr lang="zh-CN" altLang="en-US" sz="2800" kern="100" dirty="0" smtClean="0">
                <a:latin typeface="Times New Roman" panose="02020603050405020304"/>
                <a:ea typeface="黑体" panose="02010609060101010101" pitchFamily="49" charset="-122"/>
                <a:cs typeface="Times New Roman" panose="02020603050405020304"/>
              </a:rPr>
              <a:t>　　</a:t>
            </a:r>
            <a:r>
              <a:rPr lang="en-US" sz="2800" i="1" kern="100" dirty="0" smtClean="0">
                <a:latin typeface="Book Antiqua"/>
                <a:ea typeface="黑体" panose="02010609060101010101" pitchFamily="49" charset="-122"/>
                <a:cs typeface="Times New Roman" panose="02020603050405020304"/>
              </a:rPr>
              <a:t>v</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9</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2</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0</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18</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en-US" sz="2800" i="1" kern="100" dirty="0" err="1" smtClean="0">
                <a:latin typeface="Times New Roman" panose="02020603050405020304"/>
                <a:ea typeface="黑体" panose="02010609060101010101" pitchFamily="49" charset="-122"/>
                <a:cs typeface="Courier New" panose="02070309020205020404"/>
              </a:rPr>
              <a:t>i</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a:t>
            </a:r>
            <a:r>
              <a:rPr lang="zh-CN" altLang="en-US" sz="2800" kern="100" dirty="0" smtClean="0">
                <a:latin typeface="Times New Roman" panose="02020603050405020304"/>
                <a:ea typeface="黑体" panose="02010609060101010101" pitchFamily="49" charset="-122"/>
                <a:cs typeface="Times New Roman" panose="02020603050405020304"/>
              </a:rPr>
              <a:t>　</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跳出循环</a:t>
            </a:r>
            <a:r>
              <a:rPr lang="zh-CN" altLang="en-US" sz="2800" kern="100" dirty="0" smtClean="0">
                <a:latin typeface="Times New Roman" panose="02020603050405020304"/>
                <a:ea typeface="楷体_GB2312"/>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输出</a:t>
            </a:r>
            <a:r>
              <a:rPr lang="en-US" sz="2800" i="1" kern="100" dirty="0" smtClean="0">
                <a:latin typeface="Book Antiqua"/>
                <a:ea typeface="黑体" panose="02010609060101010101" pitchFamily="49" charset="-122"/>
                <a:cs typeface="Times New Roman" panose="02020603050405020304"/>
              </a:rPr>
              <a:t>v</a:t>
            </a:r>
            <a:r>
              <a:rPr lang="zh-CN" altLang="en-US" sz="2800" kern="100" dirty="0" smtClean="0">
                <a:latin typeface="Times New Roman" panose="02020603050405020304"/>
                <a:ea typeface="黑体" panose="02010609060101010101" pitchFamily="49" charset="-122"/>
                <a:cs typeface="Times New Roman" panose="02020603050405020304"/>
              </a:rPr>
              <a:t>＝</a:t>
            </a:r>
            <a:r>
              <a:rPr lang="en-US" sz="2800" kern="100" dirty="0" smtClean="0">
                <a:latin typeface="Times New Roman" panose="02020603050405020304"/>
                <a:ea typeface="黑体" panose="02010609060101010101" pitchFamily="49" charset="-122"/>
                <a:cs typeface="Courier New" panose="02070309020205020404"/>
              </a:rPr>
              <a:t>18</a:t>
            </a:r>
            <a:r>
              <a:rPr lang="zh-CN" altLang="en-US" sz="2800" kern="100" dirty="0" smtClean="0">
                <a:latin typeface="Times New Roman" panose="02020603050405020304"/>
                <a:ea typeface="黑体" panose="02010609060101010101" pitchFamily="49" charset="-122"/>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选</a:t>
            </a:r>
            <a:r>
              <a:rPr lang="en-US" sz="2800" kern="100" dirty="0" smtClean="0">
                <a:latin typeface="Times New Roman" panose="02020603050405020304"/>
                <a:ea typeface="黑体" panose="02010609060101010101" pitchFamily="49" charset="-122"/>
                <a:cs typeface="Courier New" panose="02070309020205020404"/>
              </a:rPr>
              <a:t>B.</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a:rPr>
              <a:t>答案</a:t>
            </a:r>
            <a:r>
              <a:rPr lang="zh-CN" altLang="en-US" sz="2800" kern="100" dirty="0" smtClean="0">
                <a:latin typeface="Times New Roman" panose="02020603050405020304"/>
                <a:ea typeface="黑体" panose="02010609060101010101" pitchFamily="49" charset="-122"/>
                <a:cs typeface="Times New Roman" panose="02020603050405020304"/>
              </a:rPr>
              <a:t>　</a:t>
            </a:r>
            <a:r>
              <a:rPr lang="en-US" sz="2800" b="1" kern="100" dirty="0" smtClean="0">
                <a:solidFill>
                  <a:srgbClr val="C00000"/>
                </a:solidFill>
                <a:latin typeface="Times New Roman" panose="02020603050405020304"/>
                <a:cs typeface="Courier New" panose="02070309020205020404"/>
              </a:rPr>
              <a:t>B</a:t>
            </a:r>
            <a:endParaRPr lang="zh-CN" sz="2800" b="1" kern="100" dirty="0">
              <a:solidFill>
                <a:srgbClr val="C00000"/>
              </a:solidFill>
              <a:latin typeface="宋体" panose="02010600030101010101" pitchFamily="2" charset="-122"/>
              <a:cs typeface="Courier New" panose="02070309020205020404"/>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80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blinds(horizontal)">
                                      <p:cBhvr>
                                        <p:cTn id="11" dur="500"/>
                                        <p:tgtEl>
                                          <p:spTgt spid="14">
                                            <p:txEl>
                                              <p:pRg st="1" end="1"/>
                                            </p:txEl>
                                          </p:spTgt>
                                        </p:tgtEl>
                                      </p:cBhvr>
                                    </p:animEffect>
                                  </p:childTnLst>
                                </p:cTn>
                              </p:par>
                            </p:childTnLst>
                          </p:cTn>
                        </p:par>
                        <p:par>
                          <p:cTn id="12" fill="hold">
                            <p:stCondLst>
                              <p:cond delay="1800"/>
                            </p:stCondLst>
                            <p:childTnLst>
                              <p:par>
                                <p:cTn id="13" presetID="3" presetClass="entr" presetSubtype="10" fill="hold" nodeType="afterEffect">
                                  <p:stCondLst>
                                    <p:cond delay="800"/>
                                  </p:stCondLst>
                                  <p:childTnLst>
                                    <p:set>
                                      <p:cBhvr>
                                        <p:cTn id="14" dur="1" fill="hold">
                                          <p:stCondLst>
                                            <p:cond delay="0"/>
                                          </p:stCondLst>
                                        </p:cTn>
                                        <p:tgtEl>
                                          <p:spTgt spid="14">
                                            <p:txEl>
                                              <p:pRg st="2" end="2"/>
                                            </p:txEl>
                                          </p:spTgt>
                                        </p:tgtEl>
                                        <p:attrNameLst>
                                          <p:attrName>style.visibility</p:attrName>
                                        </p:attrNameLst>
                                      </p:cBhvr>
                                      <p:to>
                                        <p:strVal val="visible"/>
                                      </p:to>
                                    </p:set>
                                    <p:animEffect transition="in" filter="blinds(horizontal)">
                                      <p:cBhvr>
                                        <p:cTn id="15" dur="500"/>
                                        <p:tgtEl>
                                          <p:spTgt spid="14">
                                            <p:txEl>
                                              <p:pRg st="2" end="2"/>
                                            </p:txEl>
                                          </p:spTgt>
                                        </p:tgtEl>
                                      </p:cBhvr>
                                    </p:animEffect>
                                  </p:childTnLst>
                                </p:cTn>
                              </p:par>
                            </p:childTnLst>
                          </p:cTn>
                        </p:par>
                        <p:par>
                          <p:cTn id="16" fill="hold">
                            <p:stCondLst>
                              <p:cond delay="3100"/>
                            </p:stCondLst>
                            <p:childTnLst>
                              <p:par>
                                <p:cTn id="17" presetID="3" presetClass="entr" presetSubtype="10" fill="hold" nodeType="afterEffect">
                                  <p:stCondLst>
                                    <p:cond delay="800"/>
                                  </p:stCondLst>
                                  <p:childTnLst>
                                    <p:set>
                                      <p:cBhvr>
                                        <p:cTn id="18" dur="1" fill="hold">
                                          <p:stCondLst>
                                            <p:cond delay="0"/>
                                          </p:stCondLst>
                                        </p:cTn>
                                        <p:tgtEl>
                                          <p:spTgt spid="14">
                                            <p:txEl>
                                              <p:pRg st="3" end="3"/>
                                            </p:txEl>
                                          </p:spTgt>
                                        </p:tgtEl>
                                        <p:attrNameLst>
                                          <p:attrName>style.visibility</p:attrName>
                                        </p:attrNameLst>
                                      </p:cBhvr>
                                      <p:to>
                                        <p:strVal val="visible"/>
                                      </p:to>
                                    </p:set>
                                    <p:animEffect transition="in" filter="blinds(horizontal)">
                                      <p:cBhvr>
                                        <p:cTn id="19" dur="500"/>
                                        <p:tgtEl>
                                          <p:spTgt spid="14">
                                            <p:txEl>
                                              <p:pRg st="3" end="3"/>
                                            </p:txEl>
                                          </p:spTgt>
                                        </p:tgtEl>
                                      </p:cBhvr>
                                    </p:animEffect>
                                  </p:childTnLst>
                                </p:cTn>
                              </p:par>
                            </p:childTnLst>
                          </p:cTn>
                        </p:par>
                        <p:par>
                          <p:cTn id="20" fill="hold">
                            <p:stCondLst>
                              <p:cond delay="4400"/>
                            </p:stCondLst>
                            <p:childTnLst>
                              <p:par>
                                <p:cTn id="21" presetID="3" presetClass="entr" presetSubtype="10" fill="hold" nodeType="afterEffect">
                                  <p:stCondLst>
                                    <p:cond delay="800"/>
                                  </p:stCondLst>
                                  <p:childTnLst>
                                    <p:set>
                                      <p:cBhvr>
                                        <p:cTn id="22" dur="1" fill="hold">
                                          <p:stCondLst>
                                            <p:cond delay="0"/>
                                          </p:stCondLst>
                                        </p:cTn>
                                        <p:tgtEl>
                                          <p:spTgt spid="14">
                                            <p:txEl>
                                              <p:pRg st="4" end="4"/>
                                            </p:txEl>
                                          </p:spTgt>
                                        </p:tgtEl>
                                        <p:attrNameLst>
                                          <p:attrName>style.visibility</p:attrName>
                                        </p:attrNameLst>
                                      </p:cBhvr>
                                      <p:to>
                                        <p:strVal val="visible"/>
                                      </p:to>
                                    </p:set>
                                    <p:animEffect transition="in" filter="blinds(horizontal)">
                                      <p:cBhvr>
                                        <p:cTn id="23" dur="500"/>
                                        <p:tgtEl>
                                          <p:spTgt spid="14">
                                            <p:txEl>
                                              <p:pRg st="4" end="4"/>
                                            </p:txEl>
                                          </p:spTgt>
                                        </p:tgtEl>
                                      </p:cBhvr>
                                    </p:animEffect>
                                  </p:childTnLst>
                                </p:cTn>
                              </p:par>
                            </p:childTnLst>
                          </p:cTn>
                        </p:par>
                        <p:par>
                          <p:cTn id="24" fill="hold">
                            <p:stCondLst>
                              <p:cond delay="5700"/>
                            </p:stCondLst>
                            <p:childTnLst>
                              <p:par>
                                <p:cTn id="25" presetID="3" presetClass="entr" presetSubtype="10" fill="hold" nodeType="afterEffect">
                                  <p:stCondLst>
                                    <p:cond delay="800"/>
                                  </p:stCondLst>
                                  <p:childTnLst>
                                    <p:set>
                                      <p:cBhvr>
                                        <p:cTn id="26" dur="1" fill="hold">
                                          <p:stCondLst>
                                            <p:cond delay="0"/>
                                          </p:stCondLst>
                                        </p:cTn>
                                        <p:tgtEl>
                                          <p:spTgt spid="14">
                                            <p:txEl>
                                              <p:pRg st="5" end="5"/>
                                            </p:txEl>
                                          </p:spTgt>
                                        </p:tgtEl>
                                        <p:attrNameLst>
                                          <p:attrName>style.visibility</p:attrName>
                                        </p:attrNameLst>
                                      </p:cBhvr>
                                      <p:to>
                                        <p:strVal val="visible"/>
                                      </p:to>
                                    </p:set>
                                    <p:animEffect transition="in" filter="blinds(horizontal)">
                                      <p:cBhvr>
                                        <p:cTn id="27" dur="500"/>
                                        <p:tgtEl>
                                          <p:spTgt spid="14">
                                            <p:txEl>
                                              <p:pRg st="5" end="5"/>
                                            </p:txEl>
                                          </p:spTgt>
                                        </p:tgtEl>
                                      </p:cBhvr>
                                    </p:animEffect>
                                  </p:childTnLst>
                                </p:cTn>
                              </p:par>
                            </p:childTnLst>
                          </p:cTn>
                        </p:par>
                        <p:par>
                          <p:cTn id="28" fill="hold">
                            <p:stCondLst>
                              <p:cond delay="7000"/>
                            </p:stCondLst>
                            <p:childTnLst>
                              <p:par>
                                <p:cTn id="29" presetID="3" presetClass="entr" presetSubtype="10" fill="hold" nodeType="afterEffect">
                                  <p:stCondLst>
                                    <p:cond delay="800"/>
                                  </p:stCondLst>
                                  <p:childTnLst>
                                    <p:set>
                                      <p:cBhvr>
                                        <p:cTn id="30" dur="1" fill="hold">
                                          <p:stCondLst>
                                            <p:cond delay="0"/>
                                          </p:stCondLst>
                                        </p:cTn>
                                        <p:tgtEl>
                                          <p:spTgt spid="14">
                                            <p:txEl>
                                              <p:pRg st="6" end="6"/>
                                            </p:txEl>
                                          </p:spTgt>
                                        </p:tgtEl>
                                        <p:attrNameLst>
                                          <p:attrName>style.visibility</p:attrName>
                                        </p:attrNameLst>
                                      </p:cBhvr>
                                      <p:to>
                                        <p:strVal val="visible"/>
                                      </p:to>
                                    </p:set>
                                    <p:animEffect transition="in" filter="blinds(horizontal)">
                                      <p:cBhvr>
                                        <p:cTn id="31"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7"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406574" y="101574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用更相减损术求</a:t>
            </a:r>
            <a:r>
              <a:rPr lang="en-US" altLang="zh-CN" sz="2800" kern="100" dirty="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134</a:t>
            </a:r>
            <a:r>
              <a:rPr lang="zh-CN" altLang="zh-CN" sz="2800" kern="100" dirty="0">
                <a:latin typeface="Times New Roman" panose="02020603050405020304"/>
                <a:ea typeface="华文细黑"/>
                <a:cs typeface="Times New Roman" panose="02020603050405020304"/>
              </a:rPr>
              <a:t>的最大公约数，第一步应为</a:t>
            </a:r>
            <a:r>
              <a:rPr lang="en-US" altLang="zh-CN" sz="2800" kern="100" dirty="0" smtClean="0">
                <a:latin typeface="Times New Roman" panose="02020603050405020304"/>
                <a:ea typeface="华文细黑"/>
                <a:cs typeface="Courier New" panose="02070309020205020404"/>
              </a:rPr>
              <a:t>______________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____</a:t>
            </a:r>
            <a:r>
              <a:rPr lang="en-US" altLang="zh-CN" sz="2800" kern="100" dirty="0">
                <a:latin typeface="Times New Roman" panose="02020603050405020304"/>
                <a:ea typeface="华文细黑"/>
                <a:cs typeface="Courier New" panose="02070309020205020404"/>
              </a:rPr>
              <a:t>____</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238389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36</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134</a:t>
            </a:r>
            <a:r>
              <a:rPr lang="zh-CN" altLang="zh-CN" sz="2800" kern="100" dirty="0">
                <a:latin typeface="Times New Roman" panose="02020603050405020304"/>
                <a:ea typeface="华文细黑"/>
                <a:cs typeface="Times New Roman" panose="02020603050405020304"/>
              </a:rPr>
              <a:t>都是偶数</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第一步应为：先除以</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，得到</a:t>
            </a:r>
            <a:r>
              <a:rPr lang="en-US" altLang="zh-CN" sz="2800" kern="1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67.</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8761144" y="1159759"/>
            <a:ext cx="2518638" cy="523220"/>
          </a:xfrm>
          <a:prstGeom prst="rect">
            <a:avLst/>
          </a:prstGeom>
        </p:spPr>
        <p:txBody>
          <a:bodyPr wrap="none">
            <a:spAutoFit/>
          </a:bodyPr>
          <a:lstStyle/>
          <a:p>
            <a:r>
              <a:rPr lang="zh-CN" altLang="zh-CN" sz="2800" kern="100" cap="all" dirty="0">
                <a:solidFill>
                  <a:srgbClr val="C00000"/>
                </a:solidFill>
                <a:latin typeface="Times New Roman" panose="02020603050405020304"/>
                <a:ea typeface="华文细黑"/>
                <a:cs typeface="Times New Roman" panose="02020603050405020304"/>
              </a:rPr>
              <a:t>先除以</a:t>
            </a:r>
            <a:r>
              <a:rPr lang="en-US" altLang="zh-CN" sz="2800" kern="100" cap="all" dirty="0">
                <a:solidFill>
                  <a:srgbClr val="C00000"/>
                </a:solidFill>
                <a:latin typeface="Times New Roman" panose="02020603050405020304"/>
                <a:ea typeface="华文细黑"/>
              </a:rPr>
              <a:t>2</a:t>
            </a:r>
            <a:r>
              <a:rPr lang="zh-CN" altLang="zh-CN" sz="2800" kern="100" cap="all" dirty="0">
                <a:solidFill>
                  <a:srgbClr val="C00000"/>
                </a:solidFill>
                <a:latin typeface="Times New Roman" panose="02020603050405020304"/>
                <a:ea typeface="华文细黑"/>
                <a:cs typeface="Times New Roman" panose="02020603050405020304"/>
              </a:rPr>
              <a:t>，</a:t>
            </a:r>
            <a:r>
              <a:rPr lang="zh-CN" altLang="zh-CN" sz="2800" kern="100" cap="all" dirty="0" smtClean="0">
                <a:solidFill>
                  <a:srgbClr val="C00000"/>
                </a:solidFill>
                <a:latin typeface="Times New Roman" panose="02020603050405020304"/>
                <a:ea typeface="华文细黑"/>
                <a:cs typeface="Times New Roman" panose="02020603050405020304"/>
              </a:rPr>
              <a:t>得到</a:t>
            </a:r>
            <a:endParaRPr lang="zh-CN" altLang="en-US" sz="2800" cap="all" dirty="0">
              <a:solidFill>
                <a:srgbClr val="C00000"/>
              </a:solidFill>
            </a:endParaRPr>
          </a:p>
        </p:txBody>
      </p:sp>
      <p:sp>
        <p:nvSpPr>
          <p:cNvPr id="11" name="矩形 10"/>
          <p:cNvSpPr/>
          <p:nvPr/>
        </p:nvSpPr>
        <p:spPr>
          <a:xfrm>
            <a:off x="584850" y="1815139"/>
            <a:ext cx="1261884" cy="523220"/>
          </a:xfrm>
          <a:prstGeom prst="rect">
            <a:avLst/>
          </a:prstGeom>
        </p:spPr>
        <p:txBody>
          <a:bodyPr wrap="none">
            <a:spAutoFit/>
          </a:bodyPr>
          <a:lstStyle/>
          <a:p>
            <a:r>
              <a:rPr lang="en-US" altLang="zh-CN" sz="2800" kern="100" cap="all" dirty="0" smtClean="0">
                <a:solidFill>
                  <a:srgbClr val="C00000"/>
                </a:solidFill>
                <a:latin typeface="Times New Roman" panose="02020603050405020304"/>
                <a:ea typeface="华文细黑"/>
              </a:rPr>
              <a:t>18</a:t>
            </a:r>
            <a:r>
              <a:rPr lang="zh-CN" altLang="zh-CN" sz="2800" kern="100" cap="all" dirty="0">
                <a:solidFill>
                  <a:srgbClr val="C00000"/>
                </a:solidFill>
                <a:latin typeface="Times New Roman" panose="02020603050405020304"/>
                <a:ea typeface="华文细黑"/>
                <a:cs typeface="Times New Roman" panose="02020603050405020304"/>
              </a:rPr>
              <a:t>与</a:t>
            </a:r>
            <a:r>
              <a:rPr lang="en-US" altLang="zh-CN" sz="2800" kern="100" cap="all" dirty="0">
                <a:solidFill>
                  <a:srgbClr val="C00000"/>
                </a:solidFill>
                <a:latin typeface="Times New Roman" panose="02020603050405020304"/>
                <a:ea typeface="华文细黑"/>
              </a:rPr>
              <a:t>67</a:t>
            </a:r>
            <a:endParaRPr lang="zh-CN" altLang="en-US" sz="2800" cap="all" dirty="0">
              <a:solidFill>
                <a:srgbClr val="C00000"/>
              </a:solidFill>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1" end="1"/>
                                            </p:txEl>
                                          </p:spTgt>
                                        </p:tgtEl>
                                      </p:cBhvr>
                                    </p:animEffect>
                                    <p:set>
                                      <p:cBhvr>
                                        <p:cTn id="28" dur="1" fill="hold">
                                          <p:stCondLst>
                                            <p:cond delay="499"/>
                                          </p:stCondLst>
                                        </p:cTn>
                                        <p:tgtEl>
                                          <p:spTgt spid="8">
                                            <p:txEl>
                                              <p:pRg st="1" end="1"/>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8" grpId="0" build="allAtOnce"/>
      <p:bldP spid="3" grpId="0"/>
      <p:bldP spid="3" grpId="1"/>
      <p:bldP spid="11" grpId="0"/>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20" name="矩形 19"/>
          <p:cNvSpPr/>
          <p:nvPr/>
        </p:nvSpPr>
        <p:spPr>
          <a:xfrm>
            <a:off x="269287" y="765498"/>
            <a:ext cx="11730575"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求两个正整数的最大公约数的问题，可以用辗转相除法，也可以用更相减损术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用辗转相除法，即根据</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nb</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r</a:t>
            </a:r>
            <a:r>
              <a:rPr lang="zh-CN" altLang="zh-CN" sz="2800" kern="100" dirty="0">
                <a:latin typeface="Times New Roman" panose="02020603050405020304"/>
                <a:ea typeface="华文细黑"/>
                <a:cs typeface="Times New Roman" panose="02020603050405020304"/>
              </a:rPr>
              <a:t>这个式子，反复相除，直到</a:t>
            </a:r>
            <a:r>
              <a:rPr lang="en-US" altLang="zh-CN" sz="2800" i="1" kern="100" dirty="0">
                <a:latin typeface="Times New Roman" panose="02020603050405020304"/>
                <a:ea typeface="华文细黑"/>
                <a:cs typeface="Courier New" panose="02070309020205020404"/>
              </a:rPr>
              <a:t>r</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为止；用更相减损术，即根据</a:t>
            </a:r>
            <a:r>
              <a:rPr lang="en-US" altLang="zh-CN" sz="2800" i="1" kern="100" dirty="0">
                <a:latin typeface="Times New Roman" panose="02020603050405020304"/>
                <a:ea typeface="华文细黑"/>
                <a:cs typeface="Courier New" panose="02070309020205020404"/>
              </a:rPr>
              <a:t>r</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这个式子，反复相减，直到</a:t>
            </a:r>
            <a:r>
              <a:rPr lang="en-US" altLang="zh-CN" sz="2800" i="1" kern="100" dirty="0">
                <a:latin typeface="Times New Roman" panose="02020603050405020304"/>
                <a:ea typeface="华文细黑"/>
                <a:cs typeface="Courier New" panose="02070309020205020404"/>
              </a:rPr>
              <a:t>r</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为止</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秦九韶算法的关键在于把</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次多项式转化为一次多项式，注意体会递推的实现过程，实施运算时要由内向外，一步一步执行</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把一个非十进制数转化为另一种非十进制数，通常是把这个数先转化为十进制数，然后再利用除</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取余法，把十进制数转化为</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进制数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而在使用除</a:t>
            </a:r>
            <a:r>
              <a:rPr lang="en-US" altLang="zh-CN" sz="2800" i="1" kern="100" dirty="0">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取余法时要注意以下几点：</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必须除到所得的商是</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为止；</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各步所得的余数必须从下到上排列；</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切记在所求数的右下角标明基数</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2452" r="11177" b="3772"/>
          <a:stretch>
            <a:fillRect/>
          </a:stretch>
        </p:blipFill>
        <p:spPr>
          <a:xfrm>
            <a:off x="8816652" y="2383998"/>
            <a:ext cx="3379350" cy="4477797"/>
          </a:xfrm>
          <a:prstGeom prst="rect">
            <a:avLst/>
          </a:prstGeom>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262558" y="683965"/>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知识点一　辗转相除法与更相减损术</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5" name="矩形 4"/>
          <p:cNvSpPr/>
          <p:nvPr/>
        </p:nvSpPr>
        <p:spPr>
          <a:xfrm>
            <a:off x="262558" y="1304698"/>
            <a:ext cx="11730575"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辗转相除法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辗转相除法，又叫欧几里得算法，是一种求两个正整数</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古老而有效的算法</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辗转相除法的算法步骤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第一步，</a:t>
            </a:r>
            <a:r>
              <a:rPr lang="zh-CN" altLang="zh-CN" sz="2800" kern="100" dirty="0" smtClean="0">
                <a:latin typeface="Times New Roman" panose="02020603050405020304"/>
                <a:ea typeface="华文细黑"/>
                <a:cs typeface="Times New Roman" panose="02020603050405020304"/>
              </a:rPr>
              <a:t>给定</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a:t>
            </a:r>
            <a:r>
              <a:rPr lang="zh-CN" altLang="zh-CN" sz="2800" kern="100" dirty="0" smtClean="0">
                <a:latin typeface="Times New Roman" panose="02020603050405020304"/>
                <a:ea typeface="华文细黑"/>
                <a:cs typeface="Times New Roman" panose="02020603050405020304"/>
              </a:rPr>
              <a:t>计算</a:t>
            </a:r>
            <a:r>
              <a:rPr lang="en-US" altLang="zh-CN" sz="2800" i="1" u="sng"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第三步</a:t>
            </a:r>
            <a:r>
              <a:rPr lang="zh-CN" altLang="zh-CN" sz="2800" kern="100" dirty="0" smtClean="0">
                <a:latin typeface="Times New Roman" panose="02020603050405020304"/>
                <a:ea typeface="华文细黑"/>
                <a:cs typeface="Times New Roman" panose="02020603050405020304"/>
              </a:rPr>
              <a:t>，</a:t>
            </a:r>
            <a:r>
              <a:rPr lang="en-US" altLang="zh-CN" sz="2800" i="1" u="sng"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第四步，若</a:t>
            </a:r>
            <a:r>
              <a:rPr lang="en-US" altLang="zh-CN" sz="2800" i="1" kern="100" dirty="0">
                <a:latin typeface="Times New Roman" panose="02020603050405020304"/>
                <a:ea typeface="华文细黑"/>
                <a:cs typeface="Courier New" panose="02070309020205020404"/>
              </a:rPr>
              <a:t>r</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，则</a:t>
            </a:r>
            <a:r>
              <a:rPr lang="en-US" altLang="zh-CN" sz="2800" i="1" kern="100" dirty="0">
                <a:latin typeface="Times New Roman" panose="02020603050405020304"/>
                <a:ea typeface="华文细黑"/>
                <a:cs typeface="Courier New" panose="02070309020205020404"/>
              </a:rPr>
              <a:t>m</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的最大公约数</a:t>
            </a:r>
            <a:r>
              <a:rPr lang="zh-CN" altLang="zh-CN" sz="2800" kern="100" dirty="0" smtClean="0">
                <a:latin typeface="Times New Roman" panose="02020603050405020304"/>
                <a:ea typeface="华文细黑"/>
                <a:cs typeface="Times New Roman" panose="02020603050405020304"/>
              </a:rPr>
              <a:t>等于</a:t>
            </a:r>
            <a:r>
              <a:rPr lang="en-US" altLang="zh-CN" sz="2800" i="1" u="sng"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否则，</a:t>
            </a:r>
            <a:r>
              <a:rPr lang="zh-CN" altLang="zh-CN" sz="2800" kern="100" dirty="0" smtClean="0">
                <a:latin typeface="Times New Roman" panose="02020603050405020304"/>
                <a:ea typeface="华文细黑"/>
                <a:cs typeface="Times New Roman" panose="02020603050405020304"/>
              </a:rPr>
              <a:t>返回</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9631218" y="2071167"/>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最大公约数</a:t>
            </a:r>
            <a:endParaRPr lang="zh-CN" altLang="en-US" dirty="0">
              <a:solidFill>
                <a:srgbClr val="C00000"/>
              </a:solidFill>
            </a:endParaRPr>
          </a:p>
        </p:txBody>
      </p:sp>
      <p:sp>
        <p:nvSpPr>
          <p:cNvPr id="6" name="矩形 5"/>
          <p:cNvSpPr/>
          <p:nvPr/>
        </p:nvSpPr>
        <p:spPr>
          <a:xfrm>
            <a:off x="2422798" y="3986694"/>
            <a:ext cx="2778325"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两个正整数</a:t>
            </a:r>
            <a:r>
              <a:rPr lang="en-US" altLang="zh-CN" sz="2800" i="1" kern="100" dirty="0">
                <a:solidFill>
                  <a:srgbClr val="C00000"/>
                </a:solidFill>
                <a:latin typeface="Times New Roman" panose="02020603050405020304"/>
                <a:ea typeface="华文细黑"/>
                <a:cs typeface="Courier New" panose="02070309020205020404"/>
              </a:rPr>
              <a:t>m</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i="1" kern="100" dirty="0">
                <a:solidFill>
                  <a:srgbClr val="C00000"/>
                </a:solidFill>
                <a:latin typeface="Times New Roman" panose="02020603050405020304"/>
                <a:ea typeface="华文细黑"/>
                <a:cs typeface="Courier New" panose="02070309020205020404"/>
              </a:rPr>
              <a:t>n</a:t>
            </a:r>
            <a:endParaRPr lang="zh-CN" altLang="en-US" dirty="0">
              <a:solidFill>
                <a:srgbClr val="C00000"/>
              </a:solidFill>
            </a:endParaRPr>
          </a:p>
        </p:txBody>
      </p:sp>
      <p:sp>
        <p:nvSpPr>
          <p:cNvPr id="8" name="矩形 7"/>
          <p:cNvSpPr/>
          <p:nvPr/>
        </p:nvSpPr>
        <p:spPr>
          <a:xfrm>
            <a:off x="2441848" y="4591447"/>
            <a:ext cx="3276859" cy="523220"/>
          </a:xfrm>
          <a:prstGeom prst="rect">
            <a:avLst/>
          </a:prstGeom>
        </p:spPr>
        <p:txBody>
          <a:bodyPr wrap="none">
            <a:spAutoFit/>
          </a:bodyPr>
          <a:lstStyle/>
          <a:p>
            <a:r>
              <a:rPr lang="en-US" altLang="zh-CN" sz="2800" i="1" kern="100" dirty="0">
                <a:solidFill>
                  <a:srgbClr val="C00000"/>
                </a:solidFill>
                <a:latin typeface="Times New Roman" panose="02020603050405020304"/>
                <a:ea typeface="华文细黑"/>
                <a:cs typeface="Courier New" panose="02070309020205020404"/>
              </a:rPr>
              <a:t>m</a:t>
            </a:r>
            <a:r>
              <a:rPr lang="zh-CN" altLang="zh-CN" sz="2800" kern="100" dirty="0">
                <a:solidFill>
                  <a:srgbClr val="C00000"/>
                </a:solidFill>
                <a:latin typeface="Times New Roman" panose="02020603050405020304"/>
                <a:ea typeface="华文细黑"/>
                <a:cs typeface="Times New Roman" panose="02020603050405020304"/>
              </a:rPr>
              <a:t>除以</a:t>
            </a:r>
            <a:r>
              <a:rPr lang="en-US" altLang="zh-CN" sz="2800" i="1" kern="100" dirty="0">
                <a:solidFill>
                  <a:srgbClr val="C00000"/>
                </a:solidFill>
                <a:latin typeface="Times New Roman" panose="02020603050405020304"/>
                <a:ea typeface="华文细黑"/>
                <a:cs typeface="Courier New" panose="02070309020205020404"/>
              </a:rPr>
              <a:t>n</a:t>
            </a:r>
            <a:r>
              <a:rPr lang="zh-CN" altLang="zh-CN" sz="2800" kern="100" dirty="0">
                <a:solidFill>
                  <a:srgbClr val="C00000"/>
                </a:solidFill>
                <a:latin typeface="Times New Roman" panose="02020603050405020304"/>
                <a:ea typeface="华文细黑"/>
                <a:cs typeface="Times New Roman" panose="02020603050405020304"/>
              </a:rPr>
              <a:t>所得的余数</a:t>
            </a:r>
            <a:r>
              <a:rPr lang="en-US" altLang="zh-CN" sz="2800" i="1" kern="100" dirty="0">
                <a:solidFill>
                  <a:srgbClr val="C00000"/>
                </a:solidFill>
                <a:latin typeface="Times New Roman" panose="02020603050405020304"/>
                <a:ea typeface="华文细黑"/>
                <a:cs typeface="Courier New" panose="02070309020205020404"/>
              </a:rPr>
              <a:t>r</a:t>
            </a:r>
            <a:endParaRPr lang="zh-CN" altLang="en-US" dirty="0">
              <a:solidFill>
                <a:srgbClr val="C00000"/>
              </a:solidFill>
            </a:endParaRPr>
          </a:p>
        </p:txBody>
      </p:sp>
      <p:sp>
        <p:nvSpPr>
          <p:cNvPr id="10" name="矩形 9"/>
          <p:cNvSpPr/>
          <p:nvPr/>
        </p:nvSpPr>
        <p:spPr>
          <a:xfrm>
            <a:off x="1786683" y="5282952"/>
            <a:ext cx="2020105" cy="523220"/>
          </a:xfrm>
          <a:prstGeom prst="rect">
            <a:avLst/>
          </a:prstGeom>
        </p:spPr>
        <p:txBody>
          <a:bodyPr wrap="none">
            <a:spAutoFit/>
          </a:bodyPr>
          <a:lstStyle/>
          <a:p>
            <a:r>
              <a:rPr lang="en-US" altLang="zh-CN" sz="2800" i="1" kern="100" dirty="0">
                <a:solidFill>
                  <a:srgbClr val="C00000"/>
                </a:solidFill>
                <a:latin typeface="Times New Roman" panose="02020603050405020304"/>
                <a:ea typeface="华文细黑"/>
                <a:cs typeface="Courier New" panose="02070309020205020404"/>
              </a:rPr>
              <a:t>m</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i="1" kern="100" dirty="0">
                <a:solidFill>
                  <a:srgbClr val="C00000"/>
                </a:solidFill>
                <a:latin typeface="Times New Roman" panose="02020603050405020304"/>
                <a:ea typeface="华文细黑"/>
                <a:cs typeface="Courier New" panose="02070309020205020404"/>
              </a:rPr>
              <a:t>n</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i="1" kern="100" dirty="0">
                <a:solidFill>
                  <a:srgbClr val="C00000"/>
                </a:solidFill>
                <a:latin typeface="Times New Roman" panose="02020603050405020304"/>
                <a:ea typeface="华文细黑"/>
                <a:cs typeface="Courier New" panose="02070309020205020404"/>
              </a:rPr>
              <a:t>n</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i="1" kern="100" dirty="0">
                <a:solidFill>
                  <a:srgbClr val="C00000"/>
                </a:solidFill>
                <a:latin typeface="Times New Roman" panose="02020603050405020304"/>
                <a:ea typeface="华文细黑"/>
                <a:cs typeface="Courier New" panose="02070309020205020404"/>
              </a:rPr>
              <a:t>r</a:t>
            </a:r>
            <a:endParaRPr lang="zh-CN" altLang="en-US" dirty="0">
              <a:solidFill>
                <a:srgbClr val="C00000"/>
              </a:solidFill>
            </a:endParaRPr>
          </a:p>
        </p:txBody>
      </p:sp>
      <p:sp>
        <p:nvSpPr>
          <p:cNvPr id="13" name="矩形 12"/>
          <p:cNvSpPr/>
          <p:nvPr/>
        </p:nvSpPr>
        <p:spPr>
          <a:xfrm>
            <a:off x="7163022" y="5878066"/>
            <a:ext cx="444352" cy="523220"/>
          </a:xfrm>
          <a:prstGeom prst="rect">
            <a:avLst/>
          </a:prstGeom>
        </p:spPr>
        <p:txBody>
          <a:bodyPr wrap="none">
            <a:spAutoFit/>
          </a:bodyPr>
          <a:lstStyle/>
          <a:p>
            <a:r>
              <a:rPr lang="en-US" altLang="zh-CN" sz="2800" i="1" kern="100" dirty="0">
                <a:solidFill>
                  <a:srgbClr val="C00000"/>
                </a:solidFill>
                <a:latin typeface="Times New Roman" panose="02020603050405020304"/>
                <a:ea typeface="华文细黑"/>
                <a:cs typeface="Courier New" panose="02070309020205020404"/>
              </a:rPr>
              <a:t>m</a:t>
            </a:r>
            <a:endParaRPr lang="zh-CN" altLang="en-US" dirty="0">
              <a:solidFill>
                <a:srgbClr val="C00000"/>
              </a:solidFill>
            </a:endParaRPr>
          </a:p>
        </p:txBody>
      </p:sp>
      <p:sp>
        <p:nvSpPr>
          <p:cNvPr id="16" name="矩形 15"/>
          <p:cNvSpPr/>
          <p:nvPr/>
        </p:nvSpPr>
        <p:spPr>
          <a:xfrm>
            <a:off x="9695606" y="5902335"/>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第二步</a:t>
            </a:r>
            <a:endParaRPr lang="zh-CN" altLang="en-US" dirty="0">
              <a:solidFill>
                <a:srgbClr val="C00000"/>
              </a:solidFill>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6" grpId="0"/>
      <p:bldP spid="6" grpId="1"/>
      <p:bldP spid="8" grpId="0"/>
      <p:bldP spid="8" grpId="1"/>
      <p:bldP spid="10" grpId="0"/>
      <p:bldP spid="10" grpId="1"/>
      <p:bldP spid="13" grpId="0"/>
      <p:bldP spid="13" grpId="1"/>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62668"/>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更相减损术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第一步，任意给定两个正整数，判断它们是否</a:t>
            </a:r>
            <a:r>
              <a:rPr lang="zh-CN" altLang="zh-CN" sz="2800" kern="100" dirty="0" smtClean="0">
                <a:latin typeface="Times New Roman" panose="02020603050405020304"/>
                <a:ea typeface="华文细黑"/>
                <a:cs typeface="Times New Roman" panose="02020603050405020304"/>
              </a:rPr>
              <a:t>都是</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若是，</a:t>
            </a:r>
            <a:r>
              <a:rPr lang="zh-CN" altLang="zh-CN" sz="2800" kern="100" dirty="0" smtClean="0">
                <a:latin typeface="Times New Roman" panose="02020603050405020304"/>
                <a:ea typeface="华文细黑"/>
                <a:cs typeface="Times New Roman" panose="02020603050405020304"/>
              </a:rPr>
              <a:t>用</a:t>
            </a:r>
            <a:r>
              <a:rPr lang="en-US" altLang="zh-CN" sz="2800" u="sng"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约</a:t>
            </a:r>
            <a:r>
              <a:rPr lang="zh-CN" altLang="zh-CN" sz="2800" kern="100" dirty="0">
                <a:latin typeface="Times New Roman" panose="02020603050405020304"/>
                <a:ea typeface="华文细黑"/>
                <a:cs typeface="Times New Roman" panose="02020603050405020304"/>
              </a:rPr>
              <a:t>简；若不是，</a:t>
            </a:r>
            <a:r>
              <a:rPr lang="zh-CN" altLang="zh-CN" sz="2800" kern="100" dirty="0" smtClean="0">
                <a:latin typeface="Times New Roman" panose="02020603050405020304"/>
                <a:ea typeface="华文细黑"/>
                <a:cs typeface="Times New Roman" panose="02020603050405020304"/>
              </a:rPr>
              <a:t>执行</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a:t>
            </a:r>
            <a:r>
              <a:rPr lang="zh-CN" altLang="zh-CN" sz="2800" kern="100" dirty="0" smtClean="0">
                <a:latin typeface="Times New Roman" panose="02020603050405020304"/>
                <a:ea typeface="华文细黑"/>
                <a:cs typeface="Times New Roman" panose="02020603050405020304"/>
              </a:rPr>
              <a:t>以</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数</a:t>
            </a:r>
            <a:r>
              <a:rPr lang="zh-CN" altLang="zh-CN" sz="2800" kern="100" dirty="0" smtClean="0">
                <a:latin typeface="Times New Roman" panose="02020603050405020304"/>
                <a:ea typeface="华文细黑"/>
                <a:cs typeface="Times New Roman" panose="02020603050405020304"/>
              </a:rPr>
              <a:t>减去</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数，接着把所得的差</a:t>
            </a:r>
            <a:r>
              <a:rPr lang="zh-CN" altLang="zh-CN" sz="2800" kern="100" dirty="0" smtClean="0">
                <a:latin typeface="Times New Roman" panose="02020603050405020304"/>
                <a:ea typeface="华文细黑"/>
                <a:cs typeface="Times New Roman" panose="02020603050405020304"/>
              </a:rPr>
              <a:t>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数比较，并以大数减小数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继续这个操作，直到所得的</a:t>
            </a:r>
            <a:r>
              <a:rPr lang="zh-CN" altLang="zh-CN" sz="2800" kern="100" dirty="0" smtClean="0">
                <a:latin typeface="Times New Roman" panose="02020603050405020304"/>
                <a:ea typeface="华文细黑"/>
                <a:cs typeface="Times New Roman" panose="02020603050405020304"/>
              </a:rPr>
              <a:t>数</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为止</a:t>
            </a:r>
            <a:r>
              <a:rPr lang="zh-CN" altLang="zh-CN" sz="2800" kern="100" dirty="0">
                <a:latin typeface="Times New Roman" panose="02020603050405020304"/>
                <a:ea typeface="华文细黑"/>
                <a:cs typeface="Times New Roman" panose="02020603050405020304"/>
              </a:rPr>
              <a:t>，则这个数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等数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或这个数与约简的数的乘积就是所求的最大公约数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8255446" y="143783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偶数</a:t>
            </a:r>
            <a:endParaRPr lang="zh-CN" altLang="en-US" dirty="0">
              <a:solidFill>
                <a:srgbClr val="C00000"/>
              </a:solidFill>
            </a:endParaRPr>
          </a:p>
        </p:txBody>
      </p:sp>
      <p:sp>
        <p:nvSpPr>
          <p:cNvPr id="5" name="矩形 4"/>
          <p:cNvSpPr/>
          <p:nvPr/>
        </p:nvSpPr>
        <p:spPr>
          <a:xfrm>
            <a:off x="10631710" y="1461979"/>
            <a:ext cx="364202"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cs typeface="Courier New" panose="02070309020205020404"/>
              </a:rPr>
              <a:t>2</a:t>
            </a:r>
            <a:endParaRPr lang="zh-CN" altLang="en-US" dirty="0">
              <a:solidFill>
                <a:srgbClr val="C00000"/>
              </a:solidFill>
            </a:endParaRPr>
          </a:p>
        </p:txBody>
      </p:sp>
      <p:sp>
        <p:nvSpPr>
          <p:cNvPr id="8" name="矩形 7"/>
          <p:cNvSpPr/>
          <p:nvPr/>
        </p:nvSpPr>
        <p:spPr>
          <a:xfrm>
            <a:off x="3358902" y="204247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第二步</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2278782" y="270129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较大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4439022" y="269055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较小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9152835" y="270129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较小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7626424" y="333862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相等</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5" grpId="0"/>
      <p:bldP spid="5" grpId="1"/>
      <p:bldP spid="8" grpId="0"/>
      <p:bldP spid="8" grpId="1"/>
      <p:bldP spid="9" grpId="0"/>
      <p:bldP spid="9" grpId="1"/>
      <p:bldP spid="10" grpId="0"/>
      <p:bldP spid="10" grpId="1"/>
      <p:bldP spid="11" grpId="0"/>
      <p:bldP spid="11"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7679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辗转相除法和更相减损术的区别与联系：</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8" y="837426"/>
          <a:ext cx="10729192" cy="5760720"/>
        </p:xfrm>
        <a:graphic>
          <a:graphicData uri="http://schemas.openxmlformats.org/drawingml/2006/table">
            <a:tbl>
              <a:tblPr/>
              <a:tblGrid>
                <a:gridCol w="1080120"/>
                <a:gridCol w="3672408"/>
                <a:gridCol w="5976664"/>
              </a:tblGrid>
              <a:tr h="466337">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名称</a:t>
                      </a:r>
                      <a:endParaRPr lang="zh-CN" sz="2800" kern="100" baseline="0" dirty="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辗转相除法</a:t>
                      </a:r>
                      <a:endParaRPr lang="zh-CN" sz="2800" kern="100" baseline="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更相减损术</a:t>
                      </a:r>
                      <a:endParaRPr lang="zh-CN" sz="2800" kern="100" baseline="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1194">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区别</a:t>
                      </a:r>
                      <a:endParaRPr lang="zh-CN" sz="2800" kern="100" baseline="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以除法为主；</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两个整数的差值较大时，运算次数较少；</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(3)</a:t>
                      </a:r>
                      <a:r>
                        <a:rPr lang="zh-CN" sz="2800" kern="100" baseline="0" dirty="0">
                          <a:effectLst/>
                          <a:latin typeface="Times New Roman" panose="02020603050405020304"/>
                          <a:ea typeface="华文细黑"/>
                          <a:cs typeface="Times New Roman" panose="02020603050405020304"/>
                        </a:rPr>
                        <a:t>相除，余数为</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时得结果</a:t>
                      </a:r>
                      <a:endParaRPr lang="zh-CN" sz="2800" kern="100" baseline="0" dirty="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以减法为主；</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两个整数的差值较大时，运算次数较多；</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(3)</a:t>
                      </a:r>
                      <a:r>
                        <a:rPr lang="zh-CN" sz="2800" kern="100" baseline="0" dirty="0">
                          <a:effectLst/>
                          <a:latin typeface="Times New Roman" panose="02020603050405020304"/>
                          <a:ea typeface="华文细黑"/>
                          <a:cs typeface="Times New Roman" panose="02020603050405020304"/>
                        </a:rPr>
                        <a:t>相减，减数与差相等时得结果；</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(4)</a:t>
                      </a:r>
                      <a:r>
                        <a:rPr lang="zh-CN" sz="2800" kern="100" baseline="0" dirty="0">
                          <a:effectLst/>
                          <a:latin typeface="Times New Roman" panose="02020603050405020304"/>
                          <a:ea typeface="华文细黑"/>
                          <a:cs typeface="Times New Roman" panose="02020603050405020304"/>
                        </a:rPr>
                        <a:t>相减前要进行是否都是偶数的判断</a:t>
                      </a:r>
                      <a:endParaRPr lang="zh-CN" sz="2800" kern="100" baseline="0" dirty="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13">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联系</a:t>
                      </a:r>
                      <a:endParaRPr lang="zh-CN" sz="2800" kern="100" baseline="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都是求两个正整数最大公约数的方法；</a:t>
                      </a:r>
                      <a:endParaRPr lang="zh-CN" sz="2800" kern="100" baseline="0" dirty="0">
                        <a:effectLst/>
                        <a:latin typeface="宋体" panose="02010600030101010101" pitchFamily="2" charset="-122"/>
                        <a:cs typeface="Courier New" panose="02070309020205020404"/>
                      </a:endParaRPr>
                    </a:p>
                    <a:p>
                      <a:pPr marL="0" marR="0" indent="0" algn="l" defTabSz="1218565" rtl="0" eaLnBrk="1" fontAlgn="auto" latinLnBrk="0" hangingPunct="1">
                        <a:lnSpc>
                          <a:spcPct val="150000"/>
                        </a:lnSpc>
                        <a:spcBef>
                          <a:spcPts val="0"/>
                        </a:spcBef>
                        <a:spcAft>
                          <a:spcPts val="0"/>
                        </a:spcAft>
                        <a:buClrTx/>
                        <a:buSzTx/>
                        <a:buFontTx/>
                        <a:buNone/>
                        <a:defRPr/>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二者的实质都是</a:t>
                      </a:r>
                      <a:r>
                        <a:rPr lang="zh-CN" sz="2800" kern="100" baseline="0" dirty="0" smtClean="0">
                          <a:effectLst/>
                          <a:latin typeface="Times New Roman" panose="02020603050405020304"/>
                          <a:ea typeface="华文细黑"/>
                          <a:cs typeface="Times New Roman" panose="02020603050405020304"/>
                        </a:rPr>
                        <a:t>递</a:t>
                      </a:r>
                      <a:r>
                        <a:rPr lang="zh-CN" altLang="en-US" sz="2800" kern="100" baseline="0" dirty="0" smtClean="0">
                          <a:effectLst/>
                          <a:latin typeface="Times New Roman" panose="02020603050405020304"/>
                          <a:ea typeface="华文细黑"/>
                          <a:cs typeface="Times New Roman" panose="02020603050405020304"/>
                        </a:rPr>
                        <a:t>推</a:t>
                      </a:r>
                      <a:r>
                        <a:rPr lang="zh-CN" sz="2800" kern="100" baseline="0" dirty="0" smtClean="0">
                          <a:effectLst/>
                          <a:latin typeface="Times New Roman" panose="02020603050405020304"/>
                          <a:ea typeface="华文细黑"/>
                          <a:cs typeface="Times New Roman" panose="02020603050405020304"/>
                        </a:rPr>
                        <a:t>的</a:t>
                      </a:r>
                      <a:r>
                        <a:rPr lang="zh-CN" sz="2800" kern="100" baseline="0" dirty="0">
                          <a:effectLst/>
                          <a:latin typeface="Times New Roman" panose="02020603050405020304"/>
                          <a:ea typeface="华文细黑"/>
                          <a:cs typeface="Times New Roman" panose="02020603050405020304"/>
                        </a:rPr>
                        <a:t>过程；</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(3)</a:t>
                      </a:r>
                      <a:r>
                        <a:rPr lang="zh-CN" sz="2800" kern="100" baseline="0" dirty="0">
                          <a:effectLst/>
                          <a:latin typeface="Times New Roman" panose="02020603050405020304"/>
                          <a:ea typeface="华文细黑"/>
                          <a:cs typeface="Times New Roman" panose="02020603050405020304"/>
                        </a:rPr>
                        <a:t>二者都要用循环结构来实现</a:t>
                      </a:r>
                      <a:endParaRPr lang="zh-CN" sz="2800" kern="100" baseline="0" dirty="0">
                        <a:effectLst/>
                        <a:latin typeface="宋体" panose="02010600030101010101" pitchFamily="2" charset="-122"/>
                        <a:cs typeface="Courier New" panose="02070309020205020404"/>
                      </a:endParaRPr>
                    </a:p>
                  </a:txBody>
                  <a:tcPr marL="23100" marR="23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98152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zh-CN" altLang="zh-CN" sz="2800" kern="100" dirty="0">
                <a:latin typeface="Times New Roman" panose="02020603050405020304"/>
                <a:ea typeface="华文细黑"/>
                <a:cs typeface="Times New Roman" panose="02020603050405020304"/>
              </a:rPr>
              <a:t>实际应用更相减损术时要做的第一步工作是什么？</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80506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先判断</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是否为偶数，若是，都除以</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再进行</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333450"/>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知识点二　秦九韶算法</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13" name="矩形 12"/>
          <p:cNvSpPr/>
          <p:nvPr/>
        </p:nvSpPr>
        <p:spPr>
          <a:xfrm>
            <a:off x="406574" y="105353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秦九韶算法简介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秦九韶算法要解决的问题是求多项式的值</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秦九韶算法的特点：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通过一次式的反复计算，逐步得到高次多项式的值，即将一个</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次多项式的求值问题归结为重复计算</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个一次多项式的值的问题</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45418"/>
            <a:ext cx="11161240"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秦九韶算法的原理：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将</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en-US" altLang="zh-CN" sz="2800" i="1" kern="100" baseline="30000" dirty="0" err="1">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en-US" altLang="zh-CN" sz="2800" i="1" kern="100" baseline="30000" dirty="0">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改写为：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en-US" altLang="zh-CN" sz="2800" i="1" kern="100" baseline="30000" dirty="0" err="1">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en-US" altLang="zh-CN" sz="2800" i="1" kern="100" baseline="30000" dirty="0">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en-US" altLang="zh-CN" sz="2800" i="1" kern="100" baseline="30000" dirty="0" err="1">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en-US" altLang="zh-CN" sz="2800" i="1" kern="100" baseline="30000" dirty="0">
                <a:latin typeface="Times New Roman" panose="02020603050405020304"/>
                <a:ea typeface="华文细黑"/>
                <a:cs typeface="Courier New" panose="02070309020205020404"/>
              </a:rPr>
              <a:t>n</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1</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25000" dirty="0">
                <a:latin typeface="Times New Roman" panose="02020603050405020304"/>
                <a:ea typeface="华文细黑"/>
                <a:cs typeface="Courier New" panose="02070309020205020404"/>
              </a:rPr>
              <a: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2050" name="Picture 2" descr="RA122A"/>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3073" y="3294852"/>
            <a:ext cx="4465791" cy="214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06574" y="5302002"/>
            <a:ext cx="11161240" cy="134598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先计算最内层括号内一次多项式的值，即</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a</a:t>
            </a:r>
            <a:r>
              <a:rPr lang="en-US" altLang="zh-CN" sz="2800" i="1" kern="100" baseline="-25000" dirty="0" err="1">
                <a:latin typeface="Times New Roman" panose="02020603050405020304"/>
                <a:ea typeface="华文细黑"/>
                <a:cs typeface="Courier New" panose="02070309020205020404"/>
              </a:rPr>
              <a:t>n</a:t>
            </a:r>
            <a:r>
              <a:rPr lang="en-US" altLang="zh-CN" sz="2800" i="1" kern="100" dirty="0" err="1">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i="1" kern="100" baseline="-25000" dirty="0">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，再由内向外逐层计算一次多项式</a:t>
            </a:r>
            <a:r>
              <a:rPr lang="en-US" altLang="zh-CN" sz="2800" i="1" kern="100" dirty="0" err="1">
                <a:latin typeface="Book Antiqua"/>
                <a:ea typeface="华文细黑"/>
                <a:cs typeface="Times New Roman" panose="02020603050405020304"/>
              </a:rPr>
              <a:t>v</a:t>
            </a:r>
            <a:r>
              <a:rPr lang="en-US" altLang="zh-CN" sz="2800" i="1" kern="100" baseline="-25000" dirty="0" err="1">
                <a:latin typeface="Times New Roman" panose="02020603050405020304"/>
                <a:ea typeface="华文细黑"/>
                <a:cs typeface="Courier New" panose="02070309020205020404"/>
              </a:rPr>
              <a:t>k</a:t>
            </a:r>
            <a:r>
              <a:rPr lang="zh-CN" altLang="zh-CN" sz="2800" kern="100" dirty="0">
                <a:latin typeface="Times New Roman" panose="02020603050405020304"/>
                <a:ea typeface="华文细黑"/>
                <a:cs typeface="Times New Roman" panose="02020603050405020304"/>
              </a:rPr>
              <a:t>的值</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5148</Words>
  <Application>WPS 演示</Application>
  <PresentationFormat>自定义</PresentationFormat>
  <Paragraphs>453</Paragraphs>
  <Slides>35</Slides>
  <Notes>0</Notes>
  <HiddenSlides>4</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58" baseType="lpstr">
      <vt:lpstr>Arial</vt:lpstr>
      <vt:lpstr>宋体</vt:lpstr>
      <vt:lpstr>Wingdings</vt:lpstr>
      <vt:lpstr>微软雅黑</vt:lpstr>
      <vt:lpstr>Times New Roman</vt:lpstr>
      <vt:lpstr>Times New Roman</vt:lpstr>
      <vt:lpstr>华文细黑</vt:lpstr>
      <vt:lpstr>Courier New</vt:lpstr>
      <vt:lpstr>华文新魏</vt:lpstr>
      <vt:lpstr>华文细黑</vt:lpstr>
      <vt:lpstr>黑体</vt:lpstr>
      <vt:lpstr>Book Antiqua</vt:lpstr>
      <vt:lpstr>Arial Unicode MS</vt:lpstr>
      <vt:lpstr>Calibri</vt:lpstr>
      <vt:lpstr>Broadway</vt:lpstr>
      <vt:lpstr>楷体</vt:lpstr>
      <vt:lpstr>经典繁仿黑</vt:lpstr>
      <vt:lpstr>楷体_GB2312</vt:lpstr>
      <vt:lpstr>Lao UI</vt:lpstr>
      <vt:lpstr>Segoe Print</vt:lpstr>
      <vt:lpstr>新宋体</vt:lpstr>
      <vt:lpstr>Office 主题</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799</cp:revision>
  <dcterms:created xsi:type="dcterms:W3CDTF">2014-10-15T07:25:00Z</dcterms:created>
  <dcterms:modified xsi:type="dcterms:W3CDTF">2018-02-14T12:32:51Z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