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50" r:id="rId3"/>
    <p:sldId id="418" r:id="rId4"/>
    <p:sldId id="257" r:id="rId5"/>
    <p:sldId id="258" r:id="rId6"/>
    <p:sldId id="425" r:id="rId7"/>
    <p:sldId id="453" r:id="rId8"/>
    <p:sldId id="481" r:id="rId9"/>
    <p:sldId id="278" r:id="rId10"/>
    <p:sldId id="478" r:id="rId11"/>
    <p:sldId id="482" r:id="rId12"/>
    <p:sldId id="483" r:id="rId13"/>
    <p:sldId id="309" r:id="rId14"/>
    <p:sldId id="457" r:id="rId15"/>
    <p:sldId id="459" r:id="rId16"/>
    <p:sldId id="484" r:id="rId17"/>
    <p:sldId id="461" r:id="rId18"/>
    <p:sldId id="462" r:id="rId19"/>
    <p:sldId id="463" r:id="rId20"/>
    <p:sldId id="465" r:id="rId21"/>
    <p:sldId id="466" r:id="rId22"/>
    <p:sldId id="468" r:id="rId23"/>
    <p:sldId id="469" r:id="rId24"/>
    <p:sldId id="486" r:id="rId25"/>
    <p:sldId id="487" r:id="rId26"/>
    <p:sldId id="485" r:id="rId27"/>
    <p:sldId id="488" r:id="rId28"/>
    <p:sldId id="361" r:id="rId29"/>
    <p:sldId id="424" r:id="rId30"/>
    <p:sldId id="447" r:id="rId31"/>
    <p:sldId id="448" r:id="rId32"/>
    <p:sldId id="423" r:id="rId33"/>
    <p:sldId id="475" r:id="rId34"/>
    <p:sldId id="451" r:id="rId35"/>
  </p:sldIdLst>
  <p:sldSz cx="12190095" cy="685927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0972" autoAdjust="0"/>
    <p:restoredTop sz="94861" autoAdjust="0"/>
  </p:normalViewPr>
  <p:slideViewPr>
    <p:cSldViewPr>
      <p:cViewPr>
        <p:scale>
          <a:sx n="60" d="100"/>
          <a:sy n="60" d="100"/>
        </p:scale>
        <p:origin x="-1224" y="-654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6.emf"/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6.emf"/><Relationship Id="rId7" Type="http://schemas.openxmlformats.org/officeDocument/2006/relationships/package" Target="../embeddings/Document4.docx"/><Relationship Id="rId6" Type="http://schemas.openxmlformats.org/officeDocument/2006/relationships/image" Target="../media/image5.emf"/><Relationship Id="rId5" Type="http://schemas.openxmlformats.org/officeDocument/2006/relationships/package" Target="../embeddings/Document3.docx"/><Relationship Id="rId4" Type="http://schemas.openxmlformats.org/officeDocument/2006/relationships/image" Target="../media/image4.emf"/><Relationship Id="rId3" Type="http://schemas.openxmlformats.org/officeDocument/2006/relationships/package" Target="../embeddings/Document2.docx"/><Relationship Id="rId2" Type="http://schemas.openxmlformats.org/officeDocument/2006/relationships/image" Target="../media/image3.emf"/><Relationship Id="rId10" Type="http://schemas.openxmlformats.org/officeDocument/2006/relationships/vmlDrawing" Target="../drawings/vmlDrawing1.vml"/><Relationship Id="rId1" Type="http://schemas.openxmlformats.org/officeDocument/2006/relationships/package" Target="../embeddings/Document1.docx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9.xml"/><Relationship Id="rId1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23.xml"/><Relationship Id="rId1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slide" Target="slide3.xml"/><Relationship Id="rId2" Type="http://schemas.openxmlformats.org/officeDocument/2006/relationships/slide" Target="slide26.xml"/><Relationship Id="rId1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3" Type="http://schemas.openxmlformats.org/officeDocument/2006/relationships/slide" Target="slide29.xml"/><Relationship Id="rId2" Type="http://schemas.openxmlformats.org/officeDocument/2006/relationships/slide" Target="slide28.xml"/><Relationship Id="rId1" Type="http://schemas.openxmlformats.org/officeDocument/2006/relationships/slide" Target="slide27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3" Type="http://schemas.openxmlformats.org/officeDocument/2006/relationships/slide" Target="slide29.xml"/><Relationship Id="rId2" Type="http://schemas.openxmlformats.org/officeDocument/2006/relationships/slide" Target="slide28.xml"/><Relationship Id="rId1" Type="http://schemas.openxmlformats.org/officeDocument/2006/relationships/slide" Target="slide27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3" Type="http://schemas.openxmlformats.org/officeDocument/2006/relationships/slide" Target="slide29.xml"/><Relationship Id="rId2" Type="http://schemas.openxmlformats.org/officeDocument/2006/relationships/slide" Target="slide28.xml"/><Relationship Id="rId1" Type="http://schemas.openxmlformats.org/officeDocument/2006/relationships/slide" Target="slide2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slide" Target="slide27.xml"/><Relationship Id="rId2" Type="http://schemas.openxmlformats.org/officeDocument/2006/relationships/slide" Target="slide8.xml"/><Relationship Id="rId1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3" Type="http://schemas.openxmlformats.org/officeDocument/2006/relationships/slide" Target="slide29.xml"/><Relationship Id="rId2" Type="http://schemas.openxmlformats.org/officeDocument/2006/relationships/slide" Target="slide28.xml"/><Relationship Id="rId1" Type="http://schemas.openxmlformats.org/officeDocument/2006/relationships/slide" Target="slide27.xml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3" Type="http://schemas.openxmlformats.org/officeDocument/2006/relationships/slide" Target="slide29.xml"/><Relationship Id="rId2" Type="http://schemas.openxmlformats.org/officeDocument/2006/relationships/slide" Target="slide28.xml"/><Relationship Id="rId1" Type="http://schemas.openxmlformats.org/officeDocument/2006/relationships/slide" Target="slide27.xml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6.docx"/><Relationship Id="rId3" Type="http://schemas.openxmlformats.org/officeDocument/2006/relationships/image" Target="../media/image9.emf"/><Relationship Id="rId2" Type="http://schemas.openxmlformats.org/officeDocument/2006/relationships/package" Target="../embeddings/Document5.docx"/><Relationship Id="rId1" Type="http://schemas.openxmlformats.org/officeDocument/2006/relationships/slide" Target="slide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77"/>
          <a:stretch>
            <a:fillRect/>
          </a:stretch>
        </p:blipFill>
        <p:spPr>
          <a:xfrm>
            <a:off x="9880243" y="3768139"/>
            <a:ext cx="2308522" cy="3084131"/>
          </a:xfrm>
          <a:prstGeom prst="rect">
            <a:avLst/>
          </a:prstGeom>
        </p:spPr>
      </p:pic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77827" y="2277666"/>
            <a:ext cx="68976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　</a:t>
            </a:r>
            <a:r>
              <a:rPr lang="en-US" altLang="zh-CN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基本算法语句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2598" y="2701881"/>
            <a:ext cx="11089232" cy="994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5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1.2.1</a:t>
            </a:r>
            <a:r>
              <a:rPr lang="zh-CN" altLang="zh-CN" sz="5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输入语句、输出</a:t>
            </a:r>
            <a:r>
              <a:rPr lang="zh-CN" altLang="zh-CN" sz="5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语句和</a:t>
            </a:r>
            <a:r>
              <a:rPr lang="zh-CN" altLang="zh-CN" sz="5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赋值语句</a:t>
            </a:r>
            <a:endParaRPr lang="zh-CN" altLang="zh-CN" sz="5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609601" y="520080"/>
          <a:ext cx="10814197" cy="2189634"/>
        </p:xfrm>
        <a:graphic>
          <a:graphicData uri="http://schemas.openxmlformats.org/drawingml/2006/table">
            <a:tbl>
              <a:tblPr/>
              <a:tblGrid>
                <a:gridCol w="1202558"/>
                <a:gridCol w="1202558"/>
                <a:gridCol w="8409081"/>
              </a:tblGrid>
              <a:tr h="145975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⑥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9404" marR="194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×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9404" marR="194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输入语句没有运算功能，输入语句要求输入的值只能一个常数，不能是一个表达式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9404" marR="194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987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⑦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9404" marR="194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×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9404" marR="194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输入语句末尾不带任何符号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9404" marR="194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478582" y="292573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答案　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③④⑤</a:t>
            </a:r>
            <a:endParaRPr lang="zh-CN" altLang="zh-CN" sz="1050" kern="100" dirty="0">
              <a:effectLst/>
              <a:latin typeface="宋体" panose="02010600030101010101" pitchFamily="2" charset="-122"/>
              <a:ea typeface="华文细黑" panose="0201060004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6574" y="765498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的值为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时，“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PRINT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=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”；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”在屏幕上的输出结果为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B.5  	           C.5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	</a:t>
            </a:r>
            <a:r>
              <a:rPr lang="en-US" altLang="zh-CN" sz="2800" kern="100" dirty="0" err="1" smtClean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en-US" altLang="zh-CN" sz="2800" i="1" kern="100" dirty="0" err="1" smtClean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6574" y="2239879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PRINT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语句可将用双引号引起来的字符串显示在屏幕上，从而应输出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540652" y="952833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D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圆角矩形 8">
            <a:hlinkClick r:id="rId1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053530"/>
            <a:ext cx="12190413" cy="48965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06574" y="1125538"/>
            <a:ext cx="1116124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输入语句要求输入的值只能是具体的常数，不能是变量或表达式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输入语句无计算功能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，若输入多个数，各数之间应用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隔开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计算机执行到输入语句时，暂停等候用户输入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提示内容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所提示的数据，输入后回车，则程序继续运行，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提示内容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及其后的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可省略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输出语句可以输出常量、变量或表达式的值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输出语句有计算功能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或字符，程序中引号内的部分将原始呈现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06574" y="333450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1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写出下列程序运行的结果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622598" y="1125538"/>
          <a:ext cx="5400600" cy="2016224"/>
        </p:xfrm>
        <a:graphic>
          <a:graphicData uri="http://schemas.openxmlformats.org/drawingml/2006/table">
            <a:tbl>
              <a:tblPr firstRow="1" firstCol="1" bandRow="1"/>
              <a:tblGrid>
                <a:gridCol w="5400600"/>
              </a:tblGrid>
              <a:tr h="201622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INPUT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“</a:t>
                      </a:r>
                      <a:r>
                        <a:rPr lang="en-US" sz="28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a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en-US" sz="28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b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”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；</a:t>
                      </a:r>
                      <a:r>
                        <a:rPr lang="en-US" sz="28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a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en-US" sz="28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b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PRINT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“</a:t>
                      </a:r>
                      <a:r>
                        <a:rPr lang="en-US" sz="28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a</a:t>
                      </a:r>
                      <a:r>
                        <a:rPr lang="en-US" sz="2800" kern="100" baseline="300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2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＋</a:t>
                      </a:r>
                      <a:r>
                        <a:rPr lang="en-US" alt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”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；</a:t>
                      </a:r>
                      <a:r>
                        <a:rPr lang="en-US" sz="28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a^2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＋</a:t>
                      </a:r>
                      <a:r>
                        <a:rPr lang="en-US" sz="28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1/b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END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133353" y="1673026"/>
          <a:ext cx="577850" cy="1238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文档" r:id="rId1" imgW="580390" imgH="1238885" progId="Word.Document.12">
                  <p:embed/>
                </p:oleObj>
              </mc:Choice>
              <mc:Fallback>
                <p:oleObj name="文档" r:id="rId1" imgW="580390" imgH="1238885" progId="Word.Document.12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133353" y="1673026"/>
                        <a:ext cx="577850" cy="12382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406574" y="3360665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若输入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2,1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，则输出的结果为</a:t>
            </a:r>
            <a:r>
              <a:rPr lang="en-US" altLang="zh-CN" sz="2800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             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6574" y="400585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若输入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2,1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，即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479794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∴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602135" y="4747442"/>
          <a:ext cx="741363" cy="1304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文档" r:id="rId3" imgW="742315" imgH="1306195" progId="Word.Document.12">
                  <p:embed/>
                </p:oleObj>
              </mc:Choice>
              <mc:Fallback>
                <p:oleObj name="文档" r:id="rId3" imgW="742315" imgH="1306195" progId="Word.Document.12">
                  <p:embed/>
                  <p:pic>
                    <p:nvPicPr>
                      <p:cNvPr id="0" name="图片 1025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02135" y="4747442"/>
                        <a:ext cx="741363" cy="13049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406574" y="5734050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输出的结果为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3358902" y="5679232"/>
          <a:ext cx="577850" cy="1238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文档" r:id="rId5" imgW="580390" imgH="1238885" progId="Word.Document.12">
                  <p:embed/>
                </p:oleObj>
              </mc:Choice>
              <mc:Fallback>
                <p:oleObj name="文档" r:id="rId5" imgW="580390" imgH="1238885" progId="Word.Document.12">
                  <p:embed/>
                  <p:pic>
                    <p:nvPicPr>
                      <p:cNvPr id="0" name="图片 1026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58902" y="5679232"/>
                        <a:ext cx="577850" cy="12382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4871070" y="3141587"/>
          <a:ext cx="1930400" cy="156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7" imgW="1932305" imgH="1563370" progId="Word.Document.12">
                  <p:embed/>
                </p:oleObj>
              </mc:Choice>
              <mc:Fallback>
                <p:oleObj name="文档" r:id="rId7" imgW="1932305" imgH="1563370" progId="Word.Document.12">
                  <p:embed/>
                  <p:pic>
                    <p:nvPicPr>
                      <p:cNvPr id="0" name="图片 1027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71070" y="3141587"/>
                        <a:ext cx="1930400" cy="15621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10" grpId="0"/>
      <p:bldP spid="10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6574" y="648511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题型二　赋值语句的应用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1447791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2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下列给出的赋值语句正确的有</a:t>
            </a:r>
            <a:r>
              <a:rPr lang="en-US" altLang="zh-CN" sz="2800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2*</a:t>
            </a:r>
            <a:r>
              <a:rPr lang="en-US" altLang="zh-CN" sz="2800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y+z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;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x=3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;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③</a:t>
            </a:r>
            <a:r>
              <a:rPr lang="en-US" altLang="zh-CN" sz="2800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x+y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=7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;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④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y=3.14*4.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574" y="295719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赋值语句的格式是：变量＝表达式，故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①②④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正确，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错误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627837" y="1591536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3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" grpId="0"/>
      <p:bldP spid="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06574" y="333450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下列程序的运行结果为</a:t>
            </a:r>
            <a:r>
              <a:rPr lang="en-US" altLang="zh-CN" sz="2800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．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622598" y="1125538"/>
          <a:ext cx="2376263" cy="3960440"/>
        </p:xfrm>
        <a:graphic>
          <a:graphicData uri="http://schemas.openxmlformats.org/drawingml/2006/table">
            <a:tbl>
              <a:tblPr firstRow="1" firstCol="1" bandRow="1"/>
              <a:tblGrid>
                <a:gridCol w="2376263"/>
              </a:tblGrid>
              <a:tr h="396044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x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1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x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x*2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x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x*3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x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x*4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PRINT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x*5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END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44100" marR="441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406574" y="5302002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由赋值语句的特点，可知结果为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×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×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×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×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，故答案为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120.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39022" y="486073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120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圆角矩形 12">
            <a:hlinkClick r:id="rId1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773610"/>
            <a:ext cx="12190413" cy="25202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06574" y="1953589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赋值号与数学中的等号的意义是不完全相同的，是以赋值号右边表达式的值代替该变量的原值，即将原值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冲掉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如：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，是将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的原值加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再赋给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06574" y="405458"/>
            <a:ext cx="1116124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2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已知函数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试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编写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一个程序，使每输入一个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值，就得到相应的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值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184561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程序如下：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97632" y="2647231"/>
          <a:ext cx="3024336" cy="3312369"/>
        </p:xfrm>
        <a:graphic>
          <a:graphicData uri="http://schemas.openxmlformats.org/drawingml/2006/table">
            <a:tbl>
              <a:tblPr firstRow="1" firstCol="1" bandRow="1"/>
              <a:tblGrid>
                <a:gridCol w="3024336"/>
              </a:tblGrid>
              <a:tr h="331236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INPUT 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“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x=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;x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y=x^2+3*x+1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PRINT 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“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x=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;x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PRINT 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“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y=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;y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END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0637" marR="606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8582" y="-7540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题型三　算法的应用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8582" y="568524"/>
            <a:ext cx="5618884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3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根据如图所示的程序框图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写出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相应的算法语句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8194" name="Picture 2" descr="RA96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219" y="1859442"/>
            <a:ext cx="1511198" cy="4766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6455246" y="606204"/>
            <a:ext cx="3456384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程序如下：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6599262" y="1324351"/>
          <a:ext cx="3744416" cy="4779264"/>
        </p:xfrm>
        <a:graphic>
          <a:graphicData uri="http://schemas.openxmlformats.org/drawingml/2006/table">
            <a:tbl>
              <a:tblPr firstRow="1" firstCol="1" bandRow="1"/>
              <a:tblGrid>
                <a:gridCol w="3744416"/>
              </a:tblGrid>
              <a:tr h="3418036"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INPUT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“</a:t>
                      </a:r>
                      <a:r>
                        <a:rPr lang="en-US" sz="2800" kern="100" baseline="0" dirty="0" err="1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x,y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=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;</a:t>
                      </a:r>
                      <a:r>
                        <a:rPr lang="en-US" sz="2800" kern="100" baseline="0" dirty="0" err="1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x,y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x=2*x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y=y/4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PRINT    </a:t>
                      </a:r>
                      <a:r>
                        <a:rPr lang="en-US" sz="2800" kern="100" baseline="0" dirty="0" err="1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x,y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x=x-y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y=y-2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PRINT    </a:t>
                      </a:r>
                      <a:r>
                        <a:rPr lang="en-US" sz="2800" kern="100" baseline="0" dirty="0" err="1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x,y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END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3899" marR="53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701602"/>
            <a:ext cx="12190413" cy="23042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06574" y="1845618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由程序框图写算法语句时，对顺序结构的程序框图只需利用输入、输出、赋值语句即可完成，其中输入、输出框对应输入、输出语句，执行框对应赋值语句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85152" y="1485578"/>
            <a:ext cx="10004085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理解输入语句、输出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语句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赋值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语句的作用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理解这些语句与相应逻辑结构的关系，并能转化为程序语句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6574" y="45418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3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阅读下面的程序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根据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程序画出程序框图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622598" y="1613530"/>
          <a:ext cx="2376264" cy="4480560"/>
        </p:xfrm>
        <a:graphic>
          <a:graphicData uri="http://schemas.openxmlformats.org/drawingml/2006/table">
            <a:tbl>
              <a:tblPr firstRow="1" firstCol="1" bandRow="1"/>
              <a:tblGrid>
                <a:gridCol w="2376264"/>
              </a:tblGrid>
              <a:tr h="446449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INPUT  </a:t>
                      </a:r>
                      <a:r>
                        <a:rPr lang="en-US" sz="2800" kern="100" baseline="0" dirty="0" err="1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x,y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PRINT  x/2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PRINT  3*y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x=x+1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y=y-1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PRINT  </a:t>
                      </a:r>
                      <a:r>
                        <a:rPr lang="en-US" sz="2800" kern="100" baseline="0" dirty="0" err="1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x,y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END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44100" marR="441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6311230" y="104970"/>
            <a:ext cx="432048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程序框图如图所示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9217" name="Picture 1" descr="RA97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8685" y="763340"/>
            <a:ext cx="1718399" cy="5877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801" y="261442"/>
            <a:ext cx="1559503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0590" y="157160"/>
            <a:ext cx="11161240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2800" kern="10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</a:t>
            </a:r>
            <a:r>
              <a:rPr lang="zh-CN" altLang="zh-CN" sz="2800" b="1" kern="10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程序</a:t>
            </a:r>
            <a:r>
              <a:rPr lang="zh-CN" altLang="zh-CN" sz="28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的编写</a:t>
            </a:r>
            <a:endParaRPr lang="zh-CN" altLang="zh-CN" sz="2800" b="1" kern="1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542" y="261442"/>
            <a:ext cx="1440160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400"/>
              </a:spcBef>
            </a:pPr>
            <a:r>
              <a:rPr lang="zh-CN" altLang="en-US" sz="2400" b="1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一题多解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574" y="94096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4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编写一个程序，要求输入两个正数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的值，输出</a:t>
            </a:r>
            <a:r>
              <a:rPr lang="en-US" altLang="zh-CN" sz="2800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en-US" altLang="zh-CN" sz="2800" i="1" kern="100" baseline="30000" dirty="0" err="1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800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en-US" altLang="zh-CN" sz="2800" i="1" kern="100" baseline="30000" dirty="0" err="1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的值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574" y="1739306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分析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一方面可以首先利用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INPUT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语句输入两个正数，然后将</a:t>
            </a:r>
            <a:r>
              <a:rPr lang="en-US" altLang="zh-CN" sz="2800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en-US" altLang="zh-CN" sz="2800" i="1" kern="100" baseline="30000" dirty="0" err="1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800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en-US" altLang="zh-CN" sz="2800" i="1" kern="100" baseline="30000" dirty="0" err="1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的值分别赋给两个变量，最后输出这两个变量的值即可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另一方面可以将</a:t>
            </a:r>
            <a:r>
              <a:rPr lang="en-US" altLang="zh-CN" sz="2800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en-US" altLang="zh-CN" sz="2800" i="1" kern="100" baseline="30000" dirty="0" err="1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800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en-US" altLang="zh-CN" sz="2800" i="1" kern="100" baseline="30000" dirty="0" err="1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作为两个幂的值，是把底数和指数进行了交换，故还可以利用赋值语句，采用将两个变量的值互换的办法实现这一算法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>
            <a:hlinkClick r:id="rId1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9710602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解后反思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8687582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分析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06574" y="45418"/>
            <a:ext cx="540060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方法一　程序如下：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50590" y="909513"/>
          <a:ext cx="2592287" cy="3312369"/>
        </p:xfrm>
        <a:graphic>
          <a:graphicData uri="http://schemas.openxmlformats.org/drawingml/2006/table">
            <a:tbl>
              <a:tblPr firstRow="1" firstCol="1" bandRow="1"/>
              <a:tblGrid>
                <a:gridCol w="2592287"/>
              </a:tblGrid>
              <a:tr h="331236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INPUT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a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b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A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 err="1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a^b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B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 err="1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b^a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PRINT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A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B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END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48509" marR="485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6095206" y="45418"/>
            <a:ext cx="540060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方法二　程序如下：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6298840" y="794073"/>
          <a:ext cx="2748694" cy="5760720"/>
        </p:xfrm>
        <a:graphic>
          <a:graphicData uri="http://schemas.openxmlformats.org/drawingml/2006/table">
            <a:tbl>
              <a:tblPr firstRow="1" firstCol="1" bandRow="1"/>
              <a:tblGrid>
                <a:gridCol w="2748694"/>
              </a:tblGrid>
              <a:tr h="488271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INPUT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a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b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A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 err="1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a^b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PRINT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A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x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a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a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b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b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x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A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 err="1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a^b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PRLNT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A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END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40425" marR="404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 13">
            <a:hlinkClick r:id="rId1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解后反思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78582" y="837506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解后反思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编写程序的关键在于首先弄清问题的算法，特别是算法的结构，然后确定采用哪一种算法语句，分清算法的步骤，写出程序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问题的算法不同，写出的程序就不同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06574" y="981522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5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设计一个程序，输入三个实数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，计算表达式－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的值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801" y="261442"/>
            <a:ext cx="1415487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8582" y="157160"/>
            <a:ext cx="11161240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</a:t>
            </a:r>
            <a:r>
              <a:rPr lang="zh-CN" altLang="zh-CN" sz="2800" b="1" kern="1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程序</a:t>
            </a:r>
            <a:r>
              <a:rPr lang="zh-CN" altLang="zh-CN" sz="28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语言书写格式</a:t>
            </a:r>
            <a:endParaRPr lang="zh-CN" altLang="zh-CN" sz="2800" b="1" kern="1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8542" y="261442"/>
            <a:ext cx="1296144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400"/>
              </a:spcBef>
            </a:pP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易错点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574" y="2385637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分析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本题的算法是：输入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的值，计算并输出－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的值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故需用到输入语句、输出语句和赋值语句，然后按照这三种语句的书写格式写出程序即可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1" action="ppaction://hlinksldjump"/>
          </p:cNvPr>
          <p:cNvSpPr/>
          <p:nvPr/>
        </p:nvSpPr>
        <p:spPr>
          <a:xfrm>
            <a:off x="10032300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8663030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解后反思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7628415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分析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圆角矩形 12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78582" y="47746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程序如下：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622598" y="1341562"/>
          <a:ext cx="4968552" cy="3840480"/>
        </p:xfrm>
        <a:graphic>
          <a:graphicData uri="http://schemas.openxmlformats.org/drawingml/2006/table">
            <a:tbl>
              <a:tblPr firstRow="1" firstCol="1" bandRow="1"/>
              <a:tblGrid>
                <a:gridCol w="4968552"/>
              </a:tblGrid>
              <a:tr h="381642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INPUT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“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a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”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；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a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INPUT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“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b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”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；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b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INPUT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“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x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”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；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x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y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Symbol" panose="05050102010706020507"/>
                          <a:ea typeface="华文细黑"/>
                          <a:cs typeface="Times New Roman" panose="02020603050405020304"/>
                        </a:rPr>
                        <a:t>(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－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1</a:t>
                      </a:r>
                      <a:r>
                        <a:rPr lang="en-US" sz="2800" kern="100" baseline="0" dirty="0">
                          <a:effectLst/>
                          <a:latin typeface="Symbol" panose="05050102010706020507"/>
                          <a:ea typeface="华文细黑"/>
                          <a:cs typeface="Times New Roman" panose="02020603050405020304"/>
                        </a:rPr>
                        <a:t>)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*</a:t>
                      </a:r>
                      <a:r>
                        <a:rPr lang="en-US" sz="2800" kern="100" baseline="0" dirty="0">
                          <a:effectLst/>
                          <a:latin typeface="Symbol" panose="05050102010706020507"/>
                          <a:ea typeface="华文细黑"/>
                          <a:cs typeface="Times New Roman" panose="02020603050405020304"/>
                        </a:rPr>
                        <a:t>(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a^2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＋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b^2</a:t>
                      </a:r>
                      <a:r>
                        <a:rPr lang="en-US" sz="2800" kern="100" baseline="0" dirty="0">
                          <a:effectLst/>
                          <a:latin typeface="Symbol" panose="05050102010706020507"/>
                          <a:ea typeface="华文细黑"/>
                          <a:cs typeface="Times New Roman" panose="02020603050405020304"/>
                        </a:rPr>
                        <a:t>)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*x^3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PRINT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“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表达式的值为</a:t>
                      </a:r>
                      <a:r>
                        <a:rPr lang="en-US" sz="2800" kern="100" baseline="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”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；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y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END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7315" marR="373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1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解后反思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6574" y="765498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解后反思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书写程序时应严格遵循各种语句的一般格式，如输入语句和输出语句中的提示内容与变量之间必须用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隔开，而不是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同时应注意数学运算符号和程序符号的区别，在书写程序时，必须将数学运算符号转化为程序符号，如平方运算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应为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^2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^2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应为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^3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0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94404" y="1125538"/>
            <a:ext cx="11385581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INPUT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语句中，如果同时输入多个变量，变量之间的分隔符是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逗号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B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分号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	C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空格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	D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引号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4404" y="2597152"/>
            <a:ext cx="1138558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输入语句中同时输入多个变量时，变量间要用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隔开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988971" y="1291142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A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6574" y="837506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赋值语句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表示的意义是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将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的值赋给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将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的值加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后再赋给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M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的值相等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以上说法都不对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425333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赋值语句是将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右边的一个确定值赋给它左边的一个变量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75165" y="1019622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B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6574" y="261442"/>
            <a:ext cx="9217024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下面的程序输出的结果是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800" kern="100" dirty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800" kern="100" dirty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800" kern="100" dirty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A.2,5  		B.4,5  		C.11,5  		D.7,5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622598" y="1019309"/>
          <a:ext cx="2664296" cy="3840480"/>
        </p:xfrm>
        <a:graphic>
          <a:graphicData uri="http://schemas.openxmlformats.org/drawingml/2006/table">
            <a:tbl>
              <a:tblPr firstRow="1" firstCol="1" bandRow="1"/>
              <a:tblGrid>
                <a:gridCol w="2664296"/>
              </a:tblGrid>
              <a:tr h="381642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a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2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b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5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c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a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＋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b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a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c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＋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4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PRINT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a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b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END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48509" marR="485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406574" y="5302002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第三句给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赋值后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7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，第四句给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赋值后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11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故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最后输出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11,5. 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63430" y="44355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C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0" grpId="0" build="allAtOnce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1" action="ppaction://hlinksldjump"/>
          </p:cNvPr>
          <p:cNvSpPr txBox="1"/>
          <p:nvPr/>
        </p:nvSpPr>
        <p:spPr>
          <a:xfrm>
            <a:off x="3178077" y="2056065"/>
            <a:ext cx="514937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3176786" y="3174285"/>
            <a:ext cx="515066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题型探究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重点突破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3178077" y="4297838"/>
            <a:ext cx="514937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自查自纠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189733" y="2693023"/>
            <a:ext cx="5209729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189733" y="381749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189733" y="494196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6574" y="47746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下列程序执行后结果为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，则输入的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值为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95154" y="1269554"/>
          <a:ext cx="3051780" cy="2606180"/>
        </p:xfrm>
        <a:graphic>
          <a:graphicData uri="http://schemas.openxmlformats.org/drawingml/2006/table">
            <a:tbl>
              <a:tblPr firstRow="1" firstCol="1" bandRow="1"/>
              <a:tblGrid>
                <a:gridCol w="3051780"/>
              </a:tblGrid>
              <a:tr h="260618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INPUT  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“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x=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”；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x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y=x*x+2*x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PRINT  y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END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406574" y="3933850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A.1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	B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	C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	D.1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或－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6574" y="468538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由题意得：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，解方程得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或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410400" y="652397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4" grpId="0"/>
      <p:bldP spid="4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6574" y="47746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下面一段程序执行后的结果是</a:t>
            </a:r>
            <a:r>
              <a:rPr lang="en-US" altLang="zh-CN" sz="2800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622599" y="1269554"/>
          <a:ext cx="2088231" cy="3312368"/>
        </p:xfrm>
        <a:graphic>
          <a:graphicData uri="http://schemas.openxmlformats.org/drawingml/2006/table">
            <a:tbl>
              <a:tblPr firstRow="1" firstCol="1" bandRow="1"/>
              <a:tblGrid>
                <a:gridCol w="2088231"/>
              </a:tblGrid>
              <a:tr h="331236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A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2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A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A*2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A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A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＋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6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PRINT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　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A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END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0637" marR="606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406574" y="4725938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先把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赋给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，然后把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*2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赋给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，即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的值为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，再把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赋给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，所以输出的结果为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47134" y="59486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10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4" grpId="0"/>
      <p:bldP spid="4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o UI" panose="020B0502040204020203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o UI" panose="020B0502040204020203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992412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1001689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755973"/>
            <a:ext cx="11161240" cy="504494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需输入信息时用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INPUT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语句，需输出信息时用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PRINT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语句，当变量需要的数据较少或给变量赋予算式时，用赋值语句，当变量需要输入多组数据且程序重复使用时，使用输入语句较好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赋值语句是一个程序必不可少的重要组成部分，使用赋值语句，一定要注意其格式要求，不能利用赋值语句进行代数式计算等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算法语句的所有符号只能排在一行上，也只能用圆括号以保持运算顺序不变；用圆括号时，必须注意左右配对使用，有些运算要用特定符号表示，在学习中要强化记忆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574" y="5768702"/>
            <a:ext cx="11161240" cy="69349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如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写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1)/(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2)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π</a:t>
            </a:r>
            <a:r>
              <a:rPr lang="en-US" altLang="zh-CN" sz="2800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R</a:t>
            </a:r>
            <a:r>
              <a:rPr lang="en-US" altLang="zh-CN" sz="2800" kern="100" baseline="30000" dirty="0" smtClean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写为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/3*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π*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R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^3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＞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=0.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982638" y="5615161"/>
          <a:ext cx="1397000" cy="133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文档" r:id="rId2" imgW="1398905" imgH="1334770" progId="Word.Document.12">
                  <p:embed/>
                </p:oleObj>
              </mc:Choice>
              <mc:Fallback>
                <p:oleObj name="文档" r:id="rId2" imgW="1398905" imgH="1334770" progId="Word.Document.12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82638" y="5615161"/>
                        <a:ext cx="1397000" cy="13335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5997513" y="5730342"/>
          <a:ext cx="581025" cy="110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文档" r:id="rId4" imgW="589915" imgH="1106170" progId="Word.Document.12">
                  <p:embed/>
                </p:oleObj>
              </mc:Choice>
              <mc:Fallback>
                <p:oleObj name="文档" r:id="rId4" imgW="589915" imgH="1106170" progId="Word.Document.12">
                  <p:embed/>
                  <p:pic>
                    <p:nvPicPr>
                      <p:cNvPr id="0" name="图片 2049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997513" y="5730342"/>
                        <a:ext cx="581025" cy="11049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77"/>
          <a:stretch>
            <a:fillRect/>
          </a:stretch>
        </p:blipFill>
        <p:spPr>
          <a:xfrm>
            <a:off x="9880243" y="3768139"/>
            <a:ext cx="2308522" cy="308413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6574" y="693490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知识点一　输入、输出语句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574" y="1593549"/>
            <a:ext cx="1116124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输入、输出语句和赋值语句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输入语句、输出语句分别与程序框图中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对应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，用来输入和输出信息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24456" y="2359199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输入、输出框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6574" y="62148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输入、输出语句的格式及功能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622598" y="1557586"/>
          <a:ext cx="10297144" cy="3944456"/>
        </p:xfrm>
        <a:graphic>
          <a:graphicData uri="http://schemas.openxmlformats.org/drawingml/2006/table">
            <a:tbl>
              <a:tblPr/>
              <a:tblGrid>
                <a:gridCol w="1181269"/>
                <a:gridCol w="4793041"/>
                <a:gridCol w="4322834"/>
              </a:tblGrid>
              <a:tr h="36484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名称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格式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功能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42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输入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语句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u="sng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                                                   </a:t>
                      </a: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其中</a:t>
                      </a:r>
                      <a:r>
                        <a:rPr lang="en-US" sz="2800" kern="100" baseline="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“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提示内容</a:t>
                      </a:r>
                      <a:r>
                        <a:rPr lang="en-US" sz="2800" kern="100" baseline="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”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一般是提示用户输入什么样的信息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把程序</a:t>
                      </a: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中</a:t>
                      </a:r>
                      <a:r>
                        <a:rPr lang="en-US" altLang="zh-CN" sz="2800" u="sng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       </a:t>
                      </a: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的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值赋给变量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210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输出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语句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baseline="0" dirty="0" smtClean="0">
                          <a:effectLst/>
                          <a:latin typeface="宋体" panose="02010600030101010101" pitchFamily="2" charset="-122"/>
                          <a:cs typeface="Courier New" panose="02070309020205020404"/>
                        </a:rPr>
                        <a:t>__________________________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在计算机的屏幕上输出常量</a:t>
                      </a: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、</a:t>
                      </a:r>
                      <a:r>
                        <a:rPr lang="en-US" altLang="zh-CN" sz="2800" u="sng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</a:t>
                      </a: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的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值</a:t>
                      </a: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和</a:t>
                      </a:r>
                      <a:endParaRPr lang="zh-CN" sz="2800" u="sng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8073682" y="266197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新输入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67474" y="2335843"/>
            <a:ext cx="45591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INPUT 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提示内容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；变量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36322" y="4644291"/>
            <a:ext cx="48974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PRINT 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提示内容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；表达式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37809" y="491338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变量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994576" y="492291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系统信息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9118487" y="5407918"/>
            <a:ext cx="138964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06574" y="693490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知识点二　赋值语句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1375783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赋值语句和程序框图中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表示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处理框对应，用来给变量赋值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赋值语句的格式及功能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694608" y="2853730"/>
          <a:ext cx="10369150" cy="2088233"/>
        </p:xfrm>
        <a:graphic>
          <a:graphicData uri="http://schemas.openxmlformats.org/drawingml/2006/table">
            <a:tbl>
              <a:tblPr/>
              <a:tblGrid>
                <a:gridCol w="1129217"/>
                <a:gridCol w="2687205"/>
                <a:gridCol w="6552728"/>
              </a:tblGrid>
              <a:tr h="208823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赋值语句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u="sng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		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将</a:t>
                      </a:r>
                      <a:r>
                        <a:rPr lang="en-US" altLang="zh-CN" sz="2800" u="sng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                        </a:t>
                      </a: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赋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给变量，一般先计算</a:t>
                      </a:r>
                      <a:r>
                        <a:rPr lang="en-US" sz="2800" kern="100" baseline="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“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”</a:t>
                      </a: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右边</a:t>
                      </a:r>
                      <a:r>
                        <a:rPr lang="en-US" altLang="zh-CN" sz="2800" u="sng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            </a:t>
                      </a: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然后把这个值赋给</a:t>
                      </a:r>
                      <a:r>
                        <a:rPr lang="en-US" sz="2800" kern="100" baseline="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“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”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左边</a:t>
                      </a: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的</a:t>
                      </a:r>
                      <a:r>
                        <a:rPr lang="en-US" altLang="zh-CN" sz="2800" u="sng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	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5024611" y="151000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赋值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19325" y="362095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变量＝表达式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52020" y="297810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表达式所代表的值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25932" y="362095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表达式的值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52635" y="428705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变量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06574" y="83750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思考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赋值号与等号的区别是什么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1557586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答　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赋值号与等号意义不同，若把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看作等号，则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不成立，若看作赋值号，则成立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赋值号两边内容不能对调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虽然赋值语句具有计算和赋值双重功能，但不能利用它进行代数式的演算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0387199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5360" y="621482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题型一　输入、输出语句的应用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6574" y="1314223"/>
            <a:ext cx="11161240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1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下列语句正确的是</a:t>
            </a:r>
            <a:r>
              <a:rPr lang="en-US" altLang="zh-CN" sz="2800" u="sng" kern="100" dirty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只填序号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INPUT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2,3,4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INPUT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INPUT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INPUT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z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INPUT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INPUT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5*5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⑦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INPUT   </a:t>
            </a:r>
            <a:r>
              <a:rPr lang="en-US" altLang="zh-CN" sz="2800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a,b,c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,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6574" y="189435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766615" y="981522"/>
          <a:ext cx="10945215" cy="5472608"/>
        </p:xfrm>
        <a:graphic>
          <a:graphicData uri="http://schemas.openxmlformats.org/drawingml/2006/table">
            <a:tbl>
              <a:tblPr/>
              <a:tblGrid>
                <a:gridCol w="1217128"/>
                <a:gridCol w="1217128"/>
                <a:gridCol w="8510959"/>
              </a:tblGrid>
              <a:tr h="68407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序号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9404" marR="194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正误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9404" marR="194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理由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9404" marR="194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407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①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9404" marR="194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×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9404" marR="194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输入语句不能直接输入常量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9404" marR="194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407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②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9404" marR="194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×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9404" marR="194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输入语句不能输入表达式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9404" marR="194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815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③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9404" marR="194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√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9404" marR="194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这是最常见的输入方式，一般在某一程序之前，用来输入下面的程序运行所需要的变量值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9404" marR="194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815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④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9404" marR="194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√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9404" marR="194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这是一个输入多个变量的表达方式，即对三个变量进行赋值，每个变量之间用</a:t>
                      </a:r>
                      <a:r>
                        <a:rPr lang="en-US" sz="2800" kern="100" baseline="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“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en-US" sz="2800" kern="100" baseline="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”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隔开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9404" marR="194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407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⑤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9404" marR="194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√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9404" marR="194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程序上机运行后，若输入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5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，则屏幕显示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a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5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9404" marR="194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1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4079</Words>
  <Application>WPS 演示</Application>
  <PresentationFormat>自定义</PresentationFormat>
  <Paragraphs>486</Paragraphs>
  <Slides>33</Slides>
  <Notes>0</Notes>
  <HiddenSlides>9</HiddenSlides>
  <MMClips>0</MMClips>
  <ScaleCrop>false</ScaleCrop>
  <HeadingPairs>
    <vt:vector size="8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6</vt:i4>
      </vt:variant>
      <vt:variant>
        <vt:lpstr>幻灯片标题</vt:lpstr>
      </vt:variant>
      <vt:variant>
        <vt:i4>33</vt:i4>
      </vt:variant>
    </vt:vector>
  </HeadingPairs>
  <TitlesOfParts>
    <vt:vector size="60" baseType="lpstr">
      <vt:lpstr>Arial</vt:lpstr>
      <vt:lpstr>宋体</vt:lpstr>
      <vt:lpstr>Wingdings</vt:lpstr>
      <vt:lpstr>微软雅黑</vt:lpstr>
      <vt:lpstr>Times New Roman</vt:lpstr>
      <vt:lpstr>Times New Roman</vt:lpstr>
      <vt:lpstr>华文细黑</vt:lpstr>
      <vt:lpstr>Courier New</vt:lpstr>
      <vt:lpstr>华文新魏</vt:lpstr>
      <vt:lpstr>华文细黑</vt:lpstr>
      <vt:lpstr>黑体</vt:lpstr>
      <vt:lpstr>Arial Unicode MS</vt:lpstr>
      <vt:lpstr>Calibri</vt:lpstr>
      <vt:lpstr>Symbol</vt:lpstr>
      <vt:lpstr>Broadway</vt:lpstr>
      <vt:lpstr>楷体</vt:lpstr>
      <vt:lpstr>经典繁仿黑</vt:lpstr>
      <vt:lpstr>Lao UI</vt:lpstr>
      <vt:lpstr>IPAPANNEW</vt:lpstr>
      <vt:lpstr>Segoe Print</vt:lpstr>
      <vt:lpstr>Office 主题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804</cp:revision>
  <dcterms:created xsi:type="dcterms:W3CDTF">2014-10-15T07:25:00Z</dcterms:created>
  <dcterms:modified xsi:type="dcterms:W3CDTF">2018-02-14T12:32:14Z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