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50" r:id="rId3"/>
    <p:sldId id="418" r:id="rId4"/>
    <p:sldId id="257" r:id="rId5"/>
    <p:sldId id="258" r:id="rId6"/>
    <p:sldId id="425" r:id="rId7"/>
    <p:sldId id="453" r:id="rId8"/>
    <p:sldId id="454" r:id="rId9"/>
    <p:sldId id="481" r:id="rId10"/>
    <p:sldId id="483" r:id="rId11"/>
    <p:sldId id="484" r:id="rId12"/>
    <p:sldId id="278" r:id="rId13"/>
    <p:sldId id="478" r:id="rId14"/>
    <p:sldId id="485" r:id="rId15"/>
    <p:sldId id="486" r:id="rId16"/>
    <p:sldId id="309" r:id="rId17"/>
    <p:sldId id="457" r:id="rId18"/>
    <p:sldId id="487" r:id="rId19"/>
    <p:sldId id="488" r:id="rId20"/>
    <p:sldId id="459" r:id="rId21"/>
    <p:sldId id="489" r:id="rId22"/>
    <p:sldId id="490" r:id="rId23"/>
    <p:sldId id="461" r:id="rId24"/>
    <p:sldId id="462" r:id="rId25"/>
    <p:sldId id="491" r:id="rId26"/>
    <p:sldId id="463" r:id="rId27"/>
    <p:sldId id="479" r:id="rId28"/>
    <p:sldId id="465" r:id="rId29"/>
    <p:sldId id="466" r:id="rId30"/>
    <p:sldId id="468" r:id="rId31"/>
    <p:sldId id="469" r:id="rId32"/>
    <p:sldId id="361" r:id="rId33"/>
    <p:sldId id="492" r:id="rId34"/>
    <p:sldId id="424" r:id="rId35"/>
    <p:sldId id="447" r:id="rId36"/>
    <p:sldId id="493" r:id="rId37"/>
    <p:sldId id="448" r:id="rId38"/>
    <p:sldId id="423" r:id="rId39"/>
    <p:sldId id="475" r:id="rId40"/>
    <p:sldId id="451" r:id="rId41"/>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972" autoAdjust="0"/>
    <p:restoredTop sz="94861" autoAdjust="0"/>
  </p:normalViewPr>
  <p:slideViewPr>
    <p:cSldViewPr>
      <p:cViewPr>
        <p:scale>
          <a:sx n="75" d="100"/>
          <a:sy n="75" d="100"/>
        </p:scale>
        <p:origin x="-1248" y="-33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5.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1.xml"/><Relationship Id="rId3" Type="http://schemas.openxmlformats.org/officeDocument/2006/relationships/image" Target="../media/image7.emf"/><Relationship Id="rId2" Type="http://schemas.openxmlformats.org/officeDocument/2006/relationships/package" Target="../embeddings/Document2.docx"/><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1.xml"/><Relationship Id="rId6" Type="http://schemas.openxmlformats.org/officeDocument/2006/relationships/image" Target="../media/image12.emf"/><Relationship Id="rId5" Type="http://schemas.openxmlformats.org/officeDocument/2006/relationships/package" Target="../embeddings/Document5.docx"/><Relationship Id="rId4" Type="http://schemas.openxmlformats.org/officeDocument/2006/relationships/image" Target="../media/image11.emf"/><Relationship Id="rId3" Type="http://schemas.openxmlformats.org/officeDocument/2006/relationships/package" Target="../embeddings/Document4.docx"/><Relationship Id="rId2" Type="http://schemas.openxmlformats.org/officeDocument/2006/relationships/image" Target="../media/image10.emf"/><Relationship Id="rId1" Type="http://schemas.openxmlformats.org/officeDocument/2006/relationships/package" Target="../embeddings/Document3.docx"/></Relationships>
</file>

<file path=ppt/slides/_rels/slide21.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1.xml"/><Relationship Id="rId3" Type="http://schemas.openxmlformats.org/officeDocument/2006/relationships/slide" Target="slide22.xml"/><Relationship Id="rId2" Type="http://schemas.openxmlformats.org/officeDocument/2006/relationships/image" Target="../media/image13.emf"/><Relationship Id="rId1" Type="http://schemas.openxmlformats.org/officeDocument/2006/relationships/package" Target="../embeddings/Document6.docx"/></Relationships>
</file>

<file path=ppt/slides/_rels/slide22.xml.rels><?xml version="1.0" encoding="UTF-8" standalone="yes"?>
<Relationships xmlns="http://schemas.openxmlformats.org/package/2006/relationships"><Relationship Id="rId7" Type="http://schemas.openxmlformats.org/officeDocument/2006/relationships/vmlDrawing" Target="../drawings/vmlDrawing5.vml"/><Relationship Id="rId6"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package" Target="../embeddings/Document8.docx"/><Relationship Id="rId3" Type="http://schemas.openxmlformats.org/officeDocument/2006/relationships/image" Target="../media/image14.emf"/><Relationship Id="rId2" Type="http://schemas.openxmlformats.org/officeDocument/2006/relationships/package" Target="../embeddings/Document7.docx"/><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4.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1.xml"/><Relationship Id="rId4" Type="http://schemas.openxmlformats.org/officeDocument/2006/relationships/image" Target="../media/image18.emf"/><Relationship Id="rId3" Type="http://schemas.openxmlformats.org/officeDocument/2006/relationships/package" Target="../embeddings/Document10.docx"/><Relationship Id="rId2" Type="http://schemas.openxmlformats.org/officeDocument/2006/relationships/image" Target="../media/image17.emf"/><Relationship Id="rId1" Type="http://schemas.openxmlformats.org/officeDocument/2006/relationships/package" Target="../embeddings/Document9.docx"/></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7.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1.xml"/><Relationship Id="rId3" Type="http://schemas.openxmlformats.org/officeDocument/2006/relationships/image" Target="../media/image21.emf"/><Relationship Id="rId2" Type="http://schemas.openxmlformats.org/officeDocument/2006/relationships/package" Target="../embeddings/Document11.docx"/><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slide" Target="slide30.xml"/><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31.xml"/><Relationship Id="rId2" Type="http://schemas.openxmlformats.org/officeDocument/2006/relationships/slide" Target="slide11.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5" Type="http://schemas.openxmlformats.org/officeDocument/2006/relationships/vmlDrawing" Target="../drawings/vmlDrawing8.vml"/><Relationship Id="rId4" Type="http://schemas.openxmlformats.org/officeDocument/2006/relationships/slideLayout" Target="../slideLayouts/slideLayout1.xml"/><Relationship Id="rId3" Type="http://schemas.openxmlformats.org/officeDocument/2006/relationships/slide" Target="slide3.xml"/><Relationship Id="rId2" Type="http://schemas.openxmlformats.org/officeDocument/2006/relationships/image" Target="../media/image23.emf"/><Relationship Id="rId1" Type="http://schemas.openxmlformats.org/officeDocument/2006/relationships/package" Target="../embeddings/Document12.docx"/></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32.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3.xml.rels><?xml version="1.0" encoding="UTF-8" standalone="yes"?>
<Relationships xmlns="http://schemas.openxmlformats.org/package/2006/relationships"><Relationship Id="rId9" Type="http://schemas.openxmlformats.org/officeDocument/2006/relationships/vmlDrawing" Target="../drawings/vmlDrawing9.vml"/><Relationship Id="rId8" Type="http://schemas.openxmlformats.org/officeDocument/2006/relationships/slideLayout" Target="../slideLayouts/slideLayout1.xml"/><Relationship Id="rId7" Type="http://schemas.openxmlformats.org/officeDocument/2006/relationships/image" Target="../media/image24.emf"/><Relationship Id="rId6" Type="http://schemas.openxmlformats.org/officeDocument/2006/relationships/package" Target="../embeddings/Document13.docx"/><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file:///F:\&#37329;&#27036;&#33489;\&#26032;&#20116;&#26412;\&#21019;&#26032;&#35774;&#35745;%20&#25968;&#23398;%20&#20154;&#25945;A&#29256;%20&#24517;&#20462;3\&#21019;&#26032;&#35774;&#35745;%20&#25968;&#23398;%20&#20154;&#25945;A&#29256;%20&#24517;&#20462;3\16L20.TIF" TargetMode="External"/><Relationship Id="rId7" Type="http://schemas.openxmlformats.org/officeDocument/2006/relationships/image" Target="../media/image25.png"/><Relationship Id="rId6" Type="http://schemas.openxmlformats.org/officeDocument/2006/relationships/slide" Target="slide35.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3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package" Target="../embeddings/Document1.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1180381" y="2061642"/>
            <a:ext cx="682934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第二章　</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2.2</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  用样本估计总体</a:t>
            </a:r>
            <a:endParaRPr lang="zh-CN" altLang="en-US"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127367" y="2485857"/>
            <a:ext cx="10728479" cy="978729"/>
          </a:xfrm>
          <a:prstGeom prst="rect">
            <a:avLst/>
          </a:prstGeom>
          <a:noFill/>
        </p:spPr>
        <p:txBody>
          <a:bodyPr wrap="square" rtlCol="0">
            <a:spAutoFit/>
          </a:bodyPr>
          <a:lstStyle/>
          <a:p>
            <a:pPr>
              <a:lnSpc>
                <a:spcPct val="120000"/>
              </a:lnSpc>
            </a:pPr>
            <a:r>
              <a:rPr lang="en-US" altLang="zh-CN" sz="48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2.2.1</a:t>
            </a:r>
            <a:r>
              <a:rPr lang="zh-CN" altLang="zh-CN" sz="48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　用样本的频率</a:t>
            </a:r>
            <a:r>
              <a:rPr lang="zh-CN" altLang="zh-CN" sz="48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分布估计</a:t>
            </a:r>
            <a:r>
              <a:rPr lang="zh-CN" altLang="zh-CN" sz="48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总体分布</a:t>
            </a:r>
            <a:endParaRPr lang="zh-CN" altLang="zh-CN" sz="48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rotWithShape="1">
          <a:blip r:embed="rId1">
            <a:duotone>
              <a:schemeClr val="accent6">
                <a:shade val="45000"/>
                <a:satMod val="135000"/>
              </a:schemeClr>
              <a:prstClr val="white"/>
            </a:duotone>
            <a:extLst>
              <a:ext uri="{28A0092B-C50C-407E-A947-70E740481C1C}">
                <a14:useLocalDpi xmlns:a14="http://schemas.microsoft.com/office/drawing/2010/main" val="0"/>
              </a:ext>
            </a:extLst>
          </a:blip>
          <a:srcRect t="6466"/>
          <a:stretch>
            <a:fillRect/>
          </a:stretch>
        </p:blipFill>
        <p:spPr>
          <a:xfrm>
            <a:off x="8101905" y="3994209"/>
            <a:ext cx="4087768" cy="2867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609600" y="1125538"/>
          <a:ext cx="10657183" cy="3840480"/>
        </p:xfrm>
        <a:graphic>
          <a:graphicData uri="http://schemas.openxmlformats.org/drawingml/2006/table">
            <a:tbl>
              <a:tblPr/>
              <a:tblGrid>
                <a:gridCol w="1681211"/>
                <a:gridCol w="4443781"/>
                <a:gridCol w="4532191"/>
              </a:tblGrid>
              <a:tr h="1026719">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频率分布折线图</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能反映数据的变化趋势</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不能显示原有数据的信息</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0068">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茎叶图</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panose="02020603050405020304"/>
                          <a:ea typeface="华文细黑"/>
                          <a:cs typeface="Times New Roman" panose="02020603050405020304"/>
                        </a:rPr>
                        <a:t>一是所有的信息都可以从这个茎叶图中得到；二是茎叶图便于记录和表示，能够展示数据的分布情况</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panose="02020603050405020304"/>
                          <a:ea typeface="华文细黑"/>
                          <a:cs typeface="Times New Roman" panose="02020603050405020304"/>
                        </a:rPr>
                        <a:t>样本数据较多或数据位数较多时，不方便表示数据</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defRPr/>
            </a:pPr>
            <a:r>
              <a:rPr lang="zh-CN" altLang="en-US" b="1" kern="0" dirty="0">
                <a:solidFill>
                  <a:schemeClr val="bg1"/>
                </a:solidFill>
                <a:latin typeface="微软雅黑" panose="020B0503020204020204" pitchFamily="34" charset="-122"/>
                <a:ea typeface="微软雅黑" panose="020B0503020204020204" pitchFamily="34" charset="-122"/>
              </a:rPr>
              <a:t> </a:t>
            </a:r>
            <a:r>
              <a:rPr lang="zh-CN" altLang="en-US" b="1" kern="0" dirty="0" smtClean="0">
                <a:solidFill>
                  <a:schemeClr val="bg1"/>
                </a:solidFill>
                <a:latin typeface="微软雅黑" panose="020B0503020204020204" pitchFamily="34" charset="-122"/>
                <a:ea typeface="微软雅黑" panose="020B0503020204020204"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54947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题型一　频率分布直方图的绘制</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7" name="矩形 6"/>
          <p:cNvSpPr/>
          <p:nvPr/>
        </p:nvSpPr>
        <p:spPr>
          <a:xfrm>
            <a:off x="335360" y="1179409"/>
            <a:ext cx="11161240" cy="5481220"/>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为了了解一大片经济林的生长情况，人们随机测量其中的</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株树木的底部周长</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a:t>
            </a:r>
            <a:r>
              <a:rPr lang="en-US" altLang="zh-CN" sz="2800" kern="100" dirty="0">
                <a:latin typeface="Times New Roman" panose="02020603050405020304"/>
                <a:ea typeface="华文细黑"/>
                <a:cs typeface="Courier New" panose="02070309020205020404"/>
              </a:rPr>
              <a:t>cm)</a:t>
            </a:r>
            <a:r>
              <a:rPr lang="zh-CN" altLang="zh-CN" sz="2800" kern="100" dirty="0">
                <a:latin typeface="Times New Roman" panose="02020603050405020304"/>
                <a:ea typeface="华文细黑"/>
                <a:cs typeface="Times New Roman" panose="02020603050405020304"/>
              </a:rPr>
              <a:t>，得到如下数据：</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135</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98</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102</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110</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99</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121</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110</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96</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103</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125  </a:t>
            </a:r>
            <a:r>
              <a:rPr lang="en-US" altLang="zh-CN" sz="2800" kern="100" dirty="0">
                <a:latin typeface="Times New Roman" panose="02020603050405020304"/>
                <a:ea typeface="华文细黑"/>
                <a:cs typeface="Courier New" panose="02070309020205020404"/>
              </a:rPr>
              <a:t>97  117  </a:t>
            </a:r>
            <a:r>
              <a:rPr lang="en-US" altLang="zh-CN" sz="2800" kern="100" dirty="0" smtClean="0">
                <a:latin typeface="Times New Roman" panose="02020603050405020304"/>
                <a:ea typeface="华文细黑"/>
                <a:cs typeface="Courier New" panose="02070309020205020404"/>
              </a:rPr>
              <a:t>113</a:t>
            </a:r>
            <a:endParaRPr lang="en-US" altLang="zh-CN" sz="2800" kern="100" dirty="0" smtClean="0">
              <a:latin typeface="Times New Roman" panose="02020603050405020304"/>
              <a:ea typeface="华文细黑"/>
              <a:cs typeface="Courier New" panose="02070309020205020404"/>
            </a:endParaRPr>
          </a:p>
          <a:p>
            <a:pPr algn="just">
              <a:lnSpc>
                <a:spcPct val="140000"/>
              </a:lnSpc>
              <a:spcAft>
                <a:spcPts val="0"/>
              </a:spcAft>
            </a:pPr>
            <a:r>
              <a:rPr lang="en-US" altLang="zh-CN" sz="2800" kern="100" dirty="0" smtClean="0">
                <a:latin typeface="Times New Roman" panose="02020603050405020304"/>
                <a:ea typeface="华文细黑"/>
                <a:cs typeface="Courier New" panose="02070309020205020404"/>
              </a:rPr>
              <a:t>110  </a:t>
            </a:r>
            <a:r>
              <a:rPr lang="en-US" altLang="zh-CN" sz="2800" kern="100" dirty="0">
                <a:latin typeface="Times New Roman" panose="02020603050405020304"/>
                <a:ea typeface="华文细黑"/>
                <a:cs typeface="Courier New" panose="02070309020205020404"/>
              </a:rPr>
              <a:t>92  102  109  104  </a:t>
            </a:r>
            <a:r>
              <a:rPr lang="en-US" altLang="zh-CN" sz="2800" kern="100" dirty="0" smtClean="0">
                <a:latin typeface="Times New Roman" panose="02020603050405020304"/>
                <a:ea typeface="华文细黑"/>
                <a:cs typeface="Courier New" panose="02070309020205020404"/>
              </a:rPr>
              <a:t>112</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105  </a:t>
            </a:r>
            <a:r>
              <a:rPr lang="en-US" altLang="zh-CN" sz="2800" kern="100" dirty="0">
                <a:latin typeface="Times New Roman" panose="02020603050405020304"/>
                <a:ea typeface="华文细黑"/>
                <a:cs typeface="Courier New" panose="02070309020205020404"/>
              </a:rPr>
              <a:t>124  87  131  97  102  123  104  104  128</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smtClean="0">
                <a:latin typeface="Times New Roman" panose="02020603050405020304"/>
                <a:ea typeface="华文细黑"/>
                <a:cs typeface="Courier New" panose="02070309020205020404"/>
              </a:rPr>
              <a:t>109  123  </a:t>
            </a:r>
            <a:r>
              <a:rPr lang="en-US" altLang="zh-CN" sz="2800" kern="100" dirty="0">
                <a:latin typeface="Times New Roman" panose="02020603050405020304"/>
                <a:ea typeface="华文细黑"/>
                <a:cs typeface="Courier New" panose="02070309020205020404"/>
              </a:rPr>
              <a:t>111  103  105  92  114  108  104  </a:t>
            </a:r>
            <a:r>
              <a:rPr lang="en-US" altLang="zh-CN" sz="2800" kern="100" dirty="0" smtClean="0">
                <a:latin typeface="Times New Roman" panose="02020603050405020304"/>
                <a:ea typeface="华文细黑"/>
                <a:cs typeface="Courier New" panose="02070309020205020404"/>
              </a:rPr>
              <a:t>102</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129  </a:t>
            </a:r>
            <a:r>
              <a:rPr lang="en-US" altLang="zh-CN" sz="2800" kern="100" dirty="0">
                <a:latin typeface="Times New Roman" panose="02020603050405020304"/>
                <a:ea typeface="华文细黑"/>
                <a:cs typeface="Courier New" panose="02070309020205020404"/>
              </a:rPr>
              <a:t>126  97  100  115  111  106  117  104  </a:t>
            </a:r>
            <a:r>
              <a:rPr lang="en-US" altLang="zh-CN" sz="2800" kern="100" dirty="0" smtClean="0">
                <a:latin typeface="Times New Roman" panose="02020603050405020304"/>
                <a:ea typeface="华文细黑"/>
                <a:cs typeface="Courier New" panose="02070309020205020404"/>
              </a:rPr>
              <a:t>109</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111  </a:t>
            </a:r>
            <a:r>
              <a:rPr lang="en-US" altLang="zh-CN" sz="2800" kern="100" dirty="0">
                <a:latin typeface="Times New Roman" panose="02020603050405020304"/>
                <a:ea typeface="华文细黑"/>
                <a:cs typeface="Courier New" panose="02070309020205020404"/>
              </a:rPr>
              <a:t>89  110  121  80  120  121  104  108  </a:t>
            </a:r>
            <a:r>
              <a:rPr lang="en-US" altLang="zh-CN" sz="2800" kern="100" dirty="0" smtClean="0">
                <a:latin typeface="Times New Roman" panose="02020603050405020304"/>
                <a:ea typeface="华文细黑"/>
                <a:cs typeface="Courier New" panose="02070309020205020404"/>
              </a:rPr>
              <a:t>118</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129  </a:t>
            </a:r>
            <a:r>
              <a:rPr lang="en-US" altLang="zh-CN" sz="2800" kern="100" dirty="0">
                <a:latin typeface="Times New Roman" panose="02020603050405020304"/>
                <a:ea typeface="华文细黑"/>
                <a:cs typeface="Courier New" panose="02070309020205020404"/>
              </a:rPr>
              <a:t>99  90  99  121  123  107  111  91  </a:t>
            </a:r>
            <a:r>
              <a:rPr lang="en-US" altLang="zh-CN" sz="2800" kern="100" dirty="0" smtClean="0">
                <a:latin typeface="Times New Roman" panose="02020603050405020304"/>
                <a:ea typeface="华文细黑"/>
                <a:cs typeface="Courier New" panose="02070309020205020404"/>
              </a:rPr>
              <a:t>100</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99  </a:t>
            </a:r>
            <a:r>
              <a:rPr lang="en-US" altLang="zh-CN" sz="2800" kern="100" dirty="0">
                <a:latin typeface="Times New Roman" panose="02020603050405020304"/>
                <a:ea typeface="华文细黑"/>
                <a:cs typeface="Courier New" panose="02070309020205020404"/>
              </a:rPr>
              <a:t>101  116  97  102  108  101  95  107  </a:t>
            </a:r>
            <a:r>
              <a:rPr lang="en-US" altLang="zh-CN" sz="2800" kern="100" dirty="0" smtClean="0">
                <a:latin typeface="Times New Roman" panose="02020603050405020304"/>
                <a:ea typeface="华文细黑"/>
                <a:cs typeface="Courier New" panose="02070309020205020404"/>
              </a:rPr>
              <a:t>101</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102  </a:t>
            </a:r>
            <a:r>
              <a:rPr lang="en-US" altLang="zh-CN" sz="2800" kern="100" dirty="0">
                <a:latin typeface="Times New Roman" panose="02020603050405020304"/>
                <a:ea typeface="华文细黑"/>
                <a:cs typeface="Courier New" panose="02070309020205020404"/>
              </a:rPr>
              <a:t>108  117  99  118  106  119  97  126  </a:t>
            </a:r>
            <a:r>
              <a:rPr lang="en-US" altLang="zh-CN" sz="2800" kern="100" dirty="0" smtClean="0">
                <a:latin typeface="Times New Roman" panose="02020603050405020304"/>
                <a:ea typeface="华文细黑"/>
                <a:cs typeface="Courier New" panose="02070309020205020404"/>
              </a:rPr>
              <a:t>108</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123  </a:t>
            </a:r>
            <a:r>
              <a:rPr lang="en-US" altLang="zh-CN" sz="2800" kern="100" dirty="0">
                <a:latin typeface="Times New Roman" panose="02020603050405020304"/>
                <a:ea typeface="华文细黑"/>
                <a:cs typeface="Courier New" panose="02070309020205020404"/>
              </a:rPr>
              <a:t>119  98  121  101  113  102  103  104  108</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8686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列出频率分布表；</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45418"/>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从数据中可以看出，这组数据的最大值为</a:t>
            </a:r>
            <a:r>
              <a:rPr lang="en-US" altLang="zh-CN" sz="2800" kern="100" dirty="0">
                <a:latin typeface="Times New Roman" panose="02020603050405020304"/>
                <a:ea typeface="华文细黑"/>
                <a:cs typeface="Courier New" panose="02070309020205020404"/>
              </a:rPr>
              <a:t>135</a:t>
            </a:r>
            <a:r>
              <a:rPr lang="zh-CN" altLang="zh-CN" sz="2800" kern="100" dirty="0">
                <a:latin typeface="Times New Roman" panose="02020603050405020304"/>
                <a:ea typeface="华文细黑"/>
                <a:cs typeface="Times New Roman" panose="02020603050405020304"/>
              </a:rPr>
              <a:t>，最小值为</a:t>
            </a:r>
            <a:r>
              <a:rPr lang="en-US" altLang="zh-CN" sz="2800" kern="100" dirty="0">
                <a:latin typeface="Times New Roman" panose="02020603050405020304"/>
                <a:ea typeface="华文细黑"/>
                <a:cs typeface="Courier New" panose="02070309020205020404"/>
              </a:rPr>
              <a:t>80</a:t>
            </a:r>
            <a:r>
              <a:rPr lang="zh-CN" altLang="zh-CN" sz="2800" kern="100" dirty="0">
                <a:latin typeface="Times New Roman" panose="02020603050405020304"/>
                <a:ea typeface="华文细黑"/>
                <a:cs typeface="Times New Roman" panose="02020603050405020304"/>
              </a:rPr>
              <a:t>，故极差为</a:t>
            </a:r>
            <a:r>
              <a:rPr lang="en-US" altLang="zh-CN" sz="2800" kern="100" dirty="0">
                <a:latin typeface="Times New Roman" panose="02020603050405020304"/>
                <a:ea typeface="华文细黑"/>
                <a:cs typeface="Courier New" panose="02070309020205020404"/>
              </a:rPr>
              <a:t>55</a:t>
            </a:r>
            <a:r>
              <a:rPr lang="zh-CN" altLang="zh-CN" sz="2800" kern="100" dirty="0">
                <a:latin typeface="Times New Roman" panose="02020603050405020304"/>
                <a:ea typeface="华文细黑"/>
                <a:cs typeface="Times New Roman" panose="02020603050405020304"/>
              </a:rPr>
              <a:t>，可将其分为</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组，组距为</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列频率分布表如下：</a:t>
            </a:r>
            <a:endParaRPr lang="zh-CN" altLang="zh-CN" sz="1050" kern="100" dirty="0">
              <a:effectLst/>
              <a:latin typeface="宋体" panose="02010600030101010101" pitchFamily="2" charset="-122"/>
              <a:cs typeface="Courier New" panose="02070309020205020404"/>
            </a:endParaRPr>
          </a:p>
        </p:txBody>
      </p:sp>
      <p:graphicFrame>
        <p:nvGraphicFramePr>
          <p:cNvPr id="4" name="表格 3"/>
          <p:cNvGraphicFramePr>
            <a:graphicFrameLocks noGrp="1"/>
          </p:cNvGraphicFramePr>
          <p:nvPr/>
        </p:nvGraphicFramePr>
        <p:xfrm>
          <a:off x="622598" y="1413570"/>
          <a:ext cx="5256583" cy="5120640"/>
        </p:xfrm>
        <a:graphic>
          <a:graphicData uri="http://schemas.openxmlformats.org/drawingml/2006/table">
            <a:tbl>
              <a:tblPr/>
              <a:tblGrid>
                <a:gridCol w="2088231"/>
                <a:gridCol w="1512168"/>
                <a:gridCol w="1656184"/>
              </a:tblGrid>
              <a:tr h="544061">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分组</a:t>
                      </a:r>
                      <a:endParaRPr lang="zh-CN" sz="2800" kern="100" baseline="0" dirty="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频数</a:t>
                      </a:r>
                      <a:endParaRPr lang="zh-CN" sz="2800" kern="100" baseline="0" dirty="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频率</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[80,85)</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0.01</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[85,90)</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0.02</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[90,95)</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4</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0.04</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[95,100)</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14</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0.14</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[100,105)</a:t>
                      </a:r>
                      <a:endParaRPr lang="zh-CN" sz="2800" kern="100" baseline="0" dirty="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24</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0.24</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[105,110)</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15</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0.15</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061">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[110,115)</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12</a:t>
                      </a:r>
                      <a:endParaRPr lang="zh-CN" sz="2800" kern="100" baseline="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0.12</a:t>
                      </a:r>
                      <a:endParaRPr lang="zh-CN" sz="2800" kern="100" baseline="0" dirty="0">
                        <a:effectLst/>
                        <a:latin typeface="宋体" panose="02010600030101010101" pitchFamily="2" charset="-122"/>
                        <a:cs typeface="Courier New" panose="02070309020205020404"/>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6959302" y="2480935"/>
          <a:ext cx="4248472" cy="4045203"/>
        </p:xfrm>
        <a:graphic>
          <a:graphicData uri="http://schemas.openxmlformats.org/drawingml/2006/table">
            <a:tbl>
              <a:tblPr/>
              <a:tblGrid>
                <a:gridCol w="1872208"/>
                <a:gridCol w="1152128"/>
                <a:gridCol w="1224136"/>
              </a:tblGrid>
              <a:tr h="917625">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[115,120)</a:t>
                      </a:r>
                      <a:endParaRPr lang="zh-CN" sz="2800" kern="100" baseline="0" dirty="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9</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0.09</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0180">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[120,125)</a:t>
                      </a:r>
                      <a:endParaRPr lang="zh-CN" sz="2800" kern="100" baseline="0" dirty="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11</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0.11</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8659">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[125,130)</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6</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0.06</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7138">
                <a:tc>
                  <a:txBody>
                    <a:bodyPr/>
                    <a:lstStyle/>
                    <a:p>
                      <a:pPr algn="ctr">
                        <a:lnSpc>
                          <a:spcPct val="150000"/>
                        </a:lnSpc>
                        <a:spcAft>
                          <a:spcPts val="0"/>
                        </a:spcAft>
                      </a:pPr>
                      <a:r>
                        <a:rPr lang="en-US" sz="2800" kern="100" baseline="0">
                          <a:effectLst/>
                          <a:latin typeface="IPAPANNEW"/>
                          <a:ea typeface="华文细黑"/>
                          <a:cs typeface="Times New Roman" panose="02020603050405020304"/>
                        </a:rPr>
                        <a:t>[130,135]</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0.02</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1601">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合计</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100</a:t>
                      </a:r>
                      <a:endParaRPr lang="zh-CN" sz="2800" kern="100" baseline="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1.00</a:t>
                      </a:r>
                      <a:endParaRPr lang="zh-CN" sz="2800" kern="100" baseline="0" dirty="0">
                        <a:effectLst/>
                        <a:latin typeface="宋体" panose="02010600030101010101" pitchFamily="2" charset="-122"/>
                        <a:cs typeface="Courier New" panose="02070309020205020404"/>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26144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绘制频率分布直方图、频率分布折线图</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90951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画频率分布直方图、频率分布折线图如图所示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6146" name="Picture 2" descr="RA14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759766" y="1670148"/>
            <a:ext cx="5601848" cy="472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圆角矩形 7">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horizontal)">
                                      <p:cBhvr>
                                        <p:cTn id="7" dur="500"/>
                                        <p:tgtEl>
                                          <p:spTgt spid="614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6146"/>
                                        </p:tgtEl>
                                      </p:cBhvr>
                                    </p:animEffect>
                                    <p:set>
                                      <p:cBhvr>
                                        <p:cTn id="15" dur="1" fill="hold">
                                          <p:stCondLst>
                                            <p:cond delay="499"/>
                                          </p:stCondLst>
                                        </p:cTn>
                                        <p:tgtEl>
                                          <p:spTgt spid="614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981522"/>
            <a:ext cx="12190413" cy="532859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graphicFrame>
        <p:nvGraphicFramePr>
          <p:cNvPr id="2" name="对象 1"/>
          <p:cNvGraphicFramePr>
            <a:graphicFrameLocks noChangeAspect="1"/>
          </p:cNvGraphicFramePr>
          <p:nvPr/>
        </p:nvGraphicFramePr>
        <p:xfrm>
          <a:off x="485775" y="1169690"/>
          <a:ext cx="11210925" cy="3124200"/>
        </p:xfrm>
        <a:graphic>
          <a:graphicData uri="http://schemas.openxmlformats.org/presentationml/2006/ole">
            <mc:AlternateContent xmlns:mc="http://schemas.openxmlformats.org/markup-compatibility/2006">
              <mc:Choice xmlns:v="urn:schemas-microsoft-com:vml" Requires="v">
                <p:oleObj spid="_x0000_s2049" name="文档" r:id="rId2" imgW="14973300" imgH="4178300" progId="Word.Document.12">
                  <p:embed/>
                </p:oleObj>
              </mc:Choice>
              <mc:Fallback>
                <p:oleObj name="文档" r:id="rId2" imgW="14973300" imgH="4178300" progId="Word.Document.12">
                  <p:embed/>
                  <p:pic>
                    <p:nvPicPr>
                      <p:cNvPr id="0" name="图片 2048"/>
                      <p:cNvPicPr>
                        <a:picLocks noChangeAspect="1"/>
                      </p:cNvPicPr>
                      <p:nvPr/>
                    </p:nvPicPr>
                    <p:blipFill>
                      <a:blip r:embed="rId3"/>
                      <a:stretch>
                        <a:fillRect/>
                      </a:stretch>
                    </p:blipFill>
                    <p:spPr>
                      <a:xfrm>
                        <a:off x="485775" y="1169690"/>
                        <a:ext cx="11210925" cy="3124200"/>
                      </a:xfrm>
                      <a:prstGeom prst="rect">
                        <a:avLst/>
                      </a:prstGeom>
                      <a:noFill/>
                      <a:ln w="9525">
                        <a:noFill/>
                      </a:ln>
                    </p:spPr>
                  </p:pic>
                </p:oleObj>
              </mc:Fallback>
            </mc:AlternateContent>
          </a:graphicData>
        </a:graphic>
      </p:graphicFrame>
      <p:sp>
        <p:nvSpPr>
          <p:cNvPr id="9" name="矩形 8"/>
          <p:cNvSpPr/>
          <p:nvPr/>
        </p:nvSpPr>
        <p:spPr>
          <a:xfrm>
            <a:off x="406574" y="3467498"/>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组距和组数的确定没有固定的标准，将数据分组时，组数力求合适，使数据的分布规律能较清楚地呈现出来，组数太多或太少都会影响了解数据的分布情况，若样本容量不超过</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，按照数据的多少常分为</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组，一般样本容量越大，所分组数越多</a:t>
            </a:r>
            <a:r>
              <a:rPr lang="en-US" altLang="zh-CN" sz="2800" kern="100" dirty="0" smtClean="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ea typeface="华文细黑" panose="0201060004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189434"/>
            <a:ext cx="11161240"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1</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美国历届总统中，就任时年纪最小的是罗斯福，他于</a:t>
            </a:r>
            <a:r>
              <a:rPr lang="en-US" altLang="zh-CN" sz="2800" kern="100" dirty="0">
                <a:latin typeface="Times New Roman" panose="02020603050405020304"/>
                <a:ea typeface="华文细黑"/>
                <a:cs typeface="Courier New" panose="02070309020205020404"/>
              </a:rPr>
              <a:t>1901</a:t>
            </a:r>
            <a:r>
              <a:rPr lang="zh-CN" altLang="zh-CN" sz="2800" kern="100" dirty="0">
                <a:latin typeface="Times New Roman" panose="02020603050405020304"/>
                <a:ea typeface="华文细黑"/>
                <a:cs typeface="Times New Roman" panose="02020603050405020304"/>
              </a:rPr>
              <a:t>年就任，当时年仅</a:t>
            </a:r>
            <a:r>
              <a:rPr lang="en-US" altLang="zh-CN" sz="2800" kern="100" dirty="0">
                <a:latin typeface="Times New Roman" panose="02020603050405020304"/>
                <a:ea typeface="华文细黑"/>
                <a:cs typeface="Courier New" panose="02070309020205020404"/>
              </a:rPr>
              <a:t>42</a:t>
            </a:r>
            <a:r>
              <a:rPr lang="zh-CN" altLang="zh-CN" sz="2800" kern="100" dirty="0">
                <a:latin typeface="Times New Roman" panose="02020603050405020304"/>
                <a:ea typeface="华文细黑"/>
                <a:cs typeface="Times New Roman" panose="02020603050405020304"/>
              </a:rPr>
              <a:t>岁；就任时年纪最大的是里根，他于</a:t>
            </a:r>
            <a:r>
              <a:rPr lang="en-US" altLang="zh-CN" sz="2800" kern="100" dirty="0">
                <a:latin typeface="Times New Roman" panose="02020603050405020304"/>
                <a:ea typeface="华文细黑"/>
                <a:cs typeface="Courier New" panose="02070309020205020404"/>
              </a:rPr>
              <a:t>1981</a:t>
            </a:r>
            <a:r>
              <a:rPr lang="zh-CN" altLang="zh-CN" sz="2800" kern="100" dirty="0">
                <a:latin typeface="Times New Roman" panose="02020603050405020304"/>
                <a:ea typeface="华文细黑"/>
                <a:cs typeface="Times New Roman" panose="02020603050405020304"/>
              </a:rPr>
              <a:t>年就任，当时</a:t>
            </a:r>
            <a:r>
              <a:rPr lang="en-US" altLang="zh-CN" sz="2800" kern="100" dirty="0">
                <a:latin typeface="Times New Roman" panose="02020603050405020304"/>
                <a:ea typeface="华文细黑"/>
                <a:cs typeface="Courier New" panose="02070309020205020404"/>
              </a:rPr>
              <a:t>69</a:t>
            </a:r>
            <a:r>
              <a:rPr lang="zh-CN" altLang="zh-CN" sz="2800" kern="100" dirty="0">
                <a:latin typeface="Times New Roman" panose="02020603050405020304"/>
                <a:ea typeface="华文细黑"/>
                <a:cs typeface="Times New Roman" panose="02020603050405020304"/>
              </a:rPr>
              <a:t>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下面按时间顺序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从</a:t>
            </a:r>
            <a:r>
              <a:rPr lang="en-US" altLang="zh-CN" sz="2800" kern="100" dirty="0">
                <a:latin typeface="Times New Roman" panose="02020603050405020304"/>
                <a:ea typeface="华文细黑"/>
                <a:cs typeface="Courier New" panose="02070309020205020404"/>
              </a:rPr>
              <a:t>1789</a:t>
            </a:r>
            <a:r>
              <a:rPr lang="zh-CN" altLang="zh-CN" sz="2800" kern="100" dirty="0">
                <a:latin typeface="Times New Roman" panose="02020603050405020304"/>
                <a:ea typeface="华文细黑"/>
                <a:cs typeface="Times New Roman" panose="02020603050405020304"/>
              </a:rPr>
              <a:t>年的华盛顿到</a:t>
            </a:r>
            <a:r>
              <a:rPr lang="en-US" altLang="zh-CN" sz="2800" kern="100" dirty="0">
                <a:latin typeface="Times New Roman" panose="02020603050405020304"/>
                <a:ea typeface="华文细黑"/>
                <a:cs typeface="Courier New" panose="02070309020205020404"/>
              </a:rPr>
              <a:t>2009</a:t>
            </a:r>
            <a:r>
              <a:rPr lang="zh-CN" altLang="zh-CN" sz="2800" kern="100" dirty="0">
                <a:latin typeface="Times New Roman" panose="02020603050405020304"/>
                <a:ea typeface="华文细黑"/>
                <a:cs typeface="Times New Roman" panose="02020603050405020304"/>
              </a:rPr>
              <a:t>年的奥巴马，共</a:t>
            </a:r>
            <a:r>
              <a:rPr lang="en-US" altLang="zh-CN" sz="2800" kern="100" dirty="0">
                <a:latin typeface="Times New Roman" panose="02020603050405020304"/>
                <a:ea typeface="华文细黑"/>
                <a:cs typeface="Courier New" panose="02070309020205020404"/>
              </a:rPr>
              <a:t>44</a:t>
            </a:r>
            <a:r>
              <a:rPr lang="zh-CN" altLang="zh-CN" sz="2800" kern="100" dirty="0">
                <a:latin typeface="Times New Roman" panose="02020603050405020304"/>
                <a:ea typeface="华文细黑"/>
                <a:cs typeface="Times New Roman" panose="02020603050405020304"/>
              </a:rPr>
              <a:t>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给出了历届美国总统就任时的年龄：</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57,61,57,57,58,57,61,54,68,51,49,64,50,48,65,52,56,46,54,49,51,47,55,55,54,42,51,56,55,51,54,51,60,62,43,55,56,61,52,69,64,46,54,48</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将数据进行适当的分组，并画出相应的频率分布直方图和频率分布折线图</a:t>
            </a:r>
            <a:r>
              <a:rPr lang="zh-CN" altLang="zh-CN" sz="2800" kern="100" dirty="0" smtClean="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406574" y="4541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以</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为组距，列表如下：</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622599" y="765417"/>
          <a:ext cx="5760640" cy="5760720"/>
        </p:xfrm>
        <a:graphic>
          <a:graphicData uri="http://schemas.openxmlformats.org/drawingml/2006/table">
            <a:tbl>
              <a:tblPr/>
              <a:tblGrid>
                <a:gridCol w="2801570"/>
                <a:gridCol w="1298170"/>
                <a:gridCol w="1660900"/>
              </a:tblGrid>
              <a:tr h="592527">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分组</a:t>
                      </a:r>
                      <a:endParaRPr lang="zh-CN" sz="2800" kern="100" baseline="0" dirty="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频数</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频率</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[41.5,45.5)</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0.045 5</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[45.5,49.5)</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7</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0.159 1</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[49.5,53.5)</a:t>
                      </a:r>
                      <a:endParaRPr lang="zh-CN" sz="2800" kern="100" baseline="0" dirty="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8</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0.181 8</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[53.5,57.5)</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16</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0.363 6</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[57.5,61.5)</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5</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0.113 6</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[61.5,65.5)</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4</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0.090 9</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393">
                <a:tc>
                  <a:txBody>
                    <a:bodyPr/>
                    <a:lstStyle/>
                    <a:p>
                      <a:pPr algn="ctr">
                        <a:lnSpc>
                          <a:spcPct val="150000"/>
                        </a:lnSpc>
                        <a:spcAft>
                          <a:spcPts val="0"/>
                        </a:spcAft>
                      </a:pPr>
                      <a:r>
                        <a:rPr lang="en-US" sz="2800" kern="100" baseline="0">
                          <a:effectLst/>
                          <a:latin typeface="IPAPANNEW"/>
                          <a:ea typeface="华文细黑"/>
                          <a:cs typeface="Times New Roman" panose="02020603050405020304"/>
                        </a:rPr>
                        <a:t>[65.5,69.5]</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2</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0.045 5</a:t>
                      </a:r>
                      <a:endParaRPr lang="zh-CN" sz="2800" kern="100" baseline="0" dirty="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3336">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合计</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44</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1.00</a:t>
                      </a:r>
                      <a:endParaRPr lang="zh-CN" sz="2800" kern="100" baseline="0" dirty="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7169" name="Picture 1" descr="RA14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99262" y="4023040"/>
            <a:ext cx="5487721" cy="243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75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par>
                          <p:cTn id="11" fill="hold">
                            <p:stCondLst>
                              <p:cond delay="1000"/>
                            </p:stCondLst>
                            <p:childTnLst>
                              <p:par>
                                <p:cTn id="12" presetID="3" presetClass="entr" presetSubtype="10" fill="hold" nodeType="afterEffect">
                                  <p:stCondLst>
                                    <p:cond delay="0"/>
                                  </p:stCondLst>
                                  <p:childTnLst>
                                    <p:set>
                                      <p:cBhvr>
                                        <p:cTn id="13" dur="1" fill="hold">
                                          <p:stCondLst>
                                            <p:cond delay="0"/>
                                          </p:stCondLst>
                                        </p:cTn>
                                        <p:tgtEl>
                                          <p:spTgt spid="7169"/>
                                        </p:tgtEl>
                                        <p:attrNameLst>
                                          <p:attrName>style.visibility</p:attrName>
                                        </p:attrNameLst>
                                      </p:cBhvr>
                                      <p:to>
                                        <p:strVal val="visible"/>
                                      </p:to>
                                    </p:set>
                                    <p:animEffect transition="in" filter="blinds(horizontal)">
                                      <p:cBhvr>
                                        <p:cTn id="14" dur="75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8582" y="405458"/>
            <a:ext cx="1083299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用自己的语言描述一下历届美国总统就任时年龄的分布情况</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78582" y="1125538"/>
            <a:ext cx="1083299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从频率分布表中可以看出</a:t>
            </a:r>
            <a:r>
              <a:rPr lang="en-US" altLang="zh-CN" sz="2800" kern="100" dirty="0">
                <a:latin typeface="Times New Roman" panose="02020603050405020304"/>
                <a:ea typeface="华文细黑"/>
                <a:cs typeface="Courier New" panose="02070309020205020404"/>
              </a:rPr>
              <a:t>60%</a:t>
            </a:r>
            <a:r>
              <a:rPr lang="zh-CN" altLang="zh-CN" sz="2800" kern="100" dirty="0">
                <a:latin typeface="Times New Roman" panose="02020603050405020304"/>
                <a:ea typeface="华文细黑"/>
                <a:cs typeface="Times New Roman" panose="02020603050405020304"/>
              </a:rPr>
              <a:t>左右的美国总统就任时的年龄在</a:t>
            </a:r>
            <a:r>
              <a:rPr lang="en-US" altLang="zh-CN" sz="2800" kern="100" dirty="0">
                <a:latin typeface="Times New Roman" panose="02020603050405020304"/>
                <a:ea typeface="华文细黑"/>
                <a:cs typeface="Courier New" panose="02070309020205020404"/>
              </a:rPr>
              <a:t>50</a:t>
            </a:r>
            <a:r>
              <a:rPr lang="zh-CN" altLang="zh-CN" sz="2800" kern="100" dirty="0">
                <a:latin typeface="Times New Roman" panose="02020603050405020304"/>
                <a:ea typeface="华文细黑"/>
                <a:cs typeface="Times New Roman" panose="02020603050405020304"/>
              </a:rPr>
              <a:t>岁至</a:t>
            </a:r>
            <a:r>
              <a:rPr lang="en-US" altLang="zh-CN" sz="2800" kern="100" dirty="0">
                <a:latin typeface="Times New Roman" panose="02020603050405020304"/>
                <a:ea typeface="华文细黑"/>
                <a:cs typeface="Courier New" panose="02070309020205020404"/>
              </a:rPr>
              <a:t>60</a:t>
            </a:r>
            <a:r>
              <a:rPr lang="zh-CN" altLang="zh-CN" sz="2800" kern="100" dirty="0">
                <a:latin typeface="Times New Roman" panose="02020603050405020304"/>
                <a:ea typeface="华文细黑"/>
                <a:cs typeface="Times New Roman" panose="02020603050405020304"/>
              </a:rPr>
              <a:t>岁之间，</a:t>
            </a:r>
            <a:r>
              <a:rPr lang="en-US" altLang="zh-CN" sz="2800" kern="100" dirty="0">
                <a:latin typeface="Times New Roman" panose="02020603050405020304"/>
                <a:ea typeface="华文细黑"/>
                <a:cs typeface="Courier New" panose="02070309020205020404"/>
              </a:rPr>
              <a:t>45</a:t>
            </a:r>
            <a:r>
              <a:rPr lang="zh-CN" altLang="zh-CN" sz="2800" kern="100" dirty="0">
                <a:latin typeface="Times New Roman" panose="02020603050405020304"/>
                <a:ea typeface="华文细黑"/>
                <a:cs typeface="Times New Roman" panose="02020603050405020304"/>
              </a:rPr>
              <a:t>岁以下以及</a:t>
            </a:r>
            <a:r>
              <a:rPr lang="en-US" altLang="zh-CN" sz="2800" kern="100" dirty="0">
                <a:latin typeface="Times New Roman" panose="02020603050405020304"/>
                <a:ea typeface="华文细黑"/>
                <a:cs typeface="Courier New" panose="02070309020205020404"/>
              </a:rPr>
              <a:t>65</a:t>
            </a:r>
            <a:r>
              <a:rPr lang="zh-CN" altLang="zh-CN" sz="2800" kern="100" dirty="0">
                <a:latin typeface="Times New Roman" panose="02020603050405020304"/>
                <a:ea typeface="华文细黑"/>
                <a:cs typeface="Times New Roman" panose="02020603050405020304"/>
              </a:rPr>
              <a:t>岁以上就任的总统所占的比例相对较小</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216463"/>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题型二　频率分布直方图的应用</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8" name="矩形 7"/>
          <p:cNvSpPr/>
          <p:nvPr/>
        </p:nvSpPr>
        <p:spPr>
          <a:xfrm>
            <a:off x="406574" y="909514"/>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为了了解高一年级学生的体能情况，某校抽取部分学生进行一分钟跳绳次数测试，将所得数据整理后，画出频率分布直方图</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如图所示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，图中从左到右各小矩形的面积之比为</a:t>
            </a:r>
            <a:r>
              <a:rPr lang="en-US" altLang="zh-CN" sz="2800" kern="100" dirty="0">
                <a:latin typeface="Times New Roman" panose="02020603050405020304"/>
                <a:ea typeface="华文细黑"/>
                <a:cs typeface="Courier New" panose="02070309020205020404"/>
              </a:rPr>
              <a:t>2</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17</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15</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9</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，第二小组的频数为</a:t>
            </a:r>
            <a:r>
              <a:rPr lang="en-US" altLang="zh-CN" sz="2800" kern="100" dirty="0">
                <a:latin typeface="Times New Roman" panose="02020603050405020304"/>
                <a:ea typeface="华文细黑"/>
                <a:cs typeface="Courier New" panose="02070309020205020404"/>
              </a:rPr>
              <a:t>12.</a:t>
            </a:r>
            <a:endParaRPr lang="zh-CN" altLang="zh-CN" sz="1050" kern="100" dirty="0">
              <a:effectLst/>
              <a:latin typeface="宋体" panose="02010600030101010101" pitchFamily="2" charset="-122"/>
              <a:cs typeface="Courier New" panose="02070309020205020404"/>
            </a:endParaRPr>
          </a:p>
        </p:txBody>
      </p:sp>
      <p:pic>
        <p:nvPicPr>
          <p:cNvPr id="8194" name="Picture 2" descr="RA15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701772" y="3234539"/>
            <a:ext cx="4938161" cy="321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85152" y="1485578"/>
            <a:ext cx="10004085"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理解用样本的频率分布估计总体分布的方法</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会列频率分布表，画频率分布直方图、频率分布折线图、茎叶图</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能够利用图形解决实际问题</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345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第二小组的频率是多少？样本容量是多少？</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06574" y="1088521"/>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频率分布直方图是以面积的形式来反映数据落在各小组内的频率大小的，</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78582" y="2561481"/>
          <a:ext cx="9874250" cy="1876425"/>
        </p:xfrm>
        <a:graphic>
          <a:graphicData uri="http://schemas.openxmlformats.org/presentationml/2006/ole">
            <mc:AlternateContent xmlns:mc="http://schemas.openxmlformats.org/markup-compatibility/2006">
              <mc:Choice xmlns:v="urn:schemas-microsoft-com:vml" Requires="v">
                <p:oleObj spid="_x0000_s3073" name="文档" r:id="rId1" imgW="13182600" imgH="2514600" progId="Word.Document.12">
                  <p:embed/>
                </p:oleObj>
              </mc:Choice>
              <mc:Fallback>
                <p:oleObj name="文档" r:id="rId1" imgW="13182600" imgH="2514600" progId="Word.Document.12">
                  <p:embed/>
                  <p:pic>
                    <p:nvPicPr>
                      <p:cNvPr id="0" name="图片 3072"/>
                      <p:cNvPicPr>
                        <a:picLocks noChangeAspect="1"/>
                      </p:cNvPicPr>
                      <p:nvPr/>
                    </p:nvPicPr>
                    <p:blipFill>
                      <a:blip r:embed="rId2"/>
                      <a:stretch>
                        <a:fillRect/>
                      </a:stretch>
                    </p:blipFill>
                    <p:spPr>
                      <a:xfrm>
                        <a:off x="478582" y="2561481"/>
                        <a:ext cx="9874250" cy="1876425"/>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478582" y="3717826"/>
          <a:ext cx="9874250" cy="1876425"/>
        </p:xfrm>
        <a:graphic>
          <a:graphicData uri="http://schemas.openxmlformats.org/presentationml/2006/ole">
            <mc:AlternateContent xmlns:mc="http://schemas.openxmlformats.org/markup-compatibility/2006">
              <mc:Choice xmlns:v="urn:schemas-microsoft-com:vml" Requires="v">
                <p:oleObj spid="_x0000_s3074" name="文档" r:id="rId3" imgW="13182600" imgH="2514600" progId="Word.Document.12">
                  <p:embed/>
                </p:oleObj>
              </mc:Choice>
              <mc:Fallback>
                <p:oleObj name="文档" r:id="rId3" imgW="13182600" imgH="2514600" progId="Word.Document.12">
                  <p:embed/>
                  <p:pic>
                    <p:nvPicPr>
                      <p:cNvPr id="0" name="图片 3073"/>
                      <p:cNvPicPr>
                        <a:picLocks noChangeAspect="1"/>
                      </p:cNvPicPr>
                      <p:nvPr/>
                    </p:nvPicPr>
                    <p:blipFill>
                      <a:blip r:embed="rId4"/>
                      <a:stretch>
                        <a:fillRect/>
                      </a:stretch>
                    </p:blipFill>
                    <p:spPr>
                      <a:xfrm>
                        <a:off x="478582" y="3717826"/>
                        <a:ext cx="9874250" cy="1876425"/>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476250" y="5017021"/>
          <a:ext cx="9867900" cy="1657350"/>
        </p:xfrm>
        <a:graphic>
          <a:graphicData uri="http://schemas.openxmlformats.org/presentationml/2006/ole">
            <mc:AlternateContent xmlns:mc="http://schemas.openxmlformats.org/markup-compatibility/2006">
              <mc:Choice xmlns:v="urn:schemas-microsoft-com:vml" Requires="v">
                <p:oleObj spid="_x0000_s3075" name="文档" r:id="rId5" imgW="13182600" imgH="2222500" progId="Word.Document.12">
                  <p:embed/>
                </p:oleObj>
              </mc:Choice>
              <mc:Fallback>
                <p:oleObj name="文档" r:id="rId5" imgW="13182600" imgH="2222500" progId="Word.Document.12">
                  <p:embed/>
                  <p:pic>
                    <p:nvPicPr>
                      <p:cNvPr id="0" name="图片 3074"/>
                      <p:cNvPicPr>
                        <a:picLocks noChangeAspect="1"/>
                      </p:cNvPicPr>
                      <p:nvPr/>
                    </p:nvPicPr>
                    <p:blipFill>
                      <a:blip r:embed="rId6"/>
                      <a:stretch>
                        <a:fillRect/>
                      </a:stretch>
                    </p:blipFill>
                    <p:spPr>
                      <a:xfrm>
                        <a:off x="476250" y="5017021"/>
                        <a:ext cx="9867900" cy="1657350"/>
                      </a:xfrm>
                      <a:prstGeom prst="rect">
                        <a:avLst/>
                      </a:prstGeom>
                      <a:noFill/>
                      <a:ln w="9525">
                        <a:noFill/>
                      </a:ln>
                    </p:spPr>
                  </p:pic>
                </p:oleObj>
              </mc:Fallback>
            </mc:AlternateContent>
          </a:graphicData>
        </a:graphic>
      </p:graphicFrame>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477466"/>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若次数在</a:t>
            </a:r>
            <a:r>
              <a:rPr lang="en-US" altLang="zh-CN" sz="2800" kern="100" dirty="0">
                <a:latin typeface="Times New Roman" panose="02020603050405020304"/>
                <a:ea typeface="华文细黑"/>
                <a:cs typeface="Courier New" panose="02070309020205020404"/>
              </a:rPr>
              <a:t>110</a:t>
            </a:r>
            <a:r>
              <a:rPr lang="zh-CN" altLang="zh-CN" sz="2800" kern="100" dirty="0">
                <a:latin typeface="Times New Roman" panose="02020603050405020304"/>
                <a:ea typeface="华文细黑"/>
                <a:cs typeface="Times New Roman" panose="02020603050405020304"/>
              </a:rPr>
              <a:t>以上</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含</a:t>
            </a:r>
            <a:r>
              <a:rPr lang="en-US" altLang="zh-CN" sz="2800" kern="100" dirty="0">
                <a:latin typeface="Times New Roman" panose="02020603050405020304"/>
                <a:ea typeface="华文细黑"/>
                <a:cs typeface="Courier New" panose="02070309020205020404"/>
              </a:rPr>
              <a:t>110</a:t>
            </a:r>
            <a:r>
              <a:rPr lang="zh-CN" altLang="zh-CN" sz="2800" kern="100" dirty="0">
                <a:latin typeface="Times New Roman" panose="02020603050405020304"/>
                <a:ea typeface="华文细黑"/>
                <a:cs typeface="Times New Roman" panose="02020603050405020304"/>
              </a:rPr>
              <a:t>次</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为达标，则该校全体高一年级学生的达标率约是多少？</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50590" y="1993404"/>
          <a:ext cx="11039475" cy="2876550"/>
        </p:xfrm>
        <a:graphic>
          <a:graphicData uri="http://schemas.openxmlformats.org/presentationml/2006/ole">
            <mc:AlternateContent xmlns:mc="http://schemas.openxmlformats.org/markup-compatibility/2006">
              <mc:Choice xmlns:v="urn:schemas-microsoft-com:vml" Requires="v">
                <p:oleObj spid="_x0000_s4097" name="文档" r:id="rId1" imgW="14744700" imgH="3848100" progId="Word.Document.12">
                  <p:embed/>
                </p:oleObj>
              </mc:Choice>
              <mc:Fallback>
                <p:oleObj name="文档" r:id="rId1" imgW="14744700" imgH="3848100" progId="Word.Document.12">
                  <p:embed/>
                  <p:pic>
                    <p:nvPicPr>
                      <p:cNvPr id="0" name="图片 4096"/>
                      <p:cNvPicPr>
                        <a:picLocks noChangeAspect="1"/>
                      </p:cNvPicPr>
                      <p:nvPr/>
                    </p:nvPicPr>
                    <p:blipFill>
                      <a:blip r:embed="rId2"/>
                      <a:stretch>
                        <a:fillRect/>
                      </a:stretch>
                    </p:blipFill>
                    <p:spPr>
                      <a:xfrm>
                        <a:off x="550590" y="1993404"/>
                        <a:ext cx="11039475" cy="2876550"/>
                      </a:xfrm>
                      <a:prstGeom prst="rect">
                        <a:avLst/>
                      </a:prstGeom>
                      <a:noFill/>
                      <a:ln w="9525">
                        <a:noFill/>
                      </a:ln>
                    </p:spPr>
                  </p:pic>
                </p:oleObj>
              </mc:Fallback>
            </mc:AlternateContent>
          </a:graphicData>
        </a:graphic>
      </p:graphicFrame>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6" name="圆角矩形 5">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981522"/>
            <a:ext cx="12190413" cy="547260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9" name="矩形 8"/>
          <p:cNvSpPr/>
          <p:nvPr/>
        </p:nvSpPr>
        <p:spPr>
          <a:xfrm>
            <a:off x="177518" y="1012976"/>
            <a:ext cx="11966360" cy="550917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频率分布直方图的性质</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因为小矩形的面积＝组距</a:t>
            </a:r>
            <a:r>
              <a:rPr lang="en-US" altLang="zh-CN" sz="2800" kern="100" dirty="0" smtClean="0">
                <a:latin typeface="宋体" panose="02010600030101010101" pitchFamily="2" charset="-122"/>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频率，所以各小矩形的面积表示相应各组的频率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这样，频率分布直方图就以面积的形式反映了数据落在各个小组内的频率大小</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在频率分布直方图中，各小矩形的面积之和等于</a:t>
            </a:r>
            <a:r>
              <a:rPr lang="en-US" altLang="zh-CN" sz="2800" kern="100" dirty="0">
                <a:latin typeface="Times New Roman" panose="02020603050405020304"/>
                <a:ea typeface="华文细黑"/>
                <a:cs typeface="Courier New" panose="02070309020205020404"/>
              </a:rPr>
              <a:t>1.</a:t>
            </a:r>
            <a:endParaRPr lang="zh-CN" altLang="zh-CN" sz="2800" kern="100" dirty="0">
              <a:latin typeface="宋体" panose="02010600030101010101" pitchFamily="2" charset="-122"/>
              <a:cs typeface="Courier New" panose="02070309020205020404"/>
            </a:endParaRPr>
          </a:p>
          <a:p>
            <a:pPr algn="just">
              <a:lnSpc>
                <a:spcPct val="200000"/>
              </a:lnSpc>
              <a:spcAft>
                <a:spcPts val="0"/>
              </a:spcAft>
            </a:pPr>
            <a:r>
              <a:rPr lang="en-US" altLang="zh-CN" sz="2800" kern="100" dirty="0">
                <a:latin typeface="Times New Roman" panose="02020603050405020304"/>
                <a:ea typeface="华文细黑"/>
                <a:cs typeface="Courier New" panose="02070309020205020404"/>
              </a:rPr>
              <a:t>(3</a:t>
            </a:r>
            <a:r>
              <a:rPr lang="en-US" altLang="zh-CN" sz="2800" kern="100" dirty="0" smtClean="0">
                <a:latin typeface="Times New Roman" panose="02020603050405020304"/>
                <a:ea typeface="华文细黑"/>
                <a:cs typeface="Courier New" panose="020703090202050204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样本容量</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频率分布直方图反映了样本在各个范围内取值的可能性，由抽样的代表性利用样本在某一范围内的频率，可近似地估计总体在这一范围内的可能性</a:t>
            </a:r>
            <a:r>
              <a:rPr lang="en-US" altLang="zh-CN" sz="2800" kern="100" dirty="0" smtClean="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115669" y="1506513"/>
          <a:ext cx="1244600" cy="1428750"/>
        </p:xfrm>
        <a:graphic>
          <a:graphicData uri="http://schemas.openxmlformats.org/presentationml/2006/ole">
            <mc:AlternateContent xmlns:mc="http://schemas.openxmlformats.org/markup-compatibility/2006">
              <mc:Choice xmlns:v="urn:schemas-microsoft-com:vml" Requires="v">
                <p:oleObj spid="_x0000_s5121" name="文档" r:id="rId2" imgW="1676400" imgH="1917700" progId="Word.Document.12">
                  <p:embed/>
                </p:oleObj>
              </mc:Choice>
              <mc:Fallback>
                <p:oleObj name="文档" r:id="rId2" imgW="1676400" imgH="1917700" progId="Word.Document.12">
                  <p:embed/>
                  <p:pic>
                    <p:nvPicPr>
                      <p:cNvPr id="0" name="图片 5120"/>
                      <p:cNvPicPr>
                        <a:picLocks noChangeAspect="1"/>
                      </p:cNvPicPr>
                      <p:nvPr/>
                    </p:nvPicPr>
                    <p:blipFill>
                      <a:blip r:embed="rId3"/>
                      <a:stretch>
                        <a:fillRect/>
                      </a:stretch>
                    </p:blipFill>
                    <p:spPr>
                      <a:xfrm>
                        <a:off x="5115669" y="1506513"/>
                        <a:ext cx="1244600" cy="1428750"/>
                      </a:xfrm>
                      <a:prstGeom prst="rect">
                        <a:avLst/>
                      </a:prstGeom>
                      <a:noFill/>
                      <a:ln w="9525">
                        <a:noFill/>
                      </a:ln>
                    </p:spPr>
                  </p:pic>
                </p:oleObj>
              </mc:Fallback>
            </mc:AlternateContent>
          </a:graphicData>
        </a:graphic>
      </p:graphicFrame>
      <p:graphicFrame>
        <p:nvGraphicFramePr>
          <p:cNvPr id="4" name="对象 3"/>
          <p:cNvGraphicFramePr>
            <a:graphicFrameLocks noChangeAspect="1"/>
          </p:cNvGraphicFramePr>
          <p:nvPr/>
        </p:nvGraphicFramePr>
        <p:xfrm>
          <a:off x="766614" y="4149874"/>
          <a:ext cx="2082800" cy="1390650"/>
        </p:xfrm>
        <a:graphic>
          <a:graphicData uri="http://schemas.openxmlformats.org/presentationml/2006/ole">
            <mc:AlternateContent xmlns:mc="http://schemas.openxmlformats.org/markup-compatibility/2006">
              <mc:Choice xmlns:v="urn:schemas-microsoft-com:vml" Requires="v">
                <p:oleObj spid="_x0000_s5122" name="文档" r:id="rId4" imgW="2794000" imgH="1866900" progId="Word.Document.12">
                  <p:embed/>
                </p:oleObj>
              </mc:Choice>
              <mc:Fallback>
                <p:oleObj name="文档" r:id="rId4" imgW="2794000" imgH="1866900" progId="Word.Document.12">
                  <p:embed/>
                  <p:pic>
                    <p:nvPicPr>
                      <p:cNvPr id="0" name="图片 5121"/>
                      <p:cNvPicPr>
                        <a:picLocks noChangeAspect="1"/>
                      </p:cNvPicPr>
                      <p:nvPr/>
                    </p:nvPicPr>
                    <p:blipFill>
                      <a:blip r:embed="rId5"/>
                      <a:stretch>
                        <a:fillRect/>
                      </a:stretch>
                    </p:blipFill>
                    <p:spPr>
                      <a:xfrm>
                        <a:off x="766614" y="4149874"/>
                        <a:ext cx="2082800" cy="1390650"/>
                      </a:xfrm>
                      <a:prstGeom prst="rect">
                        <a:avLst/>
                      </a:prstGeom>
                      <a:noFill/>
                      <a:ln w="9525">
                        <a:noFill/>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117426"/>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2</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如图所示是总体的一个样本频率分布直方图，且在</a:t>
            </a:r>
            <a:r>
              <a:rPr lang="en-US" altLang="zh-CN" sz="2800" kern="100" dirty="0">
                <a:latin typeface="Times New Roman" panose="02020603050405020304"/>
                <a:ea typeface="华文细黑"/>
                <a:cs typeface="Courier New" panose="02070309020205020404"/>
              </a:rPr>
              <a:t>[15,18)</a:t>
            </a:r>
            <a:r>
              <a:rPr lang="zh-CN" altLang="zh-CN" sz="2800" kern="100" dirty="0">
                <a:latin typeface="Times New Roman" panose="02020603050405020304"/>
                <a:ea typeface="华文细黑"/>
                <a:cs typeface="Times New Roman" panose="02020603050405020304"/>
              </a:rPr>
              <a:t>内频数为</a:t>
            </a:r>
            <a:r>
              <a:rPr lang="en-US" altLang="zh-CN" sz="2800" kern="100" dirty="0">
                <a:latin typeface="Times New Roman" panose="02020603050405020304"/>
                <a:ea typeface="华文细黑"/>
                <a:cs typeface="Courier New" panose="02070309020205020404"/>
              </a:rPr>
              <a:t>8.</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求样本在</a:t>
            </a:r>
            <a:r>
              <a:rPr lang="en-US" altLang="zh-CN" sz="2800" kern="100" dirty="0">
                <a:latin typeface="Times New Roman" panose="02020603050405020304"/>
                <a:ea typeface="华文细黑"/>
                <a:cs typeface="Courier New" panose="02070309020205020404"/>
              </a:rPr>
              <a:t>[15,18)</a:t>
            </a:r>
            <a:r>
              <a:rPr lang="zh-CN" altLang="zh-CN" sz="2800" kern="100" dirty="0">
                <a:latin typeface="Times New Roman" panose="02020603050405020304"/>
                <a:ea typeface="华文细黑"/>
                <a:cs typeface="Times New Roman" panose="02020603050405020304"/>
              </a:rPr>
              <a:t>内的频率</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求样本容量；</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若在</a:t>
            </a:r>
            <a:r>
              <a:rPr lang="en-US" altLang="zh-CN" sz="2800" kern="100" dirty="0">
                <a:latin typeface="Times New Roman" panose="02020603050405020304"/>
                <a:ea typeface="华文细黑"/>
                <a:cs typeface="Courier New" panose="02070309020205020404"/>
              </a:rPr>
              <a:t>[12,15)</a:t>
            </a:r>
            <a:r>
              <a:rPr lang="zh-CN" altLang="zh-CN" sz="2800" kern="100" dirty="0">
                <a:latin typeface="Times New Roman" panose="02020603050405020304"/>
                <a:ea typeface="华文细黑"/>
                <a:cs typeface="Times New Roman" panose="02020603050405020304"/>
              </a:rPr>
              <a:t>内的小矩形面积为</a:t>
            </a:r>
            <a:r>
              <a:rPr lang="en-US" altLang="zh-CN" sz="2800" kern="100" dirty="0">
                <a:latin typeface="Times New Roman" panose="02020603050405020304"/>
                <a:ea typeface="华文细黑"/>
                <a:cs typeface="Courier New" panose="02070309020205020404"/>
              </a:rPr>
              <a:t>0.06</a:t>
            </a:r>
            <a:r>
              <a:rPr lang="zh-CN" altLang="zh-CN" sz="2800" kern="100" dirty="0">
                <a:latin typeface="Times New Roman" panose="02020603050405020304"/>
                <a:ea typeface="华文细黑"/>
                <a:cs typeface="Times New Roman" panose="02020603050405020304"/>
              </a:rPr>
              <a:t>，求在</a:t>
            </a:r>
            <a:r>
              <a:rPr lang="en-US" altLang="zh-CN" sz="2800" kern="100" dirty="0">
                <a:latin typeface="Times New Roman" panose="02020603050405020304"/>
                <a:ea typeface="华文细黑"/>
                <a:cs typeface="Courier New" panose="02070309020205020404"/>
              </a:rPr>
              <a:t>[18,33)</a:t>
            </a:r>
            <a:r>
              <a:rPr lang="zh-CN" altLang="zh-CN" sz="2800" kern="100" dirty="0">
                <a:latin typeface="Times New Roman" panose="02020603050405020304"/>
                <a:ea typeface="华文细黑"/>
                <a:cs typeface="Times New Roman" panose="02020603050405020304"/>
              </a:rPr>
              <a:t>内的频数</a:t>
            </a:r>
            <a:r>
              <a:rPr lang="en-US" altLang="zh-CN" sz="2800" kern="100" dirty="0" smtClean="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pic>
        <p:nvPicPr>
          <p:cNvPr id="13314" name="Picture 2" descr="RA15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94522" y="3403092"/>
            <a:ext cx="3847381" cy="301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406574" y="40545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由样本频率分布直方图可知组距为</a:t>
            </a:r>
            <a:r>
              <a:rPr lang="en-US" altLang="zh-CN" sz="2800" kern="100" dirty="0">
                <a:latin typeface="Times New Roman" panose="02020603050405020304"/>
                <a:ea typeface="华文细黑"/>
                <a:cs typeface="Courier New" panose="02070309020205020404"/>
              </a:rPr>
              <a:t>3.</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76250" y="1149896"/>
          <a:ext cx="11391900" cy="1847850"/>
        </p:xfrm>
        <a:graphic>
          <a:graphicData uri="http://schemas.openxmlformats.org/presentationml/2006/ole">
            <mc:AlternateContent xmlns:mc="http://schemas.openxmlformats.org/markup-compatibility/2006">
              <mc:Choice xmlns:v="urn:schemas-microsoft-com:vml" Requires="v">
                <p:oleObj spid="_x0000_s6145" name="文档" r:id="rId1" imgW="15214600" imgH="2476500" progId="Word.Document.12">
                  <p:embed/>
                </p:oleObj>
              </mc:Choice>
              <mc:Fallback>
                <p:oleObj name="文档" r:id="rId1" imgW="15214600" imgH="2476500" progId="Word.Document.12">
                  <p:embed/>
                  <p:pic>
                    <p:nvPicPr>
                      <p:cNvPr id="0" name="图片 6144"/>
                      <p:cNvPicPr>
                        <a:picLocks noChangeAspect="1"/>
                      </p:cNvPicPr>
                      <p:nvPr/>
                    </p:nvPicPr>
                    <p:blipFill>
                      <a:blip r:embed="rId2"/>
                      <a:stretch>
                        <a:fillRect/>
                      </a:stretch>
                    </p:blipFill>
                    <p:spPr>
                      <a:xfrm>
                        <a:off x="476250" y="1149896"/>
                        <a:ext cx="11391900" cy="1847850"/>
                      </a:xfrm>
                      <a:prstGeom prst="rect">
                        <a:avLst/>
                      </a:prstGeom>
                      <a:noFill/>
                      <a:ln w="9525">
                        <a:noFill/>
                      </a:ln>
                    </p:spPr>
                  </p:pic>
                </p:oleObj>
              </mc:Fallback>
            </mc:AlternateContent>
          </a:graphicData>
        </a:graphic>
      </p:graphicFrame>
      <p:graphicFrame>
        <p:nvGraphicFramePr>
          <p:cNvPr id="4" name="对象 3"/>
          <p:cNvGraphicFramePr>
            <a:graphicFrameLocks noChangeAspect="1"/>
          </p:cNvGraphicFramePr>
          <p:nvPr/>
        </p:nvGraphicFramePr>
        <p:xfrm>
          <a:off x="478582" y="2230016"/>
          <a:ext cx="11391900" cy="1847850"/>
        </p:xfrm>
        <a:graphic>
          <a:graphicData uri="http://schemas.openxmlformats.org/presentationml/2006/ole">
            <mc:AlternateContent xmlns:mc="http://schemas.openxmlformats.org/markup-compatibility/2006">
              <mc:Choice xmlns:v="urn:schemas-microsoft-com:vml" Requires="v">
                <p:oleObj spid="_x0000_s6146" name="文档" r:id="rId3" imgW="15214600" imgH="2476500" progId="Word.Document.12">
                  <p:embed/>
                </p:oleObj>
              </mc:Choice>
              <mc:Fallback>
                <p:oleObj name="文档" r:id="rId3" imgW="15214600" imgH="2476500" progId="Word.Document.12">
                  <p:embed/>
                  <p:pic>
                    <p:nvPicPr>
                      <p:cNvPr id="0" name="图片 6145"/>
                      <p:cNvPicPr>
                        <a:picLocks noChangeAspect="1"/>
                      </p:cNvPicPr>
                      <p:nvPr/>
                    </p:nvPicPr>
                    <p:blipFill>
                      <a:blip r:embed="rId4"/>
                      <a:stretch>
                        <a:fillRect/>
                      </a:stretch>
                    </p:blipFill>
                    <p:spPr>
                      <a:xfrm>
                        <a:off x="478582" y="2230016"/>
                        <a:ext cx="11391900" cy="1847850"/>
                      </a:xfrm>
                      <a:prstGeom prst="rect">
                        <a:avLst/>
                      </a:prstGeom>
                      <a:noFill/>
                      <a:ln w="9525">
                        <a:noFill/>
                      </a:ln>
                    </p:spPr>
                  </p:pic>
                </p:oleObj>
              </mc:Fallback>
            </mc:AlternateContent>
          </a:graphicData>
        </a:graphic>
      </p:graphicFrame>
      <p:sp>
        <p:nvSpPr>
          <p:cNvPr id="5" name="矩形 4"/>
          <p:cNvSpPr/>
          <p:nvPr/>
        </p:nvSpPr>
        <p:spPr>
          <a:xfrm>
            <a:off x="344091" y="3027382"/>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cs typeface="Courier New" panose="02070309020205020404"/>
              </a:rPr>
              <a:t>[12,15)</a:t>
            </a:r>
            <a:r>
              <a:rPr lang="zh-CN" altLang="zh-CN" sz="2800" kern="100" dirty="0">
                <a:latin typeface="Times New Roman" panose="02020603050405020304"/>
                <a:ea typeface="华文细黑"/>
                <a:cs typeface="Times New Roman" panose="02020603050405020304"/>
              </a:rPr>
              <a:t>内的小矩形面积为</a:t>
            </a:r>
            <a:r>
              <a:rPr lang="en-US" altLang="zh-CN" sz="2800" kern="100" dirty="0">
                <a:latin typeface="Times New Roman" panose="02020603050405020304"/>
                <a:ea typeface="华文细黑"/>
                <a:cs typeface="Courier New" panose="02070309020205020404"/>
              </a:rPr>
              <a:t>0.06</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故</a:t>
            </a:r>
            <a:r>
              <a:rPr lang="zh-CN" altLang="zh-CN" sz="2800" kern="100" dirty="0">
                <a:latin typeface="Times New Roman" panose="02020603050405020304"/>
                <a:ea typeface="华文细黑"/>
                <a:cs typeface="Times New Roman" panose="02020603050405020304"/>
              </a:rPr>
              <a:t>样本在</a:t>
            </a:r>
            <a:r>
              <a:rPr lang="en-US" altLang="zh-CN" sz="2800" kern="100" dirty="0">
                <a:latin typeface="Times New Roman" panose="02020603050405020304"/>
                <a:ea typeface="华文细黑"/>
                <a:cs typeface="Courier New" panose="02070309020205020404"/>
              </a:rPr>
              <a:t>[12,15)</a:t>
            </a:r>
            <a:r>
              <a:rPr lang="zh-CN" altLang="zh-CN" sz="2800" kern="100" dirty="0">
                <a:latin typeface="Times New Roman" panose="02020603050405020304"/>
                <a:ea typeface="华文细黑"/>
                <a:cs typeface="Times New Roman" panose="02020603050405020304"/>
              </a:rPr>
              <a:t>内的频率为</a:t>
            </a:r>
            <a:r>
              <a:rPr lang="en-US" altLang="zh-CN" sz="2800" kern="100" dirty="0">
                <a:latin typeface="Times New Roman" panose="02020603050405020304"/>
                <a:ea typeface="华文细黑"/>
                <a:cs typeface="Courier New" panose="02070309020205020404"/>
              </a:rPr>
              <a:t>0.06</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故</a:t>
            </a:r>
            <a:r>
              <a:rPr lang="zh-CN" altLang="zh-CN" sz="2800" kern="100" dirty="0">
                <a:latin typeface="Times New Roman" panose="02020603050405020304"/>
                <a:ea typeface="华文细黑"/>
                <a:cs typeface="Times New Roman" panose="02020603050405020304"/>
              </a:rPr>
              <a:t>样本在</a:t>
            </a:r>
            <a:r>
              <a:rPr lang="en-US" altLang="zh-CN" sz="2800" kern="100" dirty="0">
                <a:latin typeface="Times New Roman" panose="02020603050405020304"/>
                <a:ea typeface="华文细黑"/>
                <a:cs typeface="Courier New" panose="02070309020205020404"/>
              </a:rPr>
              <a:t>[15,33)</a:t>
            </a:r>
            <a:r>
              <a:rPr lang="zh-CN" altLang="zh-CN" sz="2800" kern="100" dirty="0">
                <a:latin typeface="Times New Roman" panose="02020603050405020304"/>
                <a:ea typeface="华文细黑"/>
                <a:cs typeface="Times New Roman" panose="02020603050405020304"/>
              </a:rPr>
              <a:t>内的频数为</a:t>
            </a:r>
            <a:r>
              <a:rPr lang="en-US" altLang="zh-CN" sz="2800" kern="100" dirty="0">
                <a:latin typeface="Times New Roman" panose="02020603050405020304"/>
                <a:ea typeface="华文细黑"/>
                <a:cs typeface="Courier New" panose="02070309020205020404"/>
              </a:rPr>
              <a:t>50</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0.06)</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47</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又</a:t>
            </a: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cs typeface="Courier New" panose="02070309020205020404"/>
              </a:rPr>
              <a:t>[15,18)</a:t>
            </a:r>
            <a:r>
              <a:rPr lang="zh-CN" altLang="zh-CN" sz="2800" kern="100" dirty="0">
                <a:latin typeface="Times New Roman" panose="02020603050405020304"/>
                <a:ea typeface="华文细黑"/>
                <a:cs typeface="Times New Roman" panose="02020603050405020304"/>
              </a:rPr>
              <a:t>内频数为</a:t>
            </a:r>
            <a:r>
              <a:rPr lang="en-US" altLang="zh-CN" sz="2800" kern="100" dirty="0">
                <a:latin typeface="Times New Roman" panose="02020603050405020304"/>
                <a:ea typeface="华文细黑"/>
                <a:cs typeface="Courier New" panose="02070309020205020404"/>
              </a:rPr>
              <a:t>8</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故</a:t>
            </a: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cs typeface="Courier New" panose="02070309020205020404"/>
              </a:rPr>
              <a:t>[18,33)</a:t>
            </a:r>
            <a:r>
              <a:rPr lang="zh-CN" altLang="zh-CN" sz="2800" kern="100" dirty="0">
                <a:latin typeface="Times New Roman" panose="02020603050405020304"/>
                <a:ea typeface="华文细黑"/>
                <a:cs typeface="Times New Roman" panose="02020603050405020304"/>
              </a:rPr>
              <a:t>内的频数为</a:t>
            </a:r>
            <a:r>
              <a:rPr lang="en-US" altLang="zh-CN" sz="2800" kern="100" dirty="0">
                <a:latin typeface="Times New Roman" panose="02020603050405020304"/>
                <a:ea typeface="华文细黑"/>
                <a:cs typeface="Courier New" panose="02070309020205020404"/>
              </a:rPr>
              <a:t>47</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39.</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750"/>
                                        <p:tgtEl>
                                          <p:spTgt spid="4"/>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blinds(horizontal)">
                                      <p:cBhvr>
                                        <p:cTn id="19" dur="750"/>
                                        <p:tgtEl>
                                          <p:spTgt spid="5">
                                            <p:txEl>
                                              <p:pRg st="0" end="0"/>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blinds(horizontal)">
                                      <p:cBhvr>
                                        <p:cTn id="23" dur="750"/>
                                        <p:tgtEl>
                                          <p:spTgt spid="5">
                                            <p:txEl>
                                              <p:pRg st="1" end="1"/>
                                            </p:txEl>
                                          </p:spTgt>
                                        </p:tgtEl>
                                      </p:cBhvr>
                                    </p:animEffect>
                                  </p:childTnLst>
                                </p:cTn>
                              </p:par>
                            </p:childTnLst>
                          </p:cTn>
                        </p:par>
                        <p:par>
                          <p:cTn id="24" fill="hold">
                            <p:stCondLst>
                              <p:cond delay="5000"/>
                            </p:stCondLst>
                            <p:childTnLst>
                              <p:par>
                                <p:cTn id="25" presetID="3" presetClass="entr" presetSubtype="10" fill="hold" nodeType="after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linds(horizontal)">
                                      <p:cBhvr>
                                        <p:cTn id="27" dur="750"/>
                                        <p:tgtEl>
                                          <p:spTgt spid="5">
                                            <p:txEl>
                                              <p:pRg st="2" end="2"/>
                                            </p:txEl>
                                          </p:spTgt>
                                        </p:tgtEl>
                                      </p:cBhvr>
                                    </p:animEffect>
                                  </p:childTnLst>
                                </p:cTn>
                              </p:par>
                            </p:childTnLst>
                          </p:cTn>
                        </p:par>
                        <p:par>
                          <p:cTn id="28" fill="hold">
                            <p:stCondLst>
                              <p:cond delay="6000"/>
                            </p:stCondLst>
                            <p:childTnLst>
                              <p:par>
                                <p:cTn id="29" presetID="3" presetClass="entr" presetSubtype="10" fill="hold" nodeType="after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blinds(horizontal)">
                                      <p:cBhvr>
                                        <p:cTn id="31" dur="750"/>
                                        <p:tgtEl>
                                          <p:spTgt spid="5">
                                            <p:txEl>
                                              <p:pRg st="3" end="3"/>
                                            </p:txEl>
                                          </p:spTgt>
                                        </p:tgtEl>
                                      </p:cBhvr>
                                    </p:animEffect>
                                  </p:childTnLst>
                                </p:cTn>
                              </p:par>
                            </p:childTnLst>
                          </p:cTn>
                        </p:par>
                        <p:par>
                          <p:cTn id="32" fill="hold">
                            <p:stCondLst>
                              <p:cond delay="7000"/>
                            </p:stCondLst>
                            <p:childTnLst>
                              <p:par>
                                <p:cTn id="33" presetID="3" presetClass="entr" presetSubtype="10" fill="hold" nodeType="after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blinds(horizontal)">
                                      <p:cBhvr>
                                        <p:cTn id="35" dur="75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360" y="18943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题型三　茎叶图及其应用</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7" name="矩形 6"/>
          <p:cNvSpPr/>
          <p:nvPr/>
        </p:nvSpPr>
        <p:spPr>
          <a:xfrm>
            <a:off x="406574" y="875210"/>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3</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某中学甲、乙两名同学最近几次的数学考试成绩情况如下：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甲的得分：</a:t>
            </a:r>
            <a:r>
              <a:rPr lang="en-US" altLang="zh-CN" sz="2800" kern="100" dirty="0">
                <a:latin typeface="Times New Roman" panose="02020603050405020304"/>
                <a:ea typeface="华文细黑"/>
                <a:cs typeface="Courier New" panose="02070309020205020404"/>
              </a:rPr>
              <a:t>95,81,75,89,71,65,76,88,94,110,107</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乙的得分：</a:t>
            </a:r>
            <a:r>
              <a:rPr lang="en-US" altLang="zh-CN" sz="2800" kern="100" dirty="0">
                <a:latin typeface="Times New Roman" panose="02020603050405020304"/>
                <a:ea typeface="华文细黑"/>
                <a:cs typeface="Courier New" panose="02070309020205020404"/>
              </a:rPr>
              <a:t>83,86,93,99,88,103,98,114,98,79,101.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画出两人数学成绩的茎叶图，并根据茎叶图对两人的成绩进行比较</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圆角矩形 7">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反思与感悟</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06574" y="83760"/>
            <a:ext cx="11161240"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　</a:t>
            </a:r>
            <a:r>
              <a:rPr lang="zh-CN" altLang="zh-CN" sz="2800" kern="100" dirty="0">
                <a:latin typeface="Times New Roman" panose="02020603050405020304"/>
                <a:ea typeface="华文细黑"/>
                <a:cs typeface="Times New Roman" panose="02020603050405020304"/>
              </a:rPr>
              <a:t>甲、乙两人数学成绩的茎叶图如图所示</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endParaRPr lang="en-US" altLang="zh-CN" sz="2800" kern="100" dirty="0">
              <a:latin typeface="Times New Roman" panose="02020603050405020304"/>
              <a:ea typeface="华文细黑"/>
              <a:cs typeface="Times New Roman" panose="02020603050405020304"/>
            </a:endParaRPr>
          </a:p>
          <a:p>
            <a:pPr algn="just">
              <a:lnSpc>
                <a:spcPct val="150000"/>
              </a:lnSpc>
              <a:spcAft>
                <a:spcPts val="0"/>
              </a:spcAft>
            </a:pP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从</a:t>
            </a:r>
            <a:r>
              <a:rPr lang="zh-CN" altLang="zh-CN" sz="2800" kern="100" dirty="0">
                <a:latin typeface="Times New Roman" panose="02020603050405020304"/>
                <a:ea typeface="华文细黑"/>
                <a:cs typeface="Times New Roman" panose="02020603050405020304"/>
              </a:rPr>
              <a:t>这个茎叶图上可以看出，乙同学的得分情况是大致对称的，中位数是</a:t>
            </a:r>
            <a:r>
              <a:rPr lang="en-US" altLang="zh-CN" sz="2800" kern="100" dirty="0">
                <a:latin typeface="Times New Roman" panose="02020603050405020304"/>
                <a:ea typeface="华文细黑"/>
                <a:cs typeface="Courier New" panose="02070309020205020404"/>
              </a:rPr>
              <a:t>98</a:t>
            </a:r>
            <a:r>
              <a:rPr lang="zh-CN" altLang="zh-CN" sz="2800" kern="100" dirty="0">
                <a:latin typeface="Times New Roman" panose="02020603050405020304"/>
                <a:ea typeface="华文细黑"/>
                <a:cs typeface="Times New Roman" panose="02020603050405020304"/>
              </a:rPr>
              <a:t>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甲同学的得分情况除一个特殊得分外，也大致对称，中位数是</a:t>
            </a:r>
            <a:r>
              <a:rPr lang="en-US" altLang="zh-CN" sz="2800" kern="100" dirty="0">
                <a:latin typeface="Times New Roman" panose="02020603050405020304"/>
                <a:ea typeface="华文细黑"/>
                <a:cs typeface="Courier New" panose="02070309020205020404"/>
              </a:rPr>
              <a:t>88</a:t>
            </a:r>
            <a:r>
              <a:rPr lang="zh-CN" altLang="zh-CN" sz="2800" kern="100" dirty="0">
                <a:latin typeface="Times New Roman" panose="02020603050405020304"/>
                <a:ea typeface="华文细黑"/>
                <a:cs typeface="Times New Roman" panose="02020603050405020304"/>
              </a:rPr>
              <a:t>分，但分数分布相对于乙来说，趋向于低分阶段</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因此乙同学发挥比较稳定，总体得分情况比甲同学好</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4338" name="Picture 2" descr="RA15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22734" y="939443"/>
            <a:ext cx="3046693" cy="2409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338"/>
                                        </p:tgtEl>
                                        <p:attrNameLst>
                                          <p:attrName>style.visibility</p:attrName>
                                        </p:attrNameLst>
                                      </p:cBhvr>
                                      <p:to>
                                        <p:strVal val="visible"/>
                                      </p:to>
                                    </p:set>
                                    <p:animEffect transition="in" filter="blinds(horizontal)">
                                      <p:cBhvr>
                                        <p:cTn id="10" dur="750"/>
                                        <p:tgtEl>
                                          <p:spTgt spid="14338"/>
                                        </p:tgtEl>
                                      </p:cBhvr>
                                    </p:animEffect>
                                  </p:childTnLst>
                                </p:cTn>
                              </p:par>
                            </p:childTnLst>
                          </p:cTn>
                        </p:par>
                        <p:par>
                          <p:cTn id="11" fill="hold">
                            <p:stCondLst>
                              <p:cond delay="1000"/>
                            </p:stCondLst>
                            <p:childTnLst>
                              <p:par>
                                <p:cTn id="12" presetID="3" presetClass="entr" presetSubtype="10" fill="hold" nodeType="afterEffect">
                                  <p:stCondLst>
                                    <p:cond delay="0"/>
                                  </p:stCondLst>
                                  <p:childTnLst>
                                    <p:set>
                                      <p:cBhvr>
                                        <p:cTn id="13" dur="1" fill="hold">
                                          <p:stCondLst>
                                            <p:cond delay="0"/>
                                          </p:stCondLst>
                                        </p:cTn>
                                        <p:tgtEl>
                                          <p:spTgt spid="7">
                                            <p:txEl>
                                              <p:pRg st="5" end="5"/>
                                            </p:txEl>
                                          </p:spTgt>
                                        </p:tgtEl>
                                        <p:attrNameLst>
                                          <p:attrName>style.visibility</p:attrName>
                                        </p:attrNameLst>
                                      </p:cBhvr>
                                      <p:to>
                                        <p:strVal val="visible"/>
                                      </p:to>
                                    </p:set>
                                    <p:animEffect transition="in" filter="blinds(horizontal)">
                                      <p:cBhvr>
                                        <p:cTn id="14" dur="750"/>
                                        <p:tgtEl>
                                          <p:spTgt spid="7">
                                            <p:txEl>
                                              <p:pRg st="5" end="5"/>
                                            </p:txEl>
                                          </p:spTgt>
                                        </p:tgtEl>
                                      </p:cBhvr>
                                    </p:animEffect>
                                  </p:childTnLst>
                                </p:cTn>
                              </p:par>
                            </p:childTnLst>
                          </p:cTn>
                        </p:par>
                        <p:par>
                          <p:cTn id="15" fill="hold">
                            <p:stCondLst>
                              <p:cond delay="2000"/>
                            </p:stCondLst>
                            <p:childTnLst>
                              <p:par>
                                <p:cTn id="16" presetID="3" presetClass="entr" presetSubtype="10" fill="hold" nodeType="afterEffect">
                                  <p:stCondLst>
                                    <p:cond delay="0"/>
                                  </p:stCondLst>
                                  <p:childTnLst>
                                    <p:set>
                                      <p:cBhvr>
                                        <p:cTn id="17" dur="1" fill="hold">
                                          <p:stCondLst>
                                            <p:cond delay="0"/>
                                          </p:stCondLst>
                                        </p:cTn>
                                        <p:tgtEl>
                                          <p:spTgt spid="7">
                                            <p:txEl>
                                              <p:pRg st="6" end="6"/>
                                            </p:txEl>
                                          </p:spTgt>
                                        </p:tgtEl>
                                        <p:attrNameLst>
                                          <p:attrName>style.visibility</p:attrName>
                                        </p:attrNameLst>
                                      </p:cBhvr>
                                      <p:to>
                                        <p:strVal val="visible"/>
                                      </p:to>
                                    </p:set>
                                    <p:animEffect transition="in" filter="blinds(horizontal)">
                                      <p:cBhvr>
                                        <p:cTn id="18" dur="750"/>
                                        <p:tgtEl>
                                          <p:spTgt spid="7">
                                            <p:txEl>
                                              <p:pRg st="6" end="6"/>
                                            </p:txEl>
                                          </p:spTgt>
                                        </p:tgtEl>
                                      </p:cBhvr>
                                    </p:animEffect>
                                  </p:childTnLst>
                                </p:cTn>
                              </p:par>
                            </p:childTnLst>
                          </p:cTn>
                        </p:par>
                        <p:par>
                          <p:cTn id="19" fill="hold">
                            <p:stCondLst>
                              <p:cond delay="3000"/>
                            </p:stCondLst>
                            <p:childTnLst>
                              <p:par>
                                <p:cTn id="20" presetID="3" presetClass="entr" presetSubtype="10" fill="hold" nodeType="afterEffect">
                                  <p:stCondLst>
                                    <p:cond delay="0"/>
                                  </p:stCondLst>
                                  <p:childTnLst>
                                    <p:set>
                                      <p:cBhvr>
                                        <p:cTn id="21" dur="1" fill="hold">
                                          <p:stCondLst>
                                            <p:cond delay="0"/>
                                          </p:stCondLst>
                                        </p:cTn>
                                        <p:tgtEl>
                                          <p:spTgt spid="7">
                                            <p:txEl>
                                              <p:pRg st="7" end="7"/>
                                            </p:txEl>
                                          </p:spTgt>
                                        </p:tgtEl>
                                        <p:attrNameLst>
                                          <p:attrName>style.visibility</p:attrName>
                                        </p:attrNameLst>
                                      </p:cBhvr>
                                      <p:to>
                                        <p:strVal val="visible"/>
                                      </p:to>
                                    </p:set>
                                    <p:animEffect transition="in" filter="blinds(horizontal)">
                                      <p:cBhvr>
                                        <p:cTn id="22" dur="75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008861"/>
            <a:ext cx="12190413" cy="463551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9060101010101" pitchFamily="49" charset="-122"/>
                  <a:ea typeface="黑体" panose="02010609060101010101" pitchFamily="49" charset="-122"/>
                </a:rPr>
                <a:t>反思与感悟</a:t>
              </a:r>
              <a:endParaRPr lang="zh-CN" altLang="en-US" sz="3000" dirty="0">
                <a:solidFill>
                  <a:schemeClr val="bg1"/>
                </a:solidFill>
                <a:latin typeface="黑体" panose="02010609060101010101" pitchFamily="49" charset="-122"/>
                <a:ea typeface="黑体" panose="02010609060101010101" pitchFamily="49" charset="-122"/>
              </a:endParaRPr>
            </a:p>
          </p:txBody>
        </p:sp>
      </p:grpSp>
      <p:sp>
        <p:nvSpPr>
          <p:cNvPr id="9" name="矩形 8"/>
          <p:cNvSpPr/>
          <p:nvPr/>
        </p:nvSpPr>
        <p:spPr>
          <a:xfrm>
            <a:off x="406574" y="1026191"/>
            <a:ext cx="1116124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画茎叶图时，用中间的数表示数据的十位和百位数，两边的数分别表示两组数据的个位数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要先确定中间的数取数据的哪几位，填写数据时边读边填</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比较数据时从数据分布的对称性</a:t>
            </a:r>
            <a:r>
              <a:rPr lang="zh-CN" altLang="zh-CN" sz="2800" kern="100" dirty="0" smtClean="0">
                <a:latin typeface="Times New Roman" panose="02020603050405020304"/>
                <a:ea typeface="华文细黑"/>
                <a:cs typeface="Times New Roman" panose="02020603050405020304"/>
              </a:rPr>
              <a:t>、稳定性</a:t>
            </a:r>
            <a:r>
              <a:rPr lang="zh-CN" altLang="zh-CN" sz="2800" kern="100" dirty="0">
                <a:latin typeface="Times New Roman" panose="02020603050405020304"/>
                <a:ea typeface="华文细黑"/>
                <a:cs typeface="Times New Roman" panose="02020603050405020304"/>
              </a:rPr>
              <a:t>等几方面来比较</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绘制茎叶图的关键是分清茎和叶，一般地说数据是两位数时，十位数字为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，个位数字为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；如果是小数的，通常把整数部分作为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，小数部分作为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，解题时要根据数据的特点合理选择茎和叶</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5418"/>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跟踪训练</a:t>
            </a:r>
            <a:r>
              <a:rPr lang="en-US" altLang="zh-CN" sz="2800" b="1" kern="100" dirty="0">
                <a:solidFill>
                  <a:srgbClr val="00B050"/>
                </a:solidFill>
                <a:latin typeface="Times New Roman" panose="02020603050405020304"/>
                <a:ea typeface="微软雅黑" panose="020B0503020204020204" pitchFamily="34" charset="-122"/>
                <a:cs typeface="Courier New" panose="02070309020205020404"/>
              </a:rPr>
              <a:t>3</a:t>
            </a:r>
            <a:r>
              <a:rPr lang="zh-CN" altLang="zh-CN" sz="2800" b="1" kern="100" dirty="0">
                <a:solidFill>
                  <a:srgbClr val="00B05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如图茎叶图记录了甲、乙两组各五名学生在一次英语听力测试中的成绩</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单位：分</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已知甲组数据的中位数为</a:t>
            </a:r>
            <a:r>
              <a:rPr lang="en-US" altLang="zh-CN" sz="2800" kern="100" dirty="0">
                <a:latin typeface="Times New Roman" panose="02020603050405020304"/>
                <a:ea typeface="华文细黑"/>
                <a:cs typeface="Courier New" panose="02070309020205020404"/>
              </a:rPr>
              <a:t>15</a:t>
            </a:r>
            <a:r>
              <a:rPr lang="zh-CN" altLang="zh-CN" sz="2800" kern="100" dirty="0">
                <a:latin typeface="Times New Roman" panose="02020603050405020304"/>
                <a:ea typeface="华文细黑"/>
                <a:cs typeface="Times New Roman" panose="02020603050405020304"/>
              </a:rPr>
              <a:t>，乙组数据的平均数为</a:t>
            </a:r>
            <a:r>
              <a:rPr lang="en-US" altLang="zh-CN" sz="2800" kern="100" dirty="0">
                <a:latin typeface="Times New Roman" panose="02020603050405020304"/>
                <a:ea typeface="华文细黑"/>
                <a:cs typeface="Courier New" panose="02070309020205020404"/>
              </a:rPr>
              <a:t>16.8</a:t>
            </a:r>
            <a:r>
              <a:rPr lang="zh-CN" altLang="zh-CN" sz="2800" kern="100" dirty="0">
                <a:latin typeface="Times New Roman" panose="02020603050405020304"/>
                <a:ea typeface="华文细黑"/>
                <a:cs typeface="Times New Roman" panose="02020603050405020304"/>
              </a:rPr>
              <a:t>，则</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的值分别为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5362" name="Picture 2" descr="RA15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148189" y="2133650"/>
            <a:ext cx="2668360" cy="18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378983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A.2,5  </a:t>
            </a:r>
            <a:r>
              <a:rPr lang="en-US" altLang="zh-CN" sz="2800" kern="100" dirty="0" smtClean="0">
                <a:latin typeface="Times New Roman" panose="02020603050405020304"/>
                <a:ea typeface="华文细黑"/>
                <a:cs typeface="Courier New" panose="02070309020205020404"/>
              </a:rPr>
              <a:t>		B.5,5  		C.5,8  		D.8,8</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406574" y="4365898"/>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由于甲组数据的中位数为</a:t>
            </a:r>
            <a:r>
              <a:rPr lang="en-US" altLang="zh-CN" sz="2800" kern="100" dirty="0">
                <a:latin typeface="Times New Roman" panose="02020603050405020304"/>
                <a:ea typeface="华文细黑"/>
                <a:cs typeface="Courier New" panose="02070309020205020404"/>
              </a:rPr>
              <a:t>15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x</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10319" y="5157986"/>
          <a:ext cx="10953750" cy="1676400"/>
        </p:xfrm>
        <a:graphic>
          <a:graphicData uri="http://schemas.openxmlformats.org/presentationml/2006/ole">
            <mc:AlternateContent xmlns:mc="http://schemas.openxmlformats.org/markup-compatibility/2006">
              <mc:Choice xmlns:v="urn:schemas-microsoft-com:vml" Requires="v">
                <p:oleObj spid="_x0000_s7169" name="文档" r:id="rId2" imgW="14630400" imgH="2247900" progId="Word.Document.12">
                  <p:embed/>
                </p:oleObj>
              </mc:Choice>
              <mc:Fallback>
                <p:oleObj name="文档" r:id="rId2" imgW="14630400" imgH="2247900" progId="Word.Document.12">
                  <p:embed/>
                  <p:pic>
                    <p:nvPicPr>
                      <p:cNvPr id="0" name="图片 7168"/>
                      <p:cNvPicPr>
                        <a:picLocks noChangeAspect="1"/>
                      </p:cNvPicPr>
                      <p:nvPr/>
                    </p:nvPicPr>
                    <p:blipFill>
                      <a:blip r:embed="rId3"/>
                      <a:stretch>
                        <a:fillRect/>
                      </a:stretch>
                    </p:blipFill>
                    <p:spPr>
                      <a:xfrm>
                        <a:off x="510319" y="5157986"/>
                        <a:ext cx="10953750" cy="1676400"/>
                      </a:xfrm>
                      <a:prstGeom prst="rect">
                        <a:avLst/>
                      </a:prstGeom>
                      <a:noFill/>
                      <a:ln w="9525">
                        <a:noFill/>
                      </a:ln>
                    </p:spPr>
                  </p:pic>
                </p:oleObj>
              </mc:Fallback>
            </mc:AlternateContent>
          </a:graphicData>
        </a:graphic>
      </p:graphicFrame>
      <p:sp>
        <p:nvSpPr>
          <p:cNvPr id="7" name="矩形 6"/>
          <p:cNvSpPr/>
          <p:nvPr/>
        </p:nvSpPr>
        <p:spPr>
          <a:xfrm>
            <a:off x="406574" y="5959599"/>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en-US" altLang="zh-CN" sz="2800" i="1" kern="100" dirty="0">
                <a:latin typeface="Times New Roman" panose="02020603050405020304"/>
                <a:ea typeface="华文细黑"/>
                <a:cs typeface="Courier New" panose="02070309020205020404"/>
              </a:rPr>
              <a:t>y</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，故选</a:t>
            </a:r>
            <a:r>
              <a:rPr lang="en-US" altLang="zh-CN" sz="2800" kern="100" dirty="0">
                <a:latin typeface="Times New Roman" panose="02020603050405020304"/>
                <a:ea typeface="华文细黑"/>
                <a:cs typeface="Courier New" panose="02070309020205020404"/>
              </a:rPr>
              <a:t>C.</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5641329" y="1504628"/>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rPr>
              <a:t>C</a:t>
            </a:r>
            <a:endParaRPr lang="zh-CN" altLang="en-US" sz="2800" b="1" dirty="0">
              <a:solidFill>
                <a:srgbClr val="C00000"/>
              </a:solidFill>
            </a:endParaRPr>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5" grpId="0"/>
      <p:bldP spid="5" grpId="1"/>
      <p:bldP spid="7" grpId="0"/>
      <p:bldP spid="7" grpId="1"/>
      <p:bldP spid="6" grpId="0"/>
      <p:bldP spid="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8582" y="157160"/>
            <a:ext cx="11161240" cy="693051"/>
          </a:xfrm>
          <a:prstGeom prst="rect">
            <a:avLst/>
          </a:prstGeom>
        </p:spPr>
        <p:txBody>
          <a:bodyPr wrap="square" lIns="121898" tIns="60948" rIns="121898" bIns="60948">
            <a:spAutoFit/>
          </a:bodyPr>
          <a:lstStyle/>
          <a:p>
            <a:pPr>
              <a:lnSpc>
                <a:spcPct val="150000"/>
              </a:lnSpc>
              <a:spcAft>
                <a:spcPts val="0"/>
              </a:spcAft>
            </a:pPr>
            <a:r>
              <a:rPr lang="zh-CN" altLang="en-US" sz="2800" kern="100" smtClean="0">
                <a:latin typeface="Times New Roman" panose="02020603050405020304"/>
                <a:ea typeface="华文细黑"/>
                <a:cs typeface="Times New Roman" panose="02020603050405020304"/>
              </a:rPr>
              <a:t>            </a:t>
            </a:r>
            <a:r>
              <a:rPr lang="zh-CN" altLang="zh-CN" sz="2800" b="1" kern="100" smtClean="0">
                <a:solidFill>
                  <a:srgbClr val="0000FF"/>
                </a:solidFill>
                <a:latin typeface="微软雅黑" panose="020B0503020204020204" pitchFamily="34" charset="-122"/>
                <a:ea typeface="微软雅黑" panose="020B0503020204020204" pitchFamily="34" charset="-122"/>
                <a:cs typeface="Times New Roman" panose="02020603050405020304"/>
              </a:rPr>
              <a:t>频率</a:t>
            </a: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分布直方图的应用</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易错点</a:t>
            </a:r>
            <a:endParaRPr lang="zh-CN" altLang="en-US" sz="24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18542" y="837506"/>
            <a:ext cx="6512682"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例</a:t>
            </a:r>
            <a:r>
              <a:rPr lang="en-US" altLang="zh-CN" sz="2800" b="1" kern="100" dirty="0">
                <a:solidFill>
                  <a:srgbClr val="C00000"/>
                </a:solidFill>
                <a:latin typeface="Times New Roman" panose="02020603050405020304"/>
                <a:ea typeface="微软雅黑" panose="020B0503020204020204" pitchFamily="34" charset="-122"/>
                <a:cs typeface="Courier New" panose="02070309020205020404"/>
              </a:rPr>
              <a:t>4</a:t>
            </a: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　</a:t>
            </a:r>
            <a:r>
              <a:rPr lang="zh-CN" altLang="zh-CN" sz="2800" kern="100" dirty="0">
                <a:latin typeface="Times New Roman" panose="02020603050405020304"/>
                <a:ea typeface="华文细黑"/>
                <a:cs typeface="Times New Roman" panose="02020603050405020304"/>
              </a:rPr>
              <a:t>为了解某地居民的月收入情况，一个社会调查机构调查了</a:t>
            </a:r>
            <a:r>
              <a:rPr lang="en-US" altLang="zh-CN" sz="2800" kern="100" dirty="0">
                <a:latin typeface="Times New Roman" panose="02020603050405020304"/>
                <a:ea typeface="华文细黑"/>
                <a:cs typeface="Courier New" panose="02070309020205020404"/>
              </a:rPr>
              <a:t>20 000 </a:t>
            </a:r>
            <a:r>
              <a:rPr lang="zh-CN" altLang="zh-CN" sz="2800" kern="100" dirty="0">
                <a:latin typeface="Times New Roman" panose="02020603050405020304"/>
                <a:ea typeface="华文细黑"/>
                <a:cs typeface="Times New Roman" panose="02020603050405020304"/>
              </a:rPr>
              <a:t>人，并根据所得数据画出样本的频率分布直方图如图所示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最后一组包含两端值，其他组包含最小值，不包含最大值</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现按月收入分层，用分层抽样的方法在这</a:t>
            </a:r>
            <a:r>
              <a:rPr lang="en-US" altLang="zh-CN" sz="2800" kern="100" dirty="0">
                <a:latin typeface="Times New Roman" panose="02020603050405020304"/>
                <a:ea typeface="华文细黑"/>
                <a:cs typeface="Courier New" panose="02070309020205020404"/>
              </a:rPr>
              <a:t>20 000 </a:t>
            </a:r>
            <a:r>
              <a:rPr lang="zh-CN" altLang="zh-CN" sz="2800" kern="100" dirty="0">
                <a:latin typeface="Times New Roman" panose="02020603050405020304"/>
                <a:ea typeface="华文细黑"/>
                <a:cs typeface="Times New Roman" panose="02020603050405020304"/>
              </a:rPr>
              <a:t>人中抽出</a:t>
            </a:r>
            <a:r>
              <a:rPr lang="en-US" altLang="zh-CN" sz="2800" kern="100" dirty="0">
                <a:latin typeface="Times New Roman" panose="02020603050405020304"/>
                <a:ea typeface="华文细黑"/>
                <a:cs typeface="Courier New" panose="02070309020205020404"/>
              </a:rPr>
              <a:t>200 </a:t>
            </a:r>
            <a:r>
              <a:rPr lang="zh-CN" altLang="zh-CN" sz="2800" kern="100" dirty="0">
                <a:latin typeface="Times New Roman" panose="02020603050405020304"/>
                <a:ea typeface="华文细黑"/>
                <a:cs typeface="Times New Roman" panose="02020603050405020304"/>
              </a:rPr>
              <a:t>人进一步调查，则月收入</a:t>
            </a:r>
            <a:r>
              <a:rPr lang="zh-CN" altLang="zh-CN" sz="2800" kern="100" dirty="0" smtClean="0">
                <a:latin typeface="Times New Roman" panose="02020603050405020304"/>
                <a:ea typeface="华文细黑"/>
                <a:cs typeface="Times New Roman" panose="02020603050405020304"/>
              </a:rPr>
              <a:t>在</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1 500,2 000)(</a:t>
            </a:r>
            <a:r>
              <a:rPr lang="zh-CN" altLang="zh-CN" sz="2800" kern="100" dirty="0">
                <a:latin typeface="Times New Roman" panose="02020603050405020304"/>
                <a:ea typeface="华文细黑"/>
                <a:cs typeface="Times New Roman" panose="02020603050405020304"/>
              </a:rPr>
              <a:t>单位：元</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的应</a:t>
            </a:r>
            <a:r>
              <a:rPr lang="zh-CN" altLang="zh-CN" sz="2800" kern="100" dirty="0" smtClean="0">
                <a:latin typeface="Times New Roman" panose="02020603050405020304"/>
                <a:ea typeface="华文细黑"/>
                <a:cs typeface="Times New Roman" panose="02020603050405020304"/>
              </a:rPr>
              <a:t>抽取</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6386" name="Picture 2" descr="Z-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671270" y="1125169"/>
            <a:ext cx="5291350" cy="3927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90550" y="5940274"/>
            <a:ext cx="9725753" cy="657872"/>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分析</a:t>
            </a:r>
            <a:r>
              <a:rPr lang="zh-CN" altLang="zh-CN" sz="2800" kern="100" dirty="0">
                <a:latin typeface="Times New Roman" panose="02020603050405020304"/>
                <a:ea typeface="华文细黑"/>
                <a:cs typeface="Times New Roman" panose="02020603050405020304"/>
              </a:rPr>
              <a:t>　首先求出频率，再利用频数＝样本容量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频率求解</a:t>
            </a:r>
            <a:r>
              <a:rPr lang="en-US" altLang="zh-CN" sz="2800" kern="100" dirty="0" smtClean="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9194015" y="6663187"/>
            <a:ext cx="1947450"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zh-CN" altLang="en-US" sz="1400" dirty="0" smtClean="0">
                <a:solidFill>
                  <a:srgbClr val="C00000"/>
                </a:solidFill>
                <a:latin typeface="黑体" panose="02010609060101010101" pitchFamily="49" charset="-122"/>
                <a:ea typeface="黑体" panose="02010609060101010101" pitchFamily="49" charset="-122"/>
              </a:rPr>
              <a:t>解析答案</a:t>
            </a:r>
            <a:r>
              <a:rPr lang="zh-CN" altLang="en-US" sz="1400" dirty="0">
                <a:solidFill>
                  <a:srgbClr val="C00000"/>
                </a:solidFill>
                <a:latin typeface="黑体" panose="02010609060101010101" pitchFamily="49" charset="-122"/>
                <a:ea typeface="黑体" panose="02010609060101010101" pitchFamily="49" charset="-122"/>
              </a:rPr>
              <a:t>与</a:t>
            </a:r>
            <a:r>
              <a:rPr lang="zh-CN" altLang="zh-CN" sz="1400" dirty="0" smtClean="0">
                <a:solidFill>
                  <a:srgbClr val="C00000"/>
                </a:solidFill>
                <a:latin typeface="黑体" panose="02010609060101010101" pitchFamily="49" charset="-122"/>
                <a:ea typeface="黑体" panose="02010609060101010101" pitchFamily="49" charset="-122"/>
              </a:rPr>
              <a:t>解后反思</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2" name="圆角矩形 11"/>
          <p:cNvSpPr/>
          <p:nvPr/>
        </p:nvSpPr>
        <p:spPr>
          <a:xfrm>
            <a:off x="814190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分析</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13" name="圆角矩形 12">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1"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知识梳理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自主学习</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TextBox 4">
            <a:hlinkClick r:id="rId2"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题型探究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重点突破</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TextBox 5">
            <a:hlinkClick r:id="rId3"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当堂检测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自查自纠</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366970" y="333450"/>
            <a:ext cx="11272852" cy="198128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月收入在</a:t>
            </a:r>
            <a:r>
              <a:rPr lang="en-US" altLang="zh-CN" sz="2800" kern="100" dirty="0">
                <a:latin typeface="Times New Roman" panose="02020603050405020304"/>
                <a:ea typeface="华文细黑"/>
                <a:cs typeface="Courier New" panose="02070309020205020404"/>
              </a:rPr>
              <a:t>[1 500,2 000)</a:t>
            </a:r>
            <a:r>
              <a:rPr lang="zh-CN" altLang="zh-CN" sz="2800" kern="100" dirty="0">
                <a:latin typeface="Times New Roman" panose="02020603050405020304"/>
                <a:ea typeface="华文细黑"/>
                <a:cs typeface="Times New Roman" panose="02020603050405020304"/>
              </a:rPr>
              <a:t>的频率为</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(0.000 2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0.000 5</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0.000 3</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0.000 1)</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500</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0.2</a:t>
            </a:r>
            <a:r>
              <a:rPr lang="zh-CN" altLang="zh-CN" sz="2800" kern="100" dirty="0">
                <a:latin typeface="Times New Roman" panose="02020603050405020304"/>
                <a:ea typeface="华文细黑"/>
                <a:cs typeface="Times New Roman" panose="02020603050405020304"/>
              </a:rPr>
              <a:t>，故应抽取</a:t>
            </a:r>
            <a:r>
              <a:rPr lang="en-US" altLang="zh-CN" sz="2800" kern="100" dirty="0">
                <a:latin typeface="Times New Roman" panose="02020603050405020304"/>
                <a:ea typeface="华文细黑"/>
                <a:cs typeface="Courier New" panose="02070309020205020404"/>
              </a:rPr>
              <a:t>200</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40(</a:t>
            </a:r>
            <a:r>
              <a:rPr lang="zh-CN" altLang="zh-CN" sz="2800" kern="100" dirty="0">
                <a:latin typeface="Times New Roman" panose="02020603050405020304"/>
                <a:ea typeface="华文细黑"/>
                <a:cs typeface="Times New Roman" panose="02020603050405020304"/>
              </a:rPr>
              <a:t>人</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答案　</a:t>
            </a:r>
            <a:r>
              <a:rPr lang="en-US" altLang="zh-CN" sz="2800" kern="100" dirty="0">
                <a:latin typeface="Times New Roman" panose="02020603050405020304"/>
                <a:ea typeface="华文细黑"/>
                <a:cs typeface="Courier New" panose="02070309020205020404"/>
              </a:rPr>
              <a:t>40</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366970" y="2285306"/>
            <a:ext cx="11272852" cy="1846635"/>
          </a:xfrm>
          <a:prstGeom prst="rect">
            <a:avLst/>
          </a:prstGeom>
        </p:spPr>
        <p:txBody>
          <a:bodyPr wrap="square" lIns="121898" tIns="60948" rIns="121898" bIns="60948">
            <a:spAutoFit/>
          </a:bodyPr>
          <a:lstStyle/>
          <a:p>
            <a:pPr algn="just">
              <a:lnSpc>
                <a:spcPct val="20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解后反思</a:t>
            </a:r>
            <a:r>
              <a:rPr lang="zh-CN" altLang="zh-CN" sz="2800" kern="100" dirty="0">
                <a:latin typeface="Times New Roman" panose="02020603050405020304"/>
                <a:ea typeface="华文细黑"/>
                <a:cs typeface="Times New Roman" panose="02020603050405020304"/>
              </a:rPr>
              <a:t>　在频率分布直方图中，矩形的面积</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组距＝频率，各矩形表示的频率之和为</a:t>
            </a:r>
            <a:r>
              <a:rPr lang="en-US" altLang="zh-CN" sz="2800" kern="100" dirty="0">
                <a:latin typeface="Times New Roman" panose="02020603050405020304"/>
                <a:ea typeface="华文细黑"/>
                <a:cs typeface="Courier New" panose="02070309020205020404"/>
              </a:rPr>
              <a:t>1</a:t>
            </a:r>
            <a:r>
              <a:rPr lang="en-US" altLang="zh-CN" sz="2800" kern="100" dirty="0" smtClean="0">
                <a:latin typeface="Times New Roman" panose="02020603050405020304"/>
                <a:ea typeface="华文细黑"/>
                <a:cs typeface="Courier New" panose="02070309020205020404"/>
              </a:rPr>
              <a:t>.</a:t>
            </a:r>
            <a:r>
              <a:rPr lang="zh-CN" altLang="en-US" sz="2800" kern="100" dirty="0" smtClean="0">
                <a:latin typeface="Times New Roman" panose="02020603050405020304"/>
                <a:ea typeface="华文细黑"/>
                <a:cs typeface="Courier New" panose="02070309020205020404"/>
              </a:rPr>
              <a:t>此外，</a:t>
            </a:r>
            <a:r>
              <a:rPr lang="zh-CN" altLang="zh-CN" sz="2800" kern="100" dirty="0" smtClean="0">
                <a:latin typeface="Times New Roman" panose="02020603050405020304"/>
                <a:ea typeface="华文细黑"/>
                <a:cs typeface="Times New Roman" panose="02020603050405020304"/>
              </a:rPr>
              <a:t>解题</a:t>
            </a:r>
            <a:r>
              <a:rPr lang="zh-CN" altLang="zh-CN" sz="2800" kern="100" dirty="0">
                <a:latin typeface="Times New Roman" panose="02020603050405020304"/>
                <a:ea typeface="华文细黑"/>
                <a:cs typeface="Times New Roman" panose="02020603050405020304"/>
              </a:rPr>
              <a:t>时常用到频数＝样本容量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频率</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7967414" y="2277666"/>
          <a:ext cx="1101725" cy="1438275"/>
        </p:xfrm>
        <a:graphic>
          <a:graphicData uri="http://schemas.openxmlformats.org/presentationml/2006/ole">
            <mc:AlternateContent xmlns:mc="http://schemas.openxmlformats.org/markup-compatibility/2006">
              <mc:Choice xmlns:v="urn:schemas-microsoft-com:vml" Requires="v">
                <p:oleObj spid="_x0000_s8193" name="文档" r:id="rId1" imgW="1485900" imgH="1930400" progId="Word.Document.12">
                  <p:embed/>
                </p:oleObj>
              </mc:Choice>
              <mc:Fallback>
                <p:oleObj name="文档" r:id="rId1" imgW="1485900" imgH="1930400" progId="Word.Document.12">
                  <p:embed/>
                  <p:pic>
                    <p:nvPicPr>
                      <p:cNvPr id="0" name="图片 8192"/>
                      <p:cNvPicPr>
                        <a:picLocks noChangeAspect="1"/>
                      </p:cNvPicPr>
                      <p:nvPr/>
                    </p:nvPicPr>
                    <p:blipFill>
                      <a:blip r:embed="rId2"/>
                      <a:stretch>
                        <a:fillRect/>
                      </a:stretch>
                    </p:blipFill>
                    <p:spPr>
                      <a:xfrm>
                        <a:off x="7967414" y="2277666"/>
                        <a:ext cx="1101725" cy="1438275"/>
                      </a:xfrm>
                      <a:prstGeom prst="rect">
                        <a:avLst/>
                      </a:prstGeom>
                      <a:noFill/>
                      <a:ln w="9525">
                        <a:noFill/>
                      </a:ln>
                    </p:spPr>
                  </p:pic>
                </p:oleObj>
              </mc:Fallback>
            </mc:AlternateContent>
          </a:graphicData>
        </a:graphic>
      </p:graphicFrame>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750"/>
                                        <p:tgtEl>
                                          <p:spTgt spid="5"/>
                                        </p:tgtEl>
                                      </p:cBhvr>
                                    </p:animEffect>
                                  </p:childTnLst>
                                </p:cTn>
                              </p:par>
                              <p:par>
                                <p:cTn id="16" presetID="3" presetClass="entr" presetSubtype="1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anose="020B0503020204020204" pitchFamily="34" charset="-122"/>
                <a:ea typeface="微软雅黑" panose="020B0503020204020204"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矩形 14"/>
          <p:cNvSpPr/>
          <p:nvPr/>
        </p:nvSpPr>
        <p:spPr>
          <a:xfrm>
            <a:off x="406574" y="621482"/>
            <a:ext cx="11161240"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下列关于样本频率分布折线图与总体密度曲线的关系的说法中，正确的是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频率分布折线图与总体密度曲线无关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频率分布折线图就是总体密度曲线</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样本容量很大的频率分布折线图就是总体密度曲线</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D.</a:t>
            </a:r>
            <a:r>
              <a:rPr lang="zh-CN" altLang="zh-CN" sz="2800" kern="100" dirty="0">
                <a:latin typeface="Times New Roman" panose="02020603050405020304"/>
                <a:ea typeface="华文细黑"/>
                <a:cs typeface="Times New Roman" panose="02020603050405020304"/>
              </a:rPr>
              <a:t>如果样本容量无限增大，分组的组距无限减小，那么频率分布</a:t>
            </a:r>
            <a:r>
              <a:rPr lang="zh-CN" altLang="zh-CN" sz="2800" kern="100" dirty="0" smtClean="0">
                <a:latin typeface="Times New Roman" panose="02020603050405020304"/>
                <a:ea typeface="华文细黑"/>
                <a:cs typeface="Times New Roman" panose="02020603050405020304"/>
              </a:rPr>
              <a:t>折线</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图</a:t>
            </a:r>
            <a:r>
              <a:rPr lang="zh-CN" altLang="zh-CN" sz="2800" kern="100" dirty="0">
                <a:latin typeface="Times New Roman" panose="02020603050405020304"/>
                <a:ea typeface="华文细黑"/>
                <a:cs typeface="Times New Roman" panose="02020603050405020304"/>
              </a:rPr>
              <a:t>就会无限接近于总体密度曲线</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0"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矩形 14"/>
          <p:cNvSpPr/>
          <p:nvPr/>
        </p:nvSpPr>
        <p:spPr>
          <a:xfrm>
            <a:off x="262558" y="261442"/>
            <a:ext cx="2520280" cy="723251"/>
          </a:xfrm>
          <a:prstGeom prst="rect">
            <a:avLst/>
          </a:prstGeom>
        </p:spPr>
        <p:txBody>
          <a:bodyPr wrap="square" lIns="121898" tIns="60948" rIns="121898" bIns="60948">
            <a:spAutoFit/>
          </a:bodyPr>
          <a:lstStyle/>
          <a:p>
            <a:pPr algn="just">
              <a:lnSpc>
                <a:spcPct val="150000"/>
              </a:lnSpc>
              <a:spcAft>
                <a:spcPts val="0"/>
              </a:spcAft>
            </a:pPr>
            <a:r>
              <a:rPr lang="zh-CN" altLang="zh-CN" sz="2600" b="1" kern="100" dirty="0">
                <a:solidFill>
                  <a:srgbClr val="0000FF"/>
                </a:solidFill>
                <a:latin typeface="Times New Roman" panose="02020603050405020304"/>
                <a:ea typeface="微软雅黑" panose="020B0503020204020204" pitchFamily="34" charset="-122"/>
                <a:cs typeface="Times New Roman" panose="02020603050405020304"/>
              </a:rPr>
              <a:t>解析　</a:t>
            </a:r>
            <a:endParaRPr lang="zh-CN" altLang="zh-CN" sz="260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406574" y="997335"/>
          <a:ext cx="11521280" cy="5168763"/>
        </p:xfrm>
        <a:graphic>
          <a:graphicData uri="http://schemas.openxmlformats.org/drawingml/2006/table">
            <a:tbl>
              <a:tblPr/>
              <a:tblGrid>
                <a:gridCol w="864096"/>
                <a:gridCol w="936104"/>
                <a:gridCol w="9721080"/>
              </a:tblGrid>
              <a:tr h="538165">
                <a:tc>
                  <a:txBody>
                    <a:bodyPr/>
                    <a:lstStyle/>
                    <a:p>
                      <a:pPr algn="ctr">
                        <a:lnSpc>
                          <a:spcPct val="150000"/>
                        </a:lnSpc>
                        <a:spcAft>
                          <a:spcPts val="0"/>
                        </a:spcAft>
                      </a:pPr>
                      <a:r>
                        <a:rPr lang="zh-CN" sz="2600" kern="100" baseline="0" dirty="0">
                          <a:effectLst/>
                          <a:latin typeface="Times New Roman" panose="02020603050405020304"/>
                          <a:ea typeface="华文细黑"/>
                          <a:cs typeface="Times New Roman" panose="02020603050405020304"/>
                        </a:rPr>
                        <a:t>选项</a:t>
                      </a:r>
                      <a:endParaRPr lang="zh-CN" sz="2600" kern="100" baseline="0" dirty="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600" kern="100" baseline="0">
                          <a:effectLst/>
                          <a:latin typeface="Times New Roman" panose="02020603050405020304"/>
                          <a:ea typeface="华文细黑"/>
                          <a:cs typeface="Times New Roman" panose="02020603050405020304"/>
                        </a:rPr>
                        <a:t>正误</a:t>
                      </a:r>
                      <a:endParaRPr lang="zh-CN" sz="26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600" kern="100" baseline="0">
                          <a:effectLst/>
                          <a:latin typeface="Times New Roman" panose="02020603050405020304"/>
                          <a:ea typeface="华文细黑"/>
                          <a:cs typeface="Times New Roman" panose="02020603050405020304"/>
                        </a:rPr>
                        <a:t>理由</a:t>
                      </a:r>
                      <a:endParaRPr lang="zh-CN" sz="26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45413">
                <a:tc>
                  <a:txBody>
                    <a:bodyPr/>
                    <a:lstStyle/>
                    <a:p>
                      <a:pPr algn="ctr">
                        <a:lnSpc>
                          <a:spcPct val="150000"/>
                        </a:lnSpc>
                        <a:spcAft>
                          <a:spcPts val="0"/>
                        </a:spcAft>
                      </a:pPr>
                      <a:r>
                        <a:rPr lang="en-US" sz="2600" kern="100" baseline="0" dirty="0">
                          <a:effectLst/>
                          <a:latin typeface="Times New Roman" panose="02020603050405020304"/>
                          <a:ea typeface="华文细黑"/>
                          <a:cs typeface="Courier New" panose="02070309020205020404"/>
                        </a:rPr>
                        <a:t>A</a:t>
                      </a:r>
                      <a:endParaRPr lang="zh-CN" sz="2600" kern="100" baseline="0" dirty="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600" kern="100" baseline="0">
                          <a:effectLst/>
                          <a:latin typeface="宋体" panose="02010600030101010101" pitchFamily="2" charset="-122"/>
                          <a:ea typeface="华文细黑"/>
                          <a:cs typeface="Times New Roman" panose="02020603050405020304"/>
                        </a:rPr>
                        <a:t>×</a:t>
                      </a:r>
                      <a:endParaRPr lang="zh-CN" sz="26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600" kern="100" baseline="0" dirty="0">
                          <a:effectLst/>
                          <a:latin typeface="Times New Roman" panose="02020603050405020304"/>
                          <a:ea typeface="华文细黑"/>
                          <a:cs typeface="Times New Roman" panose="02020603050405020304"/>
                        </a:rPr>
                        <a:t>当总体个数较多时，随着样本容量的增加，组数增加，组距减小，频率分布折线图趋向于总体密度曲线，所以两者有关</a:t>
                      </a:r>
                      <a:endParaRPr lang="zh-CN" sz="2600" kern="100" baseline="0" dirty="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7247">
                <a:tc>
                  <a:txBody>
                    <a:bodyPr/>
                    <a:lstStyle/>
                    <a:p>
                      <a:pPr algn="ctr">
                        <a:lnSpc>
                          <a:spcPct val="150000"/>
                        </a:lnSpc>
                        <a:spcAft>
                          <a:spcPts val="0"/>
                        </a:spcAft>
                      </a:pPr>
                      <a:r>
                        <a:rPr lang="en-US" sz="2600" kern="100" baseline="0">
                          <a:effectLst/>
                          <a:latin typeface="Times New Roman" panose="02020603050405020304"/>
                          <a:ea typeface="华文细黑"/>
                          <a:cs typeface="Courier New" panose="02070309020205020404"/>
                        </a:rPr>
                        <a:t>B</a:t>
                      </a:r>
                      <a:endParaRPr lang="zh-CN" sz="26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600" kern="100" baseline="0">
                          <a:effectLst/>
                          <a:latin typeface="宋体" panose="02010600030101010101" pitchFamily="2" charset="-122"/>
                          <a:ea typeface="华文细黑"/>
                          <a:cs typeface="Times New Roman" panose="02020603050405020304"/>
                        </a:rPr>
                        <a:t>×</a:t>
                      </a:r>
                      <a:endParaRPr lang="zh-CN" sz="26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600" kern="100" baseline="0" dirty="0">
                          <a:effectLst/>
                          <a:latin typeface="Times New Roman" panose="02020603050405020304"/>
                          <a:ea typeface="华文细黑"/>
                          <a:cs typeface="Times New Roman" panose="02020603050405020304"/>
                        </a:rPr>
                        <a:t>只有当样本容量很大时，频率分布折线图趋向于总体密度曲线</a:t>
                      </a:r>
                      <a:endParaRPr lang="zh-CN" sz="2600" kern="100" baseline="0" dirty="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7247">
                <a:tc>
                  <a:txBody>
                    <a:bodyPr/>
                    <a:lstStyle/>
                    <a:p>
                      <a:pPr algn="ctr">
                        <a:lnSpc>
                          <a:spcPct val="150000"/>
                        </a:lnSpc>
                        <a:spcAft>
                          <a:spcPts val="0"/>
                        </a:spcAft>
                      </a:pPr>
                      <a:r>
                        <a:rPr lang="en-US" sz="2600" kern="100" baseline="0">
                          <a:effectLst/>
                          <a:latin typeface="Times New Roman" panose="02020603050405020304"/>
                          <a:ea typeface="华文细黑"/>
                          <a:cs typeface="Courier New" panose="02070309020205020404"/>
                        </a:rPr>
                        <a:t>C</a:t>
                      </a:r>
                      <a:endParaRPr lang="zh-CN" sz="26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600" kern="100" baseline="0">
                          <a:effectLst/>
                          <a:latin typeface="宋体" panose="02010600030101010101" pitchFamily="2" charset="-122"/>
                          <a:ea typeface="华文细黑"/>
                          <a:cs typeface="Times New Roman" panose="02020603050405020304"/>
                        </a:rPr>
                        <a:t>×</a:t>
                      </a:r>
                      <a:endParaRPr lang="zh-CN" sz="26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600" kern="100" baseline="0" dirty="0">
                          <a:effectLst/>
                          <a:latin typeface="Times New Roman" panose="02020603050405020304"/>
                          <a:ea typeface="华文细黑"/>
                          <a:cs typeface="Times New Roman" panose="02020603050405020304"/>
                        </a:rPr>
                        <a:t>总体密度曲线是由频率分布折线图估计的，样本容量越大就越准确</a:t>
                      </a:r>
                      <a:endParaRPr lang="zh-CN" sz="2600" kern="100" baseline="0" dirty="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4496">
                <a:tc>
                  <a:txBody>
                    <a:bodyPr/>
                    <a:lstStyle/>
                    <a:p>
                      <a:pPr algn="ctr">
                        <a:lnSpc>
                          <a:spcPct val="150000"/>
                        </a:lnSpc>
                        <a:spcAft>
                          <a:spcPts val="0"/>
                        </a:spcAft>
                      </a:pPr>
                      <a:r>
                        <a:rPr lang="en-US" sz="2600" kern="100" baseline="0">
                          <a:effectLst/>
                          <a:latin typeface="Times New Roman" panose="02020603050405020304"/>
                          <a:ea typeface="华文细黑"/>
                          <a:cs typeface="Courier New" panose="02070309020205020404"/>
                        </a:rPr>
                        <a:t>D</a:t>
                      </a:r>
                      <a:endParaRPr lang="zh-CN" sz="26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600" kern="100" baseline="0">
                          <a:effectLst/>
                          <a:latin typeface="宋体" panose="02010600030101010101" pitchFamily="2" charset="-122"/>
                          <a:ea typeface="华文细黑"/>
                          <a:cs typeface="Times New Roman" panose="02020603050405020304"/>
                        </a:rPr>
                        <a:t>√</a:t>
                      </a:r>
                      <a:endParaRPr lang="zh-CN" sz="2600" kern="100" baseline="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600" kern="100" baseline="0" dirty="0">
                          <a:effectLst/>
                          <a:latin typeface="Times New Roman" panose="02020603050405020304"/>
                          <a:ea typeface="华文细黑"/>
                          <a:cs typeface="Times New Roman" panose="02020603050405020304"/>
                        </a:rPr>
                        <a:t>频率分布折线图在样本容量无限增大，分组的组距无限减小的情况下会无限接近于一条光滑曲线，这条光滑曲线就是总体密度曲线</a:t>
                      </a:r>
                      <a:endParaRPr lang="zh-CN" sz="2600" kern="100" baseline="0" dirty="0">
                        <a:effectLst/>
                        <a:latin typeface="宋体" panose="02010600030101010101" pitchFamily="2" charset="-122"/>
                        <a:cs typeface="Courier New" panose="02070309020205020404"/>
                      </a:endParaRPr>
                    </a:p>
                  </a:txBody>
                  <a:tcPr marL="25531" marR="2553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 name="矩形 13"/>
          <p:cNvSpPr/>
          <p:nvPr/>
        </p:nvSpPr>
        <p:spPr>
          <a:xfrm>
            <a:off x="262558" y="6055990"/>
            <a:ext cx="252028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答案　</a:t>
            </a:r>
            <a:r>
              <a:rPr lang="en-US" altLang="zh-CN" sz="2800" b="1" kern="100" dirty="0">
                <a:solidFill>
                  <a:srgbClr val="C00000"/>
                </a:solidFill>
                <a:latin typeface="Times New Roman" panose="02020603050405020304"/>
                <a:ea typeface="华文细黑"/>
                <a:cs typeface="Courier New" panose="02070309020205020404"/>
              </a:rPr>
              <a:t>D</a:t>
            </a:r>
            <a:endParaRPr lang="zh-CN" altLang="zh-CN" sz="1000" b="1"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75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矩形 16"/>
          <p:cNvSpPr/>
          <p:nvPr/>
        </p:nvSpPr>
        <p:spPr>
          <a:xfrm>
            <a:off x="406574" y="837506"/>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一个容量为</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的样本，分成若干组，已知某组的频数和频率分别为</a:t>
            </a:r>
            <a:r>
              <a:rPr lang="en-US" altLang="zh-CN" sz="2800" kern="100" dirty="0">
                <a:latin typeface="Times New Roman" panose="02020603050405020304"/>
                <a:ea typeface="华文细黑"/>
                <a:cs typeface="Courier New" panose="02070309020205020404"/>
              </a:rPr>
              <a:t>40,0.125</a:t>
            </a:r>
            <a:r>
              <a:rPr lang="zh-CN" altLang="zh-CN" sz="2800" kern="100" dirty="0">
                <a:latin typeface="Times New Roman" panose="02020603050405020304"/>
                <a:ea typeface="华文细黑"/>
                <a:cs typeface="Times New Roman" panose="02020603050405020304"/>
              </a:rPr>
              <a:t>，则</a:t>
            </a:r>
            <a:r>
              <a:rPr lang="en-US" altLang="zh-CN" sz="2800" i="1" kern="100" dirty="0">
                <a:latin typeface="Times New Roman" panose="02020603050405020304"/>
                <a:ea typeface="华文细黑"/>
                <a:cs typeface="Courier New" panose="02070309020205020404"/>
              </a:rPr>
              <a:t>n</a:t>
            </a:r>
            <a:r>
              <a:rPr lang="zh-CN" altLang="zh-CN" sz="2800" kern="100" dirty="0">
                <a:latin typeface="Times New Roman" panose="02020603050405020304"/>
                <a:ea typeface="华文细黑"/>
                <a:cs typeface="Times New Roman" panose="02020603050405020304"/>
              </a:rPr>
              <a:t>的值为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A.640  </a:t>
            </a:r>
            <a:r>
              <a:rPr lang="en-US" altLang="zh-CN" sz="2800" kern="100" dirty="0" smtClean="0">
                <a:latin typeface="Times New Roman" panose="02020603050405020304"/>
                <a:ea typeface="华文细黑"/>
                <a:cs typeface="Courier New" panose="02070309020205020404"/>
              </a:rPr>
              <a:t>		B.320  		C.240  		D.160</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54012" y="2981722"/>
          <a:ext cx="9645650" cy="1600200"/>
        </p:xfrm>
        <a:graphic>
          <a:graphicData uri="http://schemas.openxmlformats.org/presentationml/2006/ole">
            <mc:AlternateContent xmlns:mc="http://schemas.openxmlformats.org/markup-compatibility/2006">
              <mc:Choice xmlns:v="urn:schemas-microsoft-com:vml" Requires="v">
                <p:oleObj spid="_x0000_s9217" name="文档" r:id="rId6" imgW="12877800" imgH="2146300" progId="Word.Document.12">
                  <p:embed/>
                </p:oleObj>
              </mc:Choice>
              <mc:Fallback>
                <p:oleObj name="文档" r:id="rId6" imgW="12877800" imgH="2146300" progId="Word.Document.12">
                  <p:embed/>
                  <p:pic>
                    <p:nvPicPr>
                      <p:cNvPr id="0" name="图片 9216"/>
                      <p:cNvPicPr>
                        <a:picLocks noChangeAspect="1"/>
                      </p:cNvPicPr>
                      <p:nvPr/>
                    </p:nvPicPr>
                    <p:blipFill>
                      <a:blip r:embed="rId7"/>
                      <a:stretch>
                        <a:fillRect/>
                      </a:stretch>
                    </p:blipFill>
                    <p:spPr>
                      <a:xfrm>
                        <a:off x="554012" y="2981722"/>
                        <a:ext cx="9645650" cy="1600200"/>
                      </a:xfrm>
                      <a:prstGeom prst="rect">
                        <a:avLst/>
                      </a:prstGeom>
                      <a:noFill/>
                      <a:ln w="9525">
                        <a:noFill/>
                      </a:ln>
                    </p:spPr>
                  </p:pic>
                </p:oleObj>
              </mc:Fallback>
            </mc:AlternateContent>
          </a:graphicData>
        </a:graphic>
      </p:graphicFrame>
      <p:sp>
        <p:nvSpPr>
          <p:cNvPr id="4" name="矩形 3"/>
          <p:cNvSpPr/>
          <p:nvPr/>
        </p:nvSpPr>
        <p:spPr>
          <a:xfrm>
            <a:off x="3997449" y="1653863"/>
            <a:ext cx="423514"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B</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7" name="矩形 16"/>
          <p:cNvSpPr/>
          <p:nvPr/>
        </p:nvSpPr>
        <p:spPr>
          <a:xfrm>
            <a:off x="406574" y="429398"/>
            <a:ext cx="11161240" cy="26307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3</a:t>
            </a:r>
            <a:r>
              <a:rPr lang="zh-CN" altLang="en-US" sz="2800" kern="100" dirty="0" smtClean="0">
                <a:latin typeface="Times New Roman" panose="02020603050405020304"/>
                <a:ea typeface="华文细黑"/>
                <a:cs typeface="Courier New" panose="02070309020205020404"/>
              </a:rPr>
              <a:t>．某高校调查了</a:t>
            </a:r>
            <a:r>
              <a:rPr lang="en-US" altLang="zh-CN" sz="2800" kern="100" dirty="0" smtClean="0">
                <a:latin typeface="Times New Roman" panose="02020603050405020304"/>
                <a:ea typeface="华文细黑"/>
                <a:cs typeface="Courier New" panose="02070309020205020404"/>
              </a:rPr>
              <a:t>200</a:t>
            </a:r>
            <a:r>
              <a:rPr lang="zh-CN" altLang="en-US" sz="2800" kern="100" dirty="0" smtClean="0">
                <a:latin typeface="Times New Roman" panose="02020603050405020304"/>
                <a:ea typeface="华文细黑"/>
                <a:cs typeface="Courier New" panose="02070309020205020404"/>
              </a:rPr>
              <a:t>名学生每周的自习时间</a:t>
            </a:r>
            <a:r>
              <a:rPr lang="en-US" altLang="zh-CN" sz="2800" kern="100" dirty="0" smtClean="0">
                <a:latin typeface="Times New Roman" panose="02020603050405020304"/>
                <a:ea typeface="华文细黑"/>
                <a:cs typeface="Courier New" panose="02070309020205020404"/>
              </a:rPr>
              <a:t>(</a:t>
            </a:r>
            <a:r>
              <a:rPr lang="zh-CN" altLang="en-US" sz="2800" kern="100" dirty="0" smtClean="0">
                <a:latin typeface="Times New Roman" panose="02020603050405020304"/>
                <a:ea typeface="华文细黑"/>
                <a:cs typeface="Courier New" panose="02070309020205020404"/>
              </a:rPr>
              <a:t>单位：小时</a:t>
            </a:r>
            <a:r>
              <a:rPr lang="en-US" altLang="zh-CN" sz="2800" kern="100" dirty="0" smtClean="0">
                <a:latin typeface="Times New Roman" panose="02020603050405020304"/>
                <a:ea typeface="华文细黑"/>
                <a:cs typeface="Courier New" panose="02070309020205020404"/>
              </a:rPr>
              <a:t>)</a:t>
            </a:r>
            <a:r>
              <a:rPr lang="zh-CN" altLang="en-US" sz="2800" kern="100" dirty="0" smtClean="0">
                <a:latin typeface="Times New Roman" panose="02020603050405020304"/>
                <a:ea typeface="华文细黑"/>
                <a:cs typeface="Courier New" panose="02070309020205020404"/>
              </a:rPr>
              <a:t>，制成了如图所示的频率分布直方图，其中自习时间的范围是</a:t>
            </a:r>
            <a:r>
              <a:rPr lang="en-US" altLang="zh-CN" sz="2800" kern="100" dirty="0" smtClean="0">
                <a:latin typeface="Times New Roman" panose="02020603050405020304"/>
                <a:ea typeface="华文细黑"/>
                <a:cs typeface="Courier New" panose="02070309020205020404"/>
              </a:rPr>
              <a:t>[17.5,30]</a:t>
            </a:r>
            <a:r>
              <a:rPr lang="zh-CN" altLang="en-US" sz="2800" kern="100" dirty="0" smtClean="0">
                <a:latin typeface="Times New Roman" panose="02020603050405020304"/>
                <a:ea typeface="华文细黑"/>
                <a:cs typeface="Courier New" panose="02070309020205020404"/>
              </a:rPr>
              <a:t>，样本数据分组为</a:t>
            </a:r>
            <a:r>
              <a:rPr lang="en-US" altLang="zh-CN" sz="2800" kern="100" dirty="0" smtClean="0">
                <a:latin typeface="Times New Roman" panose="02020603050405020304"/>
                <a:ea typeface="华文细黑"/>
                <a:cs typeface="Courier New" panose="02070309020205020404"/>
              </a:rPr>
              <a:t>[17.5,20)</a:t>
            </a:r>
            <a:r>
              <a:rPr lang="zh-CN" altLang="en-US" sz="2800" kern="100" dirty="0" smtClean="0">
                <a:latin typeface="Times New Roman" panose="02020603050405020304"/>
                <a:ea typeface="华文细黑"/>
                <a:cs typeface="Courier New" panose="02070309020205020404"/>
              </a:rPr>
              <a:t>，</a:t>
            </a:r>
            <a:r>
              <a:rPr lang="en-US" altLang="zh-CN" sz="2800" kern="100" dirty="0" smtClean="0">
                <a:latin typeface="Times New Roman" panose="02020603050405020304"/>
                <a:ea typeface="华文细黑"/>
                <a:cs typeface="Courier New" panose="02070309020205020404"/>
              </a:rPr>
              <a:t>[20,22.5)</a:t>
            </a:r>
            <a:r>
              <a:rPr lang="zh-CN" altLang="en-US" sz="2800" kern="100" dirty="0" smtClean="0">
                <a:latin typeface="Times New Roman" panose="02020603050405020304"/>
                <a:ea typeface="华文细黑"/>
                <a:cs typeface="Courier New" panose="02070309020205020404"/>
              </a:rPr>
              <a:t>，</a:t>
            </a:r>
            <a:r>
              <a:rPr lang="en-US" altLang="zh-CN" sz="2800" kern="100" dirty="0" smtClean="0">
                <a:latin typeface="Times New Roman" panose="02020603050405020304"/>
                <a:ea typeface="华文细黑"/>
                <a:cs typeface="Courier New" panose="02070309020205020404"/>
              </a:rPr>
              <a:t>[22.5,25)</a:t>
            </a:r>
            <a:r>
              <a:rPr lang="zh-CN" altLang="en-US" sz="2800" kern="100" dirty="0" smtClean="0">
                <a:latin typeface="Times New Roman" panose="02020603050405020304"/>
                <a:ea typeface="华文细黑"/>
                <a:cs typeface="Courier New" panose="02070309020205020404"/>
              </a:rPr>
              <a:t>，</a:t>
            </a:r>
            <a:r>
              <a:rPr lang="en-US" altLang="zh-CN" sz="2800" kern="100" dirty="0" smtClean="0">
                <a:latin typeface="Times New Roman" panose="02020603050405020304"/>
                <a:ea typeface="华文细黑"/>
                <a:cs typeface="Courier New" panose="02070309020205020404"/>
              </a:rPr>
              <a:t>[25,27.5)</a:t>
            </a:r>
            <a:r>
              <a:rPr lang="zh-CN" altLang="en-US" sz="2800" kern="100" dirty="0" smtClean="0">
                <a:latin typeface="Times New Roman" panose="02020603050405020304"/>
                <a:ea typeface="华文细黑"/>
                <a:cs typeface="Courier New" panose="02070309020205020404"/>
              </a:rPr>
              <a:t>，</a:t>
            </a:r>
            <a:r>
              <a:rPr lang="en-US" altLang="zh-CN" sz="2800" kern="100" dirty="0" smtClean="0">
                <a:latin typeface="Times New Roman" panose="02020603050405020304"/>
                <a:ea typeface="华文细黑"/>
                <a:cs typeface="Courier New" panose="02070309020205020404"/>
              </a:rPr>
              <a:t>[27.5,30]</a:t>
            </a:r>
            <a:r>
              <a:rPr lang="zh-CN" altLang="en-US" sz="2800" kern="100" dirty="0" smtClean="0">
                <a:latin typeface="Times New Roman" panose="02020603050405020304"/>
                <a:ea typeface="华文细黑"/>
                <a:cs typeface="Courier New" panose="02070309020205020404"/>
              </a:rPr>
              <a:t>．根据直方图，这</a:t>
            </a:r>
            <a:r>
              <a:rPr lang="en-US" altLang="zh-CN" sz="2800" kern="100" dirty="0" smtClean="0">
                <a:latin typeface="Times New Roman" panose="02020603050405020304"/>
                <a:ea typeface="华文细黑"/>
                <a:cs typeface="Courier New" panose="02070309020205020404"/>
              </a:rPr>
              <a:t>200</a:t>
            </a:r>
            <a:r>
              <a:rPr lang="zh-CN" altLang="en-US" sz="2800" kern="100" dirty="0" smtClean="0">
                <a:latin typeface="Times New Roman" panose="02020603050405020304"/>
                <a:ea typeface="华文细黑"/>
                <a:cs typeface="Courier New" panose="02070309020205020404"/>
              </a:rPr>
              <a:t>名学生中每周的自习时间不少于</a:t>
            </a:r>
            <a:r>
              <a:rPr lang="en-US" altLang="zh-CN" sz="2800" kern="100" dirty="0" smtClean="0">
                <a:latin typeface="Times New Roman" panose="02020603050405020304"/>
                <a:ea typeface="华文细黑"/>
                <a:cs typeface="Courier New" panose="02070309020205020404"/>
              </a:rPr>
              <a:t>22.5</a:t>
            </a:r>
            <a:r>
              <a:rPr lang="zh-CN" altLang="en-US" sz="2800" kern="100" dirty="0" smtClean="0">
                <a:latin typeface="Times New Roman" panose="02020603050405020304"/>
                <a:ea typeface="华文细黑"/>
                <a:cs typeface="Courier New" panose="02070309020205020404"/>
              </a:rPr>
              <a:t>小时的人数是</a:t>
            </a:r>
            <a:r>
              <a:rPr lang="en-US" altLang="zh-CN" sz="2800" kern="100" dirty="0" smtClean="0">
                <a:latin typeface="Times New Roman" panose="02020603050405020304"/>
                <a:ea typeface="华文细黑"/>
                <a:cs typeface="Courier New" panose="02070309020205020404"/>
              </a:rPr>
              <a:t>(</a:t>
            </a:r>
            <a:r>
              <a:rPr lang="zh-CN" altLang="en-US" sz="2800" kern="100" dirty="0" smtClean="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p:txBody>
      </p:sp>
      <p:sp>
        <p:nvSpPr>
          <p:cNvPr id="9" name="矩形 8"/>
          <p:cNvSpPr/>
          <p:nvPr/>
        </p:nvSpPr>
        <p:spPr>
          <a:xfrm>
            <a:off x="406574" y="5930124"/>
            <a:ext cx="11161240" cy="6956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a:t>
            </a:r>
            <a:r>
              <a:rPr lang="zh-CN" altLang="en-US" sz="2800" kern="100" dirty="0" smtClean="0">
                <a:latin typeface="Times New Roman" panose="02020603050405020304"/>
                <a:ea typeface="华文细黑"/>
                <a:cs typeface="Courier New" panose="02070309020205020404"/>
              </a:rPr>
              <a:t>．</a:t>
            </a:r>
            <a:r>
              <a:rPr lang="en-US" altLang="zh-CN" sz="2800" kern="100" dirty="0" smtClean="0">
                <a:latin typeface="Times New Roman" panose="02020603050405020304"/>
                <a:ea typeface="华文细黑"/>
                <a:cs typeface="Courier New" panose="02070309020205020404"/>
              </a:rPr>
              <a:t>56        B</a:t>
            </a:r>
            <a:r>
              <a:rPr lang="zh-CN" altLang="en-US" sz="2800" kern="100" dirty="0" smtClean="0">
                <a:latin typeface="Times New Roman" panose="02020603050405020304"/>
                <a:ea typeface="华文细黑"/>
                <a:cs typeface="Courier New" panose="02070309020205020404"/>
              </a:rPr>
              <a:t>．</a:t>
            </a:r>
            <a:r>
              <a:rPr lang="en-US" altLang="zh-CN" sz="2800" kern="100" dirty="0" smtClean="0">
                <a:latin typeface="Times New Roman" panose="02020603050405020304"/>
                <a:ea typeface="华文细黑"/>
                <a:cs typeface="Courier New" panose="02070309020205020404"/>
              </a:rPr>
              <a:t>60        C</a:t>
            </a:r>
            <a:r>
              <a:rPr lang="zh-CN" altLang="en-US" sz="2800" kern="100" dirty="0" smtClean="0">
                <a:latin typeface="Times New Roman" panose="02020603050405020304"/>
                <a:ea typeface="华文细黑"/>
                <a:cs typeface="Courier New" panose="02070309020205020404"/>
              </a:rPr>
              <a:t>．</a:t>
            </a:r>
            <a:r>
              <a:rPr lang="en-US" altLang="zh-CN" sz="2800" kern="100" dirty="0" smtClean="0">
                <a:latin typeface="Times New Roman" panose="02020603050405020304"/>
                <a:ea typeface="华文细黑"/>
                <a:cs typeface="Courier New" panose="02070309020205020404"/>
              </a:rPr>
              <a:t>120        D</a:t>
            </a:r>
            <a:r>
              <a:rPr lang="zh-CN" altLang="en-US" sz="2800" kern="100" dirty="0" smtClean="0">
                <a:latin typeface="Times New Roman" panose="02020603050405020304"/>
                <a:ea typeface="华文细黑"/>
                <a:cs typeface="Courier New" panose="02070309020205020404"/>
              </a:rPr>
              <a:t>．</a:t>
            </a:r>
            <a:r>
              <a:rPr lang="en-US" altLang="zh-CN" sz="2800" kern="100" dirty="0" smtClean="0">
                <a:latin typeface="Times New Roman" panose="02020603050405020304"/>
                <a:ea typeface="华文细黑"/>
                <a:cs typeface="Courier New" panose="02070309020205020404"/>
              </a:rPr>
              <a:t>140</a:t>
            </a:r>
            <a:endParaRPr lang="en-US" altLang="zh-CN" sz="2800" kern="100" dirty="0" smtClean="0">
              <a:latin typeface="Times New Roman" panose="02020603050405020304"/>
              <a:ea typeface="华文细黑"/>
              <a:cs typeface="Courier New" panose="02070309020205020404"/>
            </a:endParaRPr>
          </a:p>
        </p:txBody>
      </p:sp>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pic>
        <p:nvPicPr>
          <p:cNvPr id="37889" name="Picture 1" descr="F:\金榜苑\新五本\创新设计 数学 人教A版 必修3\创新设计 数学 人教A版 必修3\16L20.TIF"/>
          <p:cNvPicPr>
            <a:picLocks noChangeAspect="1" noChangeArrowheads="1"/>
          </p:cNvPicPr>
          <p:nvPr/>
        </p:nvPicPr>
        <p:blipFill>
          <a:blip r:embed="rId7" r:link="rId8"/>
          <a:srcRect/>
          <a:stretch>
            <a:fillRect/>
          </a:stretch>
        </p:blipFill>
        <p:spPr bwMode="auto">
          <a:xfrm>
            <a:off x="3737752" y="3215480"/>
            <a:ext cx="4643470" cy="2586557"/>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5"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6" name="矩形 15"/>
          <p:cNvSpPr/>
          <p:nvPr/>
        </p:nvSpPr>
        <p:spPr>
          <a:xfrm>
            <a:off x="550590" y="1643844"/>
            <a:ext cx="11161240" cy="2449877"/>
          </a:xfrm>
          <a:prstGeom prst="rect">
            <a:avLst/>
          </a:prstGeom>
        </p:spPr>
        <p:txBody>
          <a:bodyPr wrap="square" lIns="121898" tIns="60948" rIns="121898" bIns="60948">
            <a:spAutoFit/>
          </a:bodyPr>
          <a:lstStyle/>
          <a:p>
            <a:pPr algn="just">
              <a:lnSpc>
                <a:spcPct val="180000"/>
              </a:lnSpc>
              <a:spcAft>
                <a:spcPts val="0"/>
              </a:spcAft>
            </a:pPr>
            <a:r>
              <a:rPr lang="zh-CN" altLang="en-US" sz="2800" b="1" kern="100" dirty="0" smtClean="0">
                <a:solidFill>
                  <a:srgbClr val="0000FF"/>
                </a:solidFill>
                <a:latin typeface="Times New Roman" panose="02020603050405020304"/>
                <a:ea typeface="微软雅黑" panose="020B0503020204020204" pitchFamily="34" charset="-122"/>
                <a:cs typeface="Times New Roman" panose="02020603050405020304"/>
              </a:rPr>
              <a:t>解析</a:t>
            </a:r>
            <a:r>
              <a:rPr lang="en-US" altLang="zh-CN" sz="2800" b="1" kern="100" dirty="0" smtClean="0">
                <a:solidFill>
                  <a:srgbClr val="0000FF"/>
                </a:solidFill>
                <a:latin typeface="Times New Roman" panose="02020603050405020304"/>
                <a:ea typeface="微软雅黑" panose="020B0503020204020204" pitchFamily="34" charset="-122"/>
                <a:cs typeface="Times New Roman" panose="02020603050405020304"/>
              </a:rPr>
              <a:t>  </a:t>
            </a:r>
            <a:r>
              <a:rPr lang="zh-CN" altLang="en-US" sz="2800" kern="100" dirty="0" smtClean="0">
                <a:latin typeface="Times New Roman" panose="02020603050405020304"/>
                <a:ea typeface="华文细黑"/>
                <a:cs typeface="Times New Roman" panose="02020603050405020304"/>
              </a:rPr>
              <a:t>设所求人数为</a:t>
            </a:r>
            <a:r>
              <a:rPr lang="en-US" altLang="zh-CN" sz="2800" kern="100" dirty="0" smtClean="0">
                <a:latin typeface="Times New Roman" panose="02020603050405020304"/>
                <a:ea typeface="华文细黑"/>
                <a:cs typeface="Times New Roman" panose="02020603050405020304"/>
              </a:rPr>
              <a:t>N</a:t>
            </a:r>
            <a:r>
              <a:rPr lang="zh-CN" altLang="en-US" sz="2800" kern="100" dirty="0" smtClean="0">
                <a:latin typeface="Times New Roman" panose="02020603050405020304"/>
                <a:ea typeface="华文细黑"/>
                <a:cs typeface="Times New Roman" panose="02020603050405020304"/>
              </a:rPr>
              <a:t>，则</a:t>
            </a:r>
            <a:r>
              <a:rPr lang="en-US" altLang="zh-CN" sz="2800" kern="100" dirty="0" smtClean="0">
                <a:latin typeface="Times New Roman" panose="02020603050405020304"/>
                <a:ea typeface="华文细黑"/>
                <a:cs typeface="Times New Roman" panose="02020603050405020304"/>
              </a:rPr>
              <a:t>N</a:t>
            </a:r>
            <a:r>
              <a:rPr lang="zh-CN" altLang="en-US"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2.5×(0.16</a:t>
            </a:r>
            <a:r>
              <a:rPr lang="zh-CN" altLang="en-US"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0.08</a:t>
            </a:r>
            <a:r>
              <a:rPr lang="zh-CN" altLang="en-US"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0.04)×200</a:t>
            </a:r>
            <a:r>
              <a:rPr lang="zh-CN" altLang="en-US"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140</a:t>
            </a:r>
            <a:r>
              <a:rPr lang="zh-CN" altLang="en-US" sz="2800" kern="100" dirty="0" smtClean="0">
                <a:latin typeface="Times New Roman" panose="02020603050405020304"/>
                <a:ea typeface="华文细黑"/>
                <a:cs typeface="Times New Roman" panose="02020603050405020304"/>
              </a:rPr>
              <a:t>，故选</a:t>
            </a:r>
            <a:r>
              <a:rPr lang="en-US" altLang="zh-CN" sz="2800" kern="100" dirty="0" smtClean="0">
                <a:latin typeface="Times New Roman" panose="02020603050405020304"/>
                <a:ea typeface="华文细黑"/>
                <a:cs typeface="Times New Roman" panose="02020603050405020304"/>
              </a:rPr>
              <a:t>D.</a:t>
            </a:r>
            <a:endParaRPr lang="en-US" altLang="zh-CN" sz="2800" kern="100" dirty="0" smtClean="0">
              <a:latin typeface="Times New Roman" panose="02020603050405020304"/>
              <a:ea typeface="华文细黑"/>
              <a:cs typeface="Times New Roman" panose="02020603050405020304"/>
            </a:endParaRPr>
          </a:p>
          <a:p>
            <a:pPr algn="just">
              <a:lnSpc>
                <a:spcPct val="180000"/>
              </a:lnSpc>
              <a:spcAft>
                <a:spcPts val="0"/>
              </a:spcAft>
            </a:pPr>
            <a:r>
              <a:rPr lang="zh-CN" altLang="zh-CN" sz="2800" b="1" kern="100" dirty="0" smtClean="0">
                <a:solidFill>
                  <a:srgbClr val="0000FF"/>
                </a:solidFill>
                <a:latin typeface="Times New Roman" panose="02020603050405020304"/>
                <a:ea typeface="微软雅黑" panose="020B0503020204020204" pitchFamily="34" charset="-122"/>
                <a:cs typeface="Times New Roman" panose="02020603050405020304"/>
              </a:rPr>
              <a:t>答案</a:t>
            </a: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　</a:t>
            </a:r>
            <a:r>
              <a:rPr lang="en-US" altLang="zh-CN" sz="2800" b="1" kern="100" dirty="0" smtClean="0">
                <a:solidFill>
                  <a:srgbClr val="C00000"/>
                </a:solidFill>
                <a:latin typeface="Times New Roman" panose="02020603050405020304"/>
                <a:ea typeface="华文细黑"/>
                <a:cs typeface="Courier New" panose="02070309020205020404"/>
              </a:rPr>
              <a:t>D</a:t>
            </a:r>
            <a:endParaRPr lang="zh-CN" altLang="zh-CN" sz="2800" b="1"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750"/>
                                        <p:tgtEl>
                                          <p:spTgt spid="16">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animEffect transition="in" filter="blinds(horizontal)">
                                      <p:cBhvr>
                                        <p:cTn id="11" dur="75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2"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4" name="矩形 13"/>
          <p:cNvSpPr/>
          <p:nvPr/>
        </p:nvSpPr>
        <p:spPr>
          <a:xfrm>
            <a:off x="406574" y="549474"/>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已知样本</a:t>
            </a:r>
            <a:r>
              <a:rPr lang="en-US" altLang="zh-CN" sz="2800" kern="100" dirty="0">
                <a:latin typeface="Times New Roman" panose="02020603050405020304"/>
                <a:ea typeface="华文细黑"/>
                <a:cs typeface="Courier New" panose="02070309020205020404"/>
              </a:rPr>
              <a:t>10,8,10,8,6,13,11,10,12,7,9,8,12,9,11,12,9,10,11,10</a:t>
            </a:r>
            <a:r>
              <a:rPr lang="zh-CN" altLang="zh-CN" sz="2800" kern="100" dirty="0">
                <a:latin typeface="Times New Roman" panose="02020603050405020304"/>
                <a:ea typeface="华文细黑"/>
                <a:cs typeface="Times New Roman" panose="02020603050405020304"/>
              </a:rPr>
              <a:t>，那么频率为</a:t>
            </a:r>
            <a:r>
              <a:rPr lang="en-US" altLang="zh-CN" sz="2800" kern="100" dirty="0">
                <a:latin typeface="Times New Roman" panose="02020603050405020304"/>
                <a:ea typeface="华文细黑"/>
                <a:cs typeface="Courier New" panose="02070309020205020404"/>
              </a:rPr>
              <a:t>0.2</a:t>
            </a:r>
            <a:r>
              <a:rPr lang="zh-CN" altLang="zh-CN" sz="2800" kern="100" dirty="0">
                <a:latin typeface="Times New Roman" panose="02020603050405020304"/>
                <a:ea typeface="华文细黑"/>
                <a:cs typeface="Times New Roman" panose="02020603050405020304"/>
              </a:rPr>
              <a:t>的范围是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A.5.5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7.5  	</a:t>
            </a:r>
            <a:r>
              <a:rPr lang="en-US" altLang="zh-CN" sz="2800" kern="100" dirty="0" smtClean="0">
                <a:latin typeface="Times New Roman" panose="02020603050405020304"/>
                <a:ea typeface="华文细黑"/>
                <a:cs typeface="Courier New" panose="02070309020205020404"/>
              </a:rPr>
              <a:t>		B.7.5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9.5</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C.9.5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11.5  	</a:t>
            </a:r>
            <a:r>
              <a:rPr lang="en-US" altLang="zh-CN" sz="2800" kern="100" dirty="0" smtClean="0">
                <a:latin typeface="Times New Roman" panose="02020603050405020304"/>
                <a:ea typeface="华文细黑"/>
                <a:cs typeface="Courier New" panose="02070309020205020404"/>
              </a:rPr>
              <a:t>		D.11.5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13.5</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406574" y="3249733"/>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由题意知，共</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个数据，频率为</a:t>
            </a:r>
            <a:r>
              <a:rPr lang="en-US" altLang="zh-CN" sz="2800" kern="100" dirty="0">
                <a:latin typeface="Times New Roman" panose="02020603050405020304"/>
                <a:ea typeface="华文细黑"/>
                <a:cs typeface="Courier New" panose="02070309020205020404"/>
              </a:rPr>
              <a:t>0.2</a:t>
            </a:r>
            <a:r>
              <a:rPr lang="zh-CN" altLang="zh-CN" sz="2800" kern="100" dirty="0">
                <a:latin typeface="Times New Roman" panose="02020603050405020304"/>
                <a:ea typeface="华文细黑"/>
                <a:cs typeface="Times New Roman" panose="02020603050405020304"/>
              </a:rPr>
              <a:t>，在此范围内的数据有</a:t>
            </a:r>
            <a:r>
              <a:rPr lang="en-US" altLang="zh-CN" sz="2800" kern="100" dirty="0">
                <a:latin typeface="Times New Roman" panose="02020603050405020304"/>
                <a:ea typeface="华文细黑"/>
                <a:cs typeface="Courier New" panose="02070309020205020404"/>
              </a:rPr>
              <a:t>20</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0.2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个</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只有</a:t>
            </a: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cs typeface="Courier New" panose="02070309020205020404"/>
              </a:rPr>
              <a:t>11.5</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13.5</a:t>
            </a:r>
            <a:r>
              <a:rPr lang="zh-CN" altLang="zh-CN" sz="2800" kern="100" dirty="0">
                <a:latin typeface="Times New Roman" panose="02020603050405020304"/>
                <a:ea typeface="华文细黑"/>
                <a:cs typeface="Times New Roman" panose="02020603050405020304"/>
              </a:rPr>
              <a:t>范围内有</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个数据：</a:t>
            </a:r>
            <a:r>
              <a:rPr lang="en-US" altLang="zh-CN" sz="2800" kern="100" dirty="0">
                <a:latin typeface="Times New Roman" panose="02020603050405020304"/>
                <a:ea typeface="华文细黑"/>
                <a:cs typeface="Courier New" panose="02070309020205020404"/>
              </a:rPr>
              <a:t>13,12,12,12</a:t>
            </a:r>
            <a:r>
              <a:rPr lang="zh-CN" altLang="zh-CN" sz="2800" kern="100" dirty="0">
                <a:latin typeface="Times New Roman" panose="02020603050405020304"/>
                <a:ea typeface="华文细黑"/>
                <a:cs typeface="Times New Roman" panose="02020603050405020304"/>
              </a:rPr>
              <a:t>，故选</a:t>
            </a:r>
            <a:r>
              <a:rPr lang="en-US" altLang="zh-CN" sz="2800" kern="100" dirty="0">
                <a:latin typeface="Times New Roman" panose="02020603050405020304"/>
                <a:ea typeface="华文细黑"/>
                <a:cs typeface="Courier New" panose="02070309020205020404"/>
              </a:rPr>
              <a:t>D.</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3017912" y="1351087"/>
            <a:ext cx="444352"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D</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9" grpId="0" build="allAtOnce"/>
      <p:bldP spid="2" grpId="0"/>
      <p:bldP spid="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1"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1</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5" name="Rectangle 21">
            <a:hlinkClick r:id="rId2"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2</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6" name="Rectangle 21">
            <a:hlinkClick r:id="rId3"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3</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7" name="Rectangle 21">
            <a:hlinkClick r:id="rId4"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28" name="Rectangle 21">
            <a:hlinkClick r:id="rId5"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rPr>
              <a:t>5</a:t>
            </a:r>
            <a:endParaRPr lang="en-US" altLang="zh-CN" sz="2000" dirty="0">
              <a:solidFill>
                <a:srgbClr val="C00000"/>
              </a:solidFill>
              <a:effectLst>
                <a:reflection blurRad="6350" stA="55000" endA="300" endPos="45500" dir="5400000" sy="-100000" algn="bl" rotWithShape="0"/>
              </a:effectLst>
              <a:latin typeface="Broadway" pitchFamily="82" charset="0"/>
              <a:ea typeface="楷体" panose="02010609060101010101" pitchFamily="49" charset="-122"/>
              <a:cs typeface="经典繁仿黑" pitchFamily="49" charset="-122"/>
            </a:endParaRPr>
          </a:p>
        </p:txBody>
      </p:sp>
      <p:sp>
        <p:nvSpPr>
          <p:cNvPr id="13" name="矩形 12"/>
          <p:cNvSpPr/>
          <p:nvPr/>
        </p:nvSpPr>
        <p:spPr>
          <a:xfrm>
            <a:off x="406574" y="921573"/>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在如图所示的茎叶图中，甲、乙两组数据的中位数分别是</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________.</a:t>
            </a:r>
            <a:endParaRPr lang="zh-CN" altLang="zh-CN" sz="1050" kern="100" dirty="0">
              <a:effectLst/>
              <a:latin typeface="宋体" panose="02010600030101010101" pitchFamily="2" charset="-122"/>
              <a:cs typeface="Courier New" panose="02070309020205020404"/>
            </a:endParaRPr>
          </a:p>
        </p:txBody>
      </p:sp>
      <p:pic>
        <p:nvPicPr>
          <p:cNvPr id="21506" name="Picture 2" descr="RA15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08649" y="1832849"/>
            <a:ext cx="2274590" cy="197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406574" y="389606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解析　</a:t>
            </a:r>
            <a:r>
              <a:rPr lang="zh-CN" altLang="zh-CN" sz="2800" kern="100" dirty="0">
                <a:latin typeface="Times New Roman" panose="02020603050405020304"/>
                <a:ea typeface="华文细黑"/>
                <a:cs typeface="Times New Roman" panose="02020603050405020304"/>
              </a:rPr>
              <a:t>甲组数据为：</a:t>
            </a:r>
            <a:r>
              <a:rPr lang="en-US" altLang="zh-CN" sz="2800" kern="100" dirty="0">
                <a:latin typeface="Times New Roman" panose="02020603050405020304"/>
                <a:ea typeface="华文细黑"/>
                <a:cs typeface="Courier New" panose="02070309020205020404"/>
              </a:rPr>
              <a:t>28,31,39,42,45,55,57,58,66</a:t>
            </a:r>
            <a:r>
              <a:rPr lang="zh-CN" altLang="zh-CN" sz="2800" kern="100" dirty="0">
                <a:latin typeface="Times New Roman" panose="02020603050405020304"/>
                <a:ea typeface="华文细黑"/>
                <a:cs typeface="Times New Roman" panose="02020603050405020304"/>
              </a:rPr>
              <a:t>，中位数为</a:t>
            </a:r>
            <a:r>
              <a:rPr lang="en-US" altLang="zh-CN" sz="2800" kern="100" dirty="0">
                <a:latin typeface="Times New Roman" panose="02020603050405020304"/>
                <a:ea typeface="华文细黑"/>
                <a:cs typeface="Courier New" panose="02070309020205020404"/>
              </a:rPr>
              <a:t>45</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乙</a:t>
            </a:r>
            <a:r>
              <a:rPr lang="zh-CN" altLang="zh-CN" sz="2800" kern="100" dirty="0">
                <a:latin typeface="Times New Roman" panose="02020603050405020304"/>
                <a:ea typeface="华文细黑"/>
                <a:cs typeface="Times New Roman" panose="02020603050405020304"/>
              </a:rPr>
              <a:t>组数据为：</a:t>
            </a:r>
            <a:r>
              <a:rPr lang="en-US" altLang="zh-CN" sz="2800" kern="100" dirty="0">
                <a:latin typeface="Times New Roman" panose="02020603050405020304"/>
                <a:ea typeface="华文细黑"/>
                <a:cs typeface="Courier New" panose="02070309020205020404"/>
              </a:rPr>
              <a:t>29,34,35,42,46,48,53,55,67</a:t>
            </a:r>
            <a:r>
              <a:rPr lang="zh-CN" altLang="zh-CN" sz="2800" kern="100" dirty="0">
                <a:latin typeface="Times New Roman" panose="02020603050405020304"/>
                <a:ea typeface="华文细黑"/>
                <a:cs typeface="Times New Roman" panose="02020603050405020304"/>
              </a:rPr>
              <a:t>，中位数为</a:t>
            </a:r>
            <a:r>
              <a:rPr lang="en-US" altLang="zh-CN" sz="2800" kern="100" dirty="0">
                <a:latin typeface="Times New Roman" panose="02020603050405020304"/>
                <a:ea typeface="华文细黑"/>
                <a:cs typeface="Courier New" panose="02070309020205020404"/>
              </a:rPr>
              <a:t>46.</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0362845" y="1065318"/>
            <a:ext cx="543739"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45</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3" name="矩形 2"/>
          <p:cNvSpPr/>
          <p:nvPr/>
        </p:nvSpPr>
        <p:spPr>
          <a:xfrm>
            <a:off x="942955" y="1703709"/>
            <a:ext cx="543739" cy="523220"/>
          </a:xfrm>
          <a:prstGeom prst="rect">
            <a:avLst/>
          </a:prstGeom>
        </p:spPr>
        <p:txBody>
          <a:bodyPr wrap="none">
            <a:spAutoFit/>
          </a:bodyPr>
          <a:lstStyle/>
          <a:p>
            <a:r>
              <a:rPr lang="en-US" altLang="zh-CN" sz="2800" b="1" kern="100" dirty="0">
                <a:solidFill>
                  <a:srgbClr val="C00000"/>
                </a:solidFill>
                <a:latin typeface="Times New Roman" panose="02020603050405020304"/>
                <a:ea typeface="华文细黑"/>
                <a:cs typeface="Courier New" panose="02070309020205020404"/>
              </a:rPr>
              <a:t>46</a:t>
            </a:r>
            <a:endParaRPr lang="zh-CN" altLang="en-US" sz="2800" b="1" kern="100" dirty="0">
              <a:solidFill>
                <a:srgbClr val="C00000"/>
              </a:solidFill>
              <a:latin typeface="Times New Roman" panose="02020603050405020304"/>
              <a:ea typeface="华文细黑"/>
              <a:cs typeface="Courier New" panose="02070309020205020404"/>
            </a:endParaRPr>
          </a:p>
        </p:txBody>
      </p:sp>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解析答案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9">
                                            <p:txEl>
                                              <p:pRg st="0" end="0"/>
                                            </p:txEl>
                                          </p:spTgt>
                                        </p:tgtEl>
                                      </p:cBhvr>
                                    </p:animEffect>
                                    <p:set>
                                      <p:cBhvr>
                                        <p:cTn id="25" dur="1" fill="hold">
                                          <p:stCondLst>
                                            <p:cond delay="499"/>
                                          </p:stCondLst>
                                        </p:cTn>
                                        <p:tgtEl>
                                          <p:spTgt spid="9">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9">
                                            <p:txEl>
                                              <p:pRg st="1" end="1"/>
                                            </p:txEl>
                                          </p:spTgt>
                                        </p:tgtEl>
                                      </p:cBhvr>
                                    </p:animEffect>
                                    <p:set>
                                      <p:cBhvr>
                                        <p:cTn id="28" dur="1" fill="hold">
                                          <p:stCondLst>
                                            <p:cond delay="499"/>
                                          </p:stCondLst>
                                        </p:cTn>
                                        <p:tgtEl>
                                          <p:spTgt spid="9">
                                            <p:txEl>
                                              <p:pRg st="1" end="1"/>
                                            </p:txEl>
                                          </p:spTgt>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9" grpId="0" build="allAtOnce"/>
      <p:bldP spid="2" grpId="0"/>
      <p:bldP spid="2" grpId="1"/>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anose="020B0503020204020204" pitchFamily="34" charset="-122"/>
                <a:ea typeface="微软雅黑" panose="020B0503020204020204" pitchFamily="34" charset="-122"/>
                <a:cs typeface="Lao UI" panose="020B0502040204020203"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anose="020B0503020204020204" pitchFamily="34" charset="-122"/>
                <a:ea typeface="微软雅黑" panose="020B0503020204020204" pitchFamily="34" charset="-122"/>
              </a:rPr>
              <a:t>课堂</a:t>
            </a:r>
            <a:r>
              <a:rPr lang="zh-CN" altLang="en-US" sz="2800" b="1" dirty="0" smtClean="0">
                <a:solidFill>
                  <a:srgbClr val="0000FF"/>
                </a:solidFill>
                <a:latin typeface="微软雅黑" panose="020B0503020204020204" pitchFamily="34" charset="-122"/>
                <a:ea typeface="微软雅黑" panose="020B0503020204020204" pitchFamily="34" charset="-122"/>
              </a:rPr>
              <a:t>小结</a:t>
            </a:r>
            <a:endParaRPr lang="zh-CN" altLang="en-US" sz="2800" b="1" dirty="0">
              <a:solidFill>
                <a:srgbClr val="0000FF"/>
              </a:solidFill>
              <a:latin typeface="微软雅黑" panose="020B0503020204020204" pitchFamily="34" charset="-122"/>
              <a:ea typeface="微软雅黑" panose="020B0503020204020204" pitchFamily="34" charset="-122"/>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20" name="矩形 19"/>
          <p:cNvSpPr/>
          <p:nvPr/>
        </p:nvSpPr>
        <p:spPr>
          <a:xfrm>
            <a:off x="406574" y="1053530"/>
            <a:ext cx="11161240" cy="4518136"/>
          </a:xfrm>
          <a:prstGeom prst="rect">
            <a:avLst/>
          </a:prstGeom>
        </p:spPr>
        <p:txBody>
          <a:bodyPr wrap="square" lIns="121898" tIns="60948" rIns="121898" bIns="60948">
            <a:spAutoFit/>
          </a:bodyPr>
          <a:lstStyle/>
          <a:p>
            <a:pPr algn="just">
              <a:lnSpc>
                <a:spcPct val="170000"/>
              </a:lnSpc>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总体分布指的是总体取值的频率分布规律，由于总体分布</a:t>
            </a:r>
            <a:r>
              <a:rPr lang="zh-CN" altLang="zh-CN" sz="2800" kern="100" dirty="0" smtClean="0">
                <a:latin typeface="Times New Roman" panose="02020603050405020304"/>
                <a:ea typeface="华文细黑"/>
                <a:cs typeface="Times New Roman" panose="02020603050405020304"/>
              </a:rPr>
              <a:t>不易</a:t>
            </a:r>
            <a:r>
              <a:rPr lang="zh-CN" altLang="en-US" sz="2800" kern="100" dirty="0" smtClean="0">
                <a:latin typeface="Times New Roman" panose="02020603050405020304"/>
                <a:ea typeface="华文细黑"/>
                <a:cs typeface="Times New Roman" panose="02020603050405020304"/>
              </a:rPr>
              <a:t>统计</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因此我们往往用样本的频率分布去估计总体的分布</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7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总体的分布分两种情况：当总体中的个体取值很少时，用茎叶图估计总体的分布；当总体中的个体取值较多时，将样本数据恰当分组，用各组的频率分布描述总体的分布，方法是用频率分布表或频率分布直方图</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a:duotone>
              <a:schemeClr val="accent6">
                <a:shade val="45000"/>
                <a:satMod val="135000"/>
              </a:schemeClr>
              <a:prstClr val="white"/>
            </a:duotone>
            <a:extLst>
              <a:ext uri="{28A0092B-C50C-407E-A947-70E740481C1C}">
                <a14:useLocalDpi xmlns:a14="http://schemas.microsoft.com/office/drawing/2010/main" val="0"/>
              </a:ext>
            </a:extLst>
          </a:blip>
          <a:srcRect t="6466"/>
          <a:stretch>
            <a:fillRect/>
          </a:stretch>
        </p:blipFill>
        <p:spPr>
          <a:xfrm>
            <a:off x="8101905" y="3994209"/>
            <a:ext cx="4087768" cy="2867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anose="020B0503020204020204" pitchFamily="34" charset="-122"/>
                <a:ea typeface="微软雅黑" panose="020B0503020204020204"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406574" y="549474"/>
            <a:ext cx="1116124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知识点一　频率分布表与频率分布直方图</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5" name="矩形 4"/>
          <p:cNvSpPr/>
          <p:nvPr/>
        </p:nvSpPr>
        <p:spPr>
          <a:xfrm>
            <a:off x="406574" y="1163638"/>
            <a:ext cx="11161240" cy="5552265"/>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用样本估计总体的两种情况</a:t>
            </a:r>
            <a:endParaRPr lang="zh-CN" altLang="zh-CN" sz="280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用样本</a:t>
            </a:r>
            <a:r>
              <a:rPr lang="zh-CN" altLang="zh-CN" sz="2800" kern="100" dirty="0" smtClean="0">
                <a:latin typeface="Times New Roman" panose="02020603050405020304"/>
                <a:ea typeface="华文细黑"/>
                <a:cs typeface="Times New Roman" panose="02020603050405020304"/>
              </a:rPr>
              <a:t>的</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估计</a:t>
            </a:r>
            <a:r>
              <a:rPr lang="zh-CN" altLang="zh-CN" sz="2800" kern="100" dirty="0">
                <a:latin typeface="Times New Roman" panose="02020603050405020304"/>
                <a:ea typeface="华文细黑"/>
                <a:cs typeface="Times New Roman" panose="02020603050405020304"/>
              </a:rPr>
              <a:t>总体的分布</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用样本</a:t>
            </a:r>
            <a:r>
              <a:rPr lang="zh-CN" altLang="zh-CN" sz="2800" kern="100" dirty="0" smtClean="0">
                <a:latin typeface="Times New Roman" panose="02020603050405020304"/>
                <a:ea typeface="华文细黑"/>
                <a:cs typeface="Times New Roman" panose="02020603050405020304"/>
              </a:rPr>
              <a:t>的</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估计</a:t>
            </a:r>
            <a:r>
              <a:rPr lang="zh-CN" altLang="zh-CN" sz="2800" kern="100" dirty="0">
                <a:latin typeface="Times New Roman" panose="02020603050405020304"/>
                <a:ea typeface="华文细黑"/>
                <a:cs typeface="Times New Roman" panose="02020603050405020304"/>
              </a:rPr>
              <a:t>总体的数字特征</a:t>
            </a:r>
            <a:r>
              <a:rPr lang="en-US" altLang="zh-CN" sz="2800" kern="100" dirty="0">
                <a:latin typeface="Times New Roman" panose="02020603050405020304"/>
                <a:ea typeface="华文细黑"/>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作频率分布直方图的步骤</a:t>
            </a:r>
            <a:endParaRPr lang="zh-CN" altLang="zh-CN" sz="280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求极差：即一组数据</a:t>
            </a:r>
            <a:r>
              <a:rPr lang="zh-CN" altLang="zh-CN" sz="2800" kern="100" dirty="0" smtClean="0">
                <a:latin typeface="Times New Roman" panose="02020603050405020304"/>
                <a:ea typeface="华文细黑"/>
                <a:cs typeface="Times New Roman" panose="02020603050405020304"/>
              </a:rPr>
              <a:t>中</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和</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差</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决定组距与组数：将数据分组时，组数应力求合适，以使数据的分布规律能较清楚地呈现出来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这时应注意：</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一般样本容量越大，所分组</a:t>
            </a:r>
            <a:r>
              <a:rPr lang="zh-CN" altLang="zh-CN" sz="2800" kern="100" dirty="0" smtClean="0">
                <a:latin typeface="Times New Roman" panose="02020603050405020304"/>
                <a:ea typeface="华文细黑"/>
                <a:cs typeface="Times New Roman" panose="02020603050405020304"/>
              </a:rPr>
              <a:t>数</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为方便起见，组距的选择应力求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取整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当样本容量不超过</a:t>
            </a:r>
            <a:r>
              <a:rPr lang="en-US" altLang="zh-CN" sz="2800" kern="100" dirty="0">
                <a:latin typeface="Times New Roman" panose="02020603050405020304"/>
                <a:ea typeface="华文细黑"/>
                <a:cs typeface="Courier New" panose="02070309020205020404"/>
              </a:rPr>
              <a:t>100</a:t>
            </a:r>
            <a:r>
              <a:rPr lang="zh-CN" altLang="zh-CN" sz="2800" kern="100" dirty="0">
                <a:latin typeface="Times New Roman" panose="02020603050405020304"/>
                <a:ea typeface="华文细黑"/>
                <a:cs typeface="Times New Roman" panose="02020603050405020304"/>
              </a:rPr>
              <a:t>时，按照数据的多少，通常</a:t>
            </a:r>
            <a:r>
              <a:rPr lang="zh-CN" altLang="zh-CN" sz="2800" kern="100" dirty="0" smtClean="0">
                <a:latin typeface="Times New Roman" panose="02020603050405020304"/>
                <a:ea typeface="华文细黑"/>
                <a:cs typeface="Times New Roman" panose="02020603050405020304"/>
              </a:rPr>
              <a:t>分成</a:t>
            </a:r>
            <a:r>
              <a:rPr lang="en-US" altLang="zh-CN" sz="2800" u="sng" kern="100" dirty="0" smtClean="0">
                <a:latin typeface="Times New Roman" panose="02020603050405020304"/>
                <a:ea typeface="华文细黑"/>
                <a:cs typeface="Courier New" panose="02070309020205020404"/>
              </a:rPr>
              <a:t>            </a:t>
            </a:r>
            <a:r>
              <a:rPr lang="zh-CN" altLang="zh-CN" sz="2800" kern="100" dirty="0" smtClean="0">
                <a:latin typeface="Times New Roman" panose="02020603050405020304"/>
                <a:ea typeface="华文细黑"/>
                <a:cs typeface="Times New Roman" panose="02020603050405020304"/>
              </a:rPr>
              <a:t>组</a:t>
            </a:r>
            <a:r>
              <a:rPr lang="en-US" altLang="zh-CN" sz="2800" kern="100" dirty="0" smtClean="0">
                <a:latin typeface="Times New Roman" panose="02020603050405020304"/>
                <a:ea typeface="华文细黑"/>
                <a:cs typeface="Courier New" panose="02070309020205020404"/>
              </a:rPr>
              <a:t>.</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2275909" y="1855143"/>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频率分布</a:t>
            </a:r>
            <a:endParaRPr lang="zh-CN" altLang="en-US" dirty="0">
              <a:solidFill>
                <a:srgbClr val="C00000"/>
              </a:solidFill>
            </a:endParaRPr>
          </a:p>
        </p:txBody>
      </p:sp>
      <p:sp>
        <p:nvSpPr>
          <p:cNvPr id="4" name="矩形 3"/>
          <p:cNvSpPr/>
          <p:nvPr/>
        </p:nvSpPr>
        <p:spPr>
          <a:xfrm>
            <a:off x="2235349" y="2431207"/>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数字特征</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4382224" y="3636179"/>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最大值</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5869657" y="3645704"/>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最小值</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1323013" y="5426968"/>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越多</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7442080" y="6065401"/>
            <a:ext cx="1082348" cy="523220"/>
          </a:xfrm>
          <a:prstGeom prst="rect">
            <a:avLst/>
          </a:prstGeom>
        </p:spPr>
        <p:txBody>
          <a:bodyPr wrap="none">
            <a:spAutoFit/>
          </a:bodyPr>
          <a:lstStyle/>
          <a:p>
            <a:r>
              <a:rPr lang="en-US" altLang="zh-CN" sz="2800" kern="100" dirty="0">
                <a:solidFill>
                  <a:srgbClr val="C00000"/>
                </a:solidFill>
                <a:latin typeface="Times New Roman" panose="02020603050405020304"/>
                <a:ea typeface="华文细黑"/>
                <a:cs typeface="Courier New" panose="02070309020205020404"/>
              </a:rPr>
              <a:t>5</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kern="100" dirty="0">
                <a:solidFill>
                  <a:srgbClr val="C00000"/>
                </a:solidFill>
                <a:latin typeface="Times New Roman" panose="02020603050405020304"/>
                <a:ea typeface="华文细黑"/>
                <a:cs typeface="Courier New" panose="02070309020205020404"/>
              </a:rPr>
              <a:t>12</a:t>
            </a:r>
            <a:endParaRPr lang="zh-CN" altLang="en-US" dirty="0">
              <a:solidFill>
                <a:srgbClr val="C00000"/>
              </a:solidFill>
            </a:endParaRPr>
          </a:p>
        </p:txBody>
      </p:sp>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6"/>
                                        </p:tgtEl>
                                      </p:cBhvr>
                                    </p:animEffect>
                                    <p:set>
                                      <p:cBhvr>
                                        <p:cTn id="39" dur="1" fill="hold">
                                          <p:stCondLst>
                                            <p:cond delay="499"/>
                                          </p:stCondLst>
                                        </p:cTn>
                                        <p:tgtEl>
                                          <p:spTgt spid="6"/>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8"/>
                                        </p:tgtEl>
                                      </p:cBhvr>
                                    </p:animEffect>
                                    <p:set>
                                      <p:cBhvr>
                                        <p:cTn id="45" dur="1" fill="hold">
                                          <p:stCondLst>
                                            <p:cond delay="499"/>
                                          </p:stCondLst>
                                        </p:cTn>
                                        <p:tgtEl>
                                          <p:spTgt spid="8"/>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6" grpId="0"/>
      <p:bldP spid="6" grpId="1"/>
      <p:bldP spid="7" grpId="0"/>
      <p:bldP spid="7" grpId="1"/>
      <p:bldP spid="8" grpId="0"/>
      <p:bldP spid="8" grpId="1"/>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0768" y="638225"/>
            <a:ext cx="11272852"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将数据分组：</a:t>
            </a:r>
            <a:r>
              <a:rPr lang="zh-CN" altLang="zh-CN" sz="2800" kern="100" dirty="0" smtClean="0">
                <a:latin typeface="Times New Roman" panose="02020603050405020304"/>
                <a:ea typeface="华文细黑"/>
                <a:cs typeface="Times New Roman" panose="02020603050405020304"/>
              </a:rPr>
              <a:t>按</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将</a:t>
            </a:r>
            <a:r>
              <a:rPr lang="zh-CN" altLang="zh-CN" sz="2800" kern="100" dirty="0">
                <a:latin typeface="Times New Roman" panose="02020603050405020304"/>
                <a:ea typeface="华文细黑"/>
                <a:cs typeface="Times New Roman" panose="02020603050405020304"/>
              </a:rPr>
              <a:t>数据分组，分组时，各组均为左闭右开区间，最后一组是闭区间</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列频率分布表：一般分四列：分组、频数累计</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最后一行是合计</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其中频数合计应是样本容量，频率合计</a:t>
            </a:r>
            <a:r>
              <a:rPr lang="zh-CN" altLang="zh-CN" sz="2800" kern="100" dirty="0" smtClean="0">
                <a:latin typeface="Times New Roman" panose="02020603050405020304"/>
                <a:ea typeface="华文细黑"/>
                <a:cs typeface="Times New Roman" panose="02020603050405020304"/>
              </a:rPr>
              <a:t>是</a:t>
            </a:r>
            <a:r>
              <a:rPr lang="en-US" altLang="zh-CN" sz="2800" u="sng" kern="100" dirty="0" smtClean="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画频率分布直方图：画图时，应以横轴表示分组，纵轴</a:t>
            </a:r>
            <a:r>
              <a:rPr lang="zh-CN" altLang="zh-CN" sz="2800" kern="100" dirty="0" smtClean="0">
                <a:latin typeface="Times New Roman" panose="02020603050405020304"/>
                <a:ea typeface="华文细黑"/>
                <a:cs typeface="Times New Roman" panose="02020603050405020304"/>
              </a:rPr>
              <a:t>表示</a:t>
            </a:r>
            <a:r>
              <a:rPr lang="en-US"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u="sng"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其相应组距上的频率等于该组上的小长方形的面积</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4609848"/>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即每个小长方形的面积＝组距</a:t>
            </a:r>
            <a:r>
              <a:rPr lang="en-US" altLang="zh-CN" sz="2800" kern="100" dirty="0" smtClean="0">
                <a:latin typeface="宋体" panose="02010600030101010101" pitchFamily="2" charset="-122"/>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频率</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630440" y="4454649"/>
          <a:ext cx="1112838" cy="1495425"/>
        </p:xfrm>
        <a:graphic>
          <a:graphicData uri="http://schemas.openxmlformats.org/presentationml/2006/ole">
            <mc:AlternateContent xmlns:mc="http://schemas.openxmlformats.org/markup-compatibility/2006">
              <mc:Choice xmlns:v="urn:schemas-microsoft-com:vml" Requires="v">
                <p:oleObj spid="_x0000_s1025" name="文档" r:id="rId1" imgW="1498600" imgH="2006600" progId="Word.Document.12">
                  <p:embed/>
                </p:oleObj>
              </mc:Choice>
              <mc:Fallback>
                <p:oleObj name="文档" r:id="rId1" imgW="1498600" imgH="2006600" progId="Word.Document.12">
                  <p:embed/>
                  <p:pic>
                    <p:nvPicPr>
                      <p:cNvPr id="0" name="图片 1024"/>
                      <p:cNvPicPr>
                        <a:picLocks noChangeAspect="1"/>
                      </p:cNvPicPr>
                      <p:nvPr/>
                    </p:nvPicPr>
                    <p:blipFill>
                      <a:blip r:embed="rId2"/>
                      <a:stretch>
                        <a:fillRect/>
                      </a:stretch>
                    </p:blipFill>
                    <p:spPr>
                      <a:xfrm>
                        <a:off x="5630440" y="4454649"/>
                        <a:ext cx="1112838" cy="1495425"/>
                      </a:xfrm>
                      <a:prstGeom prst="rect">
                        <a:avLst/>
                      </a:prstGeom>
                      <a:noFill/>
                      <a:ln w="9525">
                        <a:noFill/>
                      </a:ln>
                    </p:spPr>
                  </p:pic>
                </p:oleObj>
              </mc:Fallback>
            </mc:AlternateContent>
          </a:graphicData>
        </a:graphic>
      </p:graphicFrame>
      <p:sp>
        <p:nvSpPr>
          <p:cNvPr id="4" name="矩形 3"/>
          <p:cNvSpPr/>
          <p:nvPr/>
        </p:nvSpPr>
        <p:spPr>
          <a:xfrm>
            <a:off x="3258319" y="757858"/>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组距</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8226256" y="2034952"/>
            <a:ext cx="902811" cy="523220"/>
          </a:xfrm>
          <a:prstGeom prst="rect">
            <a:avLst/>
          </a:prstGeom>
        </p:spPr>
        <p:txBody>
          <a:bodyPr wrap="none">
            <a:spAutoFit/>
          </a:bodyPr>
          <a:lstStyle/>
          <a:p>
            <a:r>
              <a:rPr lang="zh-CN" altLang="zh-CN" sz="2800" kern="100" dirty="0" smtClean="0">
                <a:solidFill>
                  <a:srgbClr val="C00000"/>
                </a:solidFill>
                <a:latin typeface="Times New Roman" panose="02020603050405020304"/>
                <a:ea typeface="华文细黑"/>
                <a:cs typeface="Times New Roman" panose="02020603050405020304"/>
              </a:rPr>
              <a:t>频数</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9263558" y="2025427"/>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频率</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8395300" y="2697882"/>
            <a:ext cx="364202" cy="523220"/>
          </a:xfrm>
          <a:prstGeom prst="rect">
            <a:avLst/>
          </a:prstGeom>
        </p:spPr>
        <p:txBody>
          <a:bodyPr wrap="none">
            <a:spAutoFit/>
          </a:bodyPr>
          <a:lstStyle/>
          <a:p>
            <a:r>
              <a:rPr lang="en-US" altLang="zh-CN" sz="2800" kern="100" dirty="0">
                <a:solidFill>
                  <a:srgbClr val="C00000"/>
                </a:solidFill>
                <a:latin typeface="Times New Roman" panose="02020603050405020304"/>
                <a:ea typeface="华文细黑"/>
                <a:cs typeface="Times New Roman" panose="02020603050405020304"/>
              </a:rPr>
              <a:t>1</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10053003" y="3302407"/>
            <a:ext cx="136127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频率</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组</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425624" y="3950593"/>
            <a:ext cx="54373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距</a:t>
            </a:r>
            <a:endParaRPr lang="zh-CN" altLang="en-US" dirty="0">
              <a:solidFill>
                <a:srgbClr val="C00000"/>
              </a:solidFill>
            </a:endParaRP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4" grpId="0"/>
      <p:bldP spid="4" grpId="1"/>
      <p:bldP spid="5" grpId="0"/>
      <p:bldP spid="5" grpId="1"/>
      <p:bldP spid="6" grpId="0"/>
      <p:bldP spid="6" grpId="1"/>
      <p:bldP spid="8" grpId="0"/>
      <p:bldP spid="8" grpId="1"/>
      <p:bldP spid="9" grpId="0"/>
      <p:bldP spid="9" grpId="1"/>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90951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思考　</a:t>
            </a:r>
            <a:r>
              <a:rPr lang="zh-CN" altLang="zh-CN" sz="2800" kern="100" dirty="0">
                <a:latin typeface="Times New Roman" panose="02020603050405020304"/>
                <a:ea typeface="华文细黑"/>
                <a:cs typeface="Times New Roman" panose="02020603050405020304"/>
              </a:rPr>
              <a:t>为什么要对样本数据进行分组？</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6574" y="1663815"/>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答　</a:t>
            </a:r>
            <a:r>
              <a:rPr lang="zh-CN" altLang="zh-CN" sz="2800" kern="100" dirty="0">
                <a:latin typeface="Times New Roman" panose="02020603050405020304"/>
                <a:ea typeface="华文细黑"/>
                <a:cs typeface="Times New Roman" panose="02020603050405020304"/>
              </a:rPr>
              <a:t>不分组很难看出样本中的数字所包含的信息，分组后，计算出频率，从而估计总体的分布特征</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369413"/>
            <a:ext cx="10941320"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知识点二　频率分布折线图与总体密度曲线</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13" name="矩形 12"/>
          <p:cNvSpPr/>
          <p:nvPr/>
        </p:nvSpPr>
        <p:spPr>
          <a:xfrm>
            <a:off x="406574" y="1161501"/>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频率分布折线图</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连接频率分布直方图中各小长方形上端的中点，就得到频率分布折线图，如图所示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2050" name="Picture 2" descr="RA14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415150" y="2929924"/>
            <a:ext cx="5128328" cy="352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156871"/>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总体密度曲线</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一般地，当总体中的个体数较多时，抽样时样本容量就不能太小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随着样本容量的增加，作图时所分的组数增加，组距减小，相应的频率折线图会越来越接近于一条光滑曲线，统计中称这条光滑曲线为总体密度曲线，如图所示</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3074" name="Picture 2" descr="RA14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88269" y="3497411"/>
            <a:ext cx="5397850" cy="275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143646"/>
            <a:ext cx="11161240" cy="688626"/>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rPr>
              <a:t>知识点三　茎叶图</a:t>
            </a:r>
            <a:endParaRPr lang="zh-CN" altLang="zh-CN" sz="2800" b="1" kern="100" dirty="0">
              <a:solidFill>
                <a:srgbClr val="0000FF"/>
              </a:solidFill>
              <a:latin typeface="Times New Roman" panose="02020603050405020304"/>
              <a:ea typeface="微软雅黑" panose="020B0503020204020204" pitchFamily="34" charset="-122"/>
              <a:cs typeface="Times New Roman" panose="02020603050405020304"/>
            </a:endParaRPr>
          </a:p>
        </p:txBody>
      </p:sp>
      <p:sp>
        <p:nvSpPr>
          <p:cNvPr id="3" name="矩形 2"/>
          <p:cNvSpPr/>
          <p:nvPr/>
        </p:nvSpPr>
        <p:spPr>
          <a:xfrm>
            <a:off x="406574" y="796227"/>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定义：顾名思义，茎是</a:t>
            </a:r>
            <a:r>
              <a:rPr lang="zh-CN" altLang="zh-CN" sz="2800" kern="100" dirty="0" smtClean="0">
                <a:latin typeface="Times New Roman" panose="02020603050405020304"/>
                <a:ea typeface="华文细黑"/>
                <a:cs typeface="Times New Roman" panose="02020603050405020304"/>
              </a:rPr>
              <a:t>指</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一列数，叶就是从茎</a:t>
            </a:r>
            <a:r>
              <a:rPr lang="zh-CN" altLang="zh-CN" sz="2800" kern="100" dirty="0" smtClean="0">
                <a:latin typeface="Times New Roman" panose="02020603050405020304"/>
                <a:ea typeface="华文细黑"/>
                <a:cs typeface="Times New Roman" panose="02020603050405020304"/>
              </a:rPr>
              <a:t>的</a:t>
            </a:r>
            <a:r>
              <a:rPr lang="en-US" altLang="zh-CN" sz="2800" u="sng"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生长</a:t>
            </a:r>
            <a:r>
              <a:rPr lang="zh-CN" altLang="zh-CN" sz="2800" kern="100" dirty="0">
                <a:latin typeface="Times New Roman" panose="02020603050405020304"/>
                <a:ea typeface="华文细黑"/>
                <a:cs typeface="Times New Roman" panose="02020603050405020304"/>
              </a:rPr>
              <a:t>出来的数</a:t>
            </a:r>
            <a:r>
              <a:rPr lang="en-US" altLang="zh-CN" sz="2800" kern="100" dirty="0" smtClean="0">
                <a:latin typeface="Times New Roman" panose="02020603050405020304"/>
                <a:ea typeface="华文细黑"/>
                <a:cs typeface="Courier New" panose="02070309020205020404"/>
              </a:rPr>
              <a:t>.</a:t>
            </a:r>
            <a:r>
              <a:rPr lang="zh-CN" altLang="en-US" sz="2800" dirty="0" smtClean="0"/>
              <a:t>一般地，对于两位数茎叶图，</a:t>
            </a:r>
            <a:r>
              <a:rPr lang="zh-CN" altLang="zh-CN" sz="2800" kern="100" dirty="0" smtClean="0">
                <a:latin typeface="Times New Roman" panose="02020603050405020304"/>
                <a:ea typeface="华文细黑"/>
                <a:cs typeface="Times New Roman" panose="02020603050405020304"/>
              </a:rPr>
              <a:t>中间</a:t>
            </a:r>
            <a:r>
              <a:rPr lang="zh-CN" altLang="zh-CN" sz="2800" kern="100" dirty="0">
                <a:latin typeface="Times New Roman" panose="02020603050405020304"/>
                <a:ea typeface="华文细黑"/>
                <a:cs typeface="Times New Roman" panose="02020603050405020304"/>
              </a:rPr>
              <a:t>的数字表示十位数，旁边的数字表示个位数</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几种表示频率分布的方法的优点与不足：</a:t>
            </a:r>
            <a:endParaRPr lang="zh-CN" altLang="zh-CN" sz="1050" kern="100" dirty="0">
              <a:effectLst/>
              <a:latin typeface="宋体" panose="02010600030101010101" pitchFamily="2" charset="-122"/>
              <a:cs typeface="Courier New" panose="02070309020205020404"/>
            </a:endParaRPr>
          </a:p>
        </p:txBody>
      </p:sp>
      <p:graphicFrame>
        <p:nvGraphicFramePr>
          <p:cNvPr id="4" name="表格 3"/>
          <p:cNvGraphicFramePr>
            <a:graphicFrameLocks noGrp="1"/>
          </p:cNvGraphicFramePr>
          <p:nvPr/>
        </p:nvGraphicFramePr>
        <p:xfrm>
          <a:off x="766615" y="3474392"/>
          <a:ext cx="10615003" cy="3200400"/>
        </p:xfrm>
        <a:graphic>
          <a:graphicData uri="http://schemas.openxmlformats.org/drawingml/2006/table">
            <a:tbl>
              <a:tblPr/>
              <a:tblGrid>
                <a:gridCol w="1663632"/>
                <a:gridCol w="4650430"/>
                <a:gridCol w="4300941"/>
              </a:tblGrid>
              <a:tr h="525779">
                <a:tc>
                  <a:txBody>
                    <a:bodyPr/>
                    <a:lstStyle/>
                    <a:p>
                      <a:pPr algn="ctr">
                        <a:lnSpc>
                          <a:spcPct val="150000"/>
                        </a:lnSpc>
                        <a:spcAft>
                          <a:spcPts val="0"/>
                        </a:spcAft>
                      </a:pPr>
                      <a:r>
                        <a:rPr lang="en-US" sz="2800" i="1" kern="100" baseline="0" dirty="0">
                          <a:effectLst/>
                          <a:latin typeface="Times New Roman" panose="02020603050405020304"/>
                          <a:ea typeface="华文细黑"/>
                          <a:cs typeface="Courier New" panose="02070309020205020404"/>
                        </a:rPr>
                        <a:t> </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优点</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不足</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1558">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频率分布表</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表示数量较确切</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panose="02020603050405020304"/>
                          <a:ea typeface="华文细黑"/>
                          <a:cs typeface="Times New Roman" panose="02020603050405020304"/>
                        </a:rPr>
                        <a:t>分析数据分布的总体趋势不方便</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1558">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频率分布直方图</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panose="02020603050405020304"/>
                          <a:ea typeface="华文细黑"/>
                          <a:cs typeface="Times New Roman" panose="02020603050405020304"/>
                        </a:rPr>
                        <a:t>表示数据分布情况非常直观</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a:effectLst/>
                          <a:latin typeface="Times New Roman" panose="02020603050405020304"/>
                          <a:ea typeface="华文细黑"/>
                          <a:cs typeface="Times New Roman" panose="02020603050405020304"/>
                        </a:rPr>
                        <a:t>原有的具体数据信息被抹掉了</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4616331" y="92333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中间</a:t>
            </a:r>
            <a:endParaRPr lang="zh-CN" altLang="en-US" dirty="0">
              <a:solidFill>
                <a:srgbClr val="C00000"/>
              </a:solidFill>
            </a:endParaRPr>
          </a:p>
        </p:txBody>
      </p:sp>
      <p:sp>
        <p:nvSpPr>
          <p:cNvPr id="7" name="矩形 6"/>
          <p:cNvSpPr/>
          <p:nvPr/>
        </p:nvSpPr>
        <p:spPr>
          <a:xfrm>
            <a:off x="9215318" y="91380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旁边</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P spid="7" grpId="0"/>
      <p:bldP spid="7"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5887</Words>
  <Application>WPS 演示</Application>
  <PresentationFormat>自定义</PresentationFormat>
  <Paragraphs>554</Paragraphs>
  <Slides>39</Slides>
  <Notes>0</Notes>
  <HiddenSlides>10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13</vt:i4>
      </vt:variant>
      <vt:variant>
        <vt:lpstr>幻灯片标题</vt:lpstr>
      </vt:variant>
      <vt:variant>
        <vt:i4>39</vt:i4>
      </vt:variant>
    </vt:vector>
  </HeadingPairs>
  <TitlesOfParts>
    <vt:vector size="72" baseType="lpstr">
      <vt:lpstr>Arial</vt:lpstr>
      <vt:lpstr>宋体</vt:lpstr>
      <vt:lpstr>Wingdings</vt:lpstr>
      <vt:lpstr>微软雅黑</vt:lpstr>
      <vt:lpstr>Times New Roman</vt:lpstr>
      <vt:lpstr>Times New Roman</vt:lpstr>
      <vt:lpstr>华文细黑</vt:lpstr>
      <vt:lpstr>Courier New</vt:lpstr>
      <vt:lpstr>华文新魏</vt:lpstr>
      <vt:lpstr>华文细黑</vt:lpstr>
      <vt:lpstr>黑体</vt:lpstr>
      <vt:lpstr>Arial Unicode MS</vt:lpstr>
      <vt:lpstr>Calibri</vt:lpstr>
      <vt:lpstr>IPAPANNEW</vt:lpstr>
      <vt:lpstr>Broadway</vt:lpstr>
      <vt:lpstr>楷体</vt:lpstr>
      <vt:lpstr>经典繁仿黑</vt:lpstr>
      <vt:lpstr>Lao UI</vt:lpstr>
      <vt:lpstr>Segoe Print</vt:lpstr>
      <vt:lpstr>Office 主题</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800</cp:revision>
  <dcterms:created xsi:type="dcterms:W3CDTF">2014-10-15T07:25:00Z</dcterms:created>
  <dcterms:modified xsi:type="dcterms:W3CDTF">2018-02-14T13:25:17Z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