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tiff" ContentType="image/tiff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50" r:id="rId3"/>
    <p:sldId id="257" r:id="rId4"/>
    <p:sldId id="258" r:id="rId5"/>
    <p:sldId id="278" r:id="rId6"/>
    <p:sldId id="478" r:id="rId7"/>
    <p:sldId id="497" r:id="rId8"/>
    <p:sldId id="498" r:id="rId9"/>
    <p:sldId id="499" r:id="rId10"/>
    <p:sldId id="361" r:id="rId11"/>
    <p:sldId id="424" r:id="rId12"/>
    <p:sldId id="500" r:id="rId13"/>
    <p:sldId id="501" r:id="rId14"/>
    <p:sldId id="502" r:id="rId15"/>
    <p:sldId id="503" r:id="rId16"/>
    <p:sldId id="504" r:id="rId17"/>
    <p:sldId id="505" r:id="rId18"/>
    <p:sldId id="532" r:id="rId19"/>
    <p:sldId id="507" r:id="rId20"/>
    <p:sldId id="508" r:id="rId21"/>
    <p:sldId id="509" r:id="rId22"/>
    <p:sldId id="510" r:id="rId23"/>
    <p:sldId id="511" r:id="rId24"/>
    <p:sldId id="512" r:id="rId25"/>
    <p:sldId id="513" r:id="rId26"/>
    <p:sldId id="514" r:id="rId27"/>
    <p:sldId id="515" r:id="rId28"/>
    <p:sldId id="516" r:id="rId29"/>
    <p:sldId id="517" r:id="rId30"/>
    <p:sldId id="518" r:id="rId31"/>
    <p:sldId id="519" r:id="rId32"/>
    <p:sldId id="520" r:id="rId33"/>
    <p:sldId id="521" r:id="rId34"/>
    <p:sldId id="522" r:id="rId35"/>
    <p:sldId id="523" r:id="rId36"/>
    <p:sldId id="524" r:id="rId37"/>
    <p:sldId id="525" r:id="rId38"/>
    <p:sldId id="526" r:id="rId39"/>
    <p:sldId id="527" r:id="rId40"/>
    <p:sldId id="528" r:id="rId41"/>
    <p:sldId id="529" r:id="rId42"/>
    <p:sldId id="530" r:id="rId43"/>
    <p:sldId id="531" r:id="rId44"/>
    <p:sldId id="423" r:id="rId45"/>
    <p:sldId id="451" r:id="rId46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972" autoAdjust="0"/>
    <p:restoredTop sz="94861" autoAdjust="0"/>
  </p:normalViewPr>
  <p:slideViewPr>
    <p:cSldViewPr>
      <p:cViewPr>
        <p:scale>
          <a:sx n="66" d="100"/>
          <a:sy n="66" d="100"/>
        </p:scale>
        <p:origin x="-1020" y="-540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11.vml.rels><?xml version="1.0" encoding="UTF-8" standalone="yes"?>
<Relationships xmlns="http://schemas.openxmlformats.org/package/2006/relationships"><Relationship Id="rId4" Type="http://schemas.openxmlformats.org/officeDocument/2006/relationships/image" Target="../media/image32.emf"/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15.vml.rels><?xml version="1.0" encoding="UTF-8" standalone="yes"?>
<Relationships xmlns="http://schemas.openxmlformats.org/package/2006/relationships"><Relationship Id="rId5" Type="http://schemas.openxmlformats.org/officeDocument/2006/relationships/image" Target="../media/image44.emf"/><Relationship Id="rId4" Type="http://schemas.openxmlformats.org/officeDocument/2006/relationships/image" Target="../media/image43.emf"/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image" Target="../media/image47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image" Target="../media/image5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25.emf"/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emf"/><Relationship Id="rId1" Type="http://schemas.openxmlformats.org/officeDocument/2006/relationships/package" Target="../embeddings/Document6.docx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emf"/><Relationship Id="rId5" Type="http://schemas.openxmlformats.org/officeDocument/2006/relationships/package" Target="../embeddings/Document9.docx"/><Relationship Id="rId4" Type="http://schemas.openxmlformats.org/officeDocument/2006/relationships/image" Target="../media/image11.emf"/><Relationship Id="rId3" Type="http://schemas.openxmlformats.org/officeDocument/2006/relationships/package" Target="../embeddings/Document8.docx"/><Relationship Id="rId2" Type="http://schemas.openxmlformats.org/officeDocument/2006/relationships/image" Target="../media/image10.emf"/><Relationship Id="rId1" Type="http://schemas.openxmlformats.org/officeDocument/2006/relationships/package" Target="../embeddings/Document7.docx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5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emf"/><Relationship Id="rId3" Type="http://schemas.openxmlformats.org/officeDocument/2006/relationships/package" Target="../embeddings/Document11.docx"/><Relationship Id="rId2" Type="http://schemas.openxmlformats.org/officeDocument/2006/relationships/image" Target="../media/image14.emf"/><Relationship Id="rId1" Type="http://schemas.openxmlformats.org/officeDocument/2006/relationships/package" Target="../embeddings/Document10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file:///F:\&#37329;&#27036;&#33489;\&#26032;&#20116;&#26412;\&#21019;&#26032;&#35774;&#35745;%20&#25968;&#23398;%20&#20154;&#25945;A&#29256;%20&#24517;&#20462;3\&#21019;&#26032;&#35774;&#35745;%20&#25968;&#23398;%20&#20154;&#25945;A&#29256;%20&#24517;&#20462;3\16W8.TIF" TargetMode="Externa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file:///F:\&#37329;&#27036;&#33489;\&#26032;&#20116;&#26412;\&#21019;&#26032;&#35774;&#35745;%20&#25968;&#23398;%20&#20154;&#25945;A&#29256;%20&#24517;&#20462;3\&#21019;&#26032;&#35774;&#35745;%20&#25968;&#23398;%20&#20154;&#25945;A&#29256;%20&#24517;&#20462;3\16W8.TIF" TargetMode="Externa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emf"/><Relationship Id="rId3" Type="http://schemas.openxmlformats.org/officeDocument/2006/relationships/package" Target="../embeddings/Document13.docx"/><Relationship Id="rId2" Type="http://schemas.openxmlformats.org/officeDocument/2006/relationships/image" Target="../media/image17.emf"/><Relationship Id="rId1" Type="http://schemas.openxmlformats.org/officeDocument/2006/relationships/package" Target="../embeddings/Document12.docx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8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emf"/><Relationship Id="rId4" Type="http://schemas.openxmlformats.org/officeDocument/2006/relationships/package" Target="../embeddings/Document15.docx"/><Relationship Id="rId3" Type="http://schemas.openxmlformats.org/officeDocument/2006/relationships/image" Target="../media/image20.emf"/><Relationship Id="rId2" Type="http://schemas.openxmlformats.org/officeDocument/2006/relationships/package" Target="../embeddings/Document14.docx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5.emf"/><Relationship Id="rId7" Type="http://schemas.openxmlformats.org/officeDocument/2006/relationships/package" Target="../embeddings/Document19.docx"/><Relationship Id="rId6" Type="http://schemas.openxmlformats.org/officeDocument/2006/relationships/image" Target="../media/image24.emf"/><Relationship Id="rId5" Type="http://schemas.openxmlformats.org/officeDocument/2006/relationships/package" Target="../embeddings/Document18.docx"/><Relationship Id="rId4" Type="http://schemas.openxmlformats.org/officeDocument/2006/relationships/image" Target="../media/image23.emf"/><Relationship Id="rId3" Type="http://schemas.openxmlformats.org/officeDocument/2006/relationships/package" Target="../embeddings/Document17.docx"/><Relationship Id="rId2" Type="http://schemas.openxmlformats.org/officeDocument/2006/relationships/image" Target="../media/image22.emf"/><Relationship Id="rId10" Type="http://schemas.openxmlformats.org/officeDocument/2006/relationships/vmlDrawing" Target="../drawings/vmlDrawing9.vml"/><Relationship Id="rId1" Type="http://schemas.openxmlformats.org/officeDocument/2006/relationships/package" Target="../embeddings/Document16.docx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emf"/><Relationship Id="rId3" Type="http://schemas.openxmlformats.org/officeDocument/2006/relationships/package" Target="../embeddings/Document21.docx"/><Relationship Id="rId2" Type="http://schemas.openxmlformats.org/officeDocument/2006/relationships/image" Target="../media/image27.emf"/><Relationship Id="rId1" Type="http://schemas.openxmlformats.org/officeDocument/2006/relationships/package" Target="../embeddings/Document20.docx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2.emf"/><Relationship Id="rId7" Type="http://schemas.openxmlformats.org/officeDocument/2006/relationships/package" Target="../embeddings/Document25.docx"/><Relationship Id="rId6" Type="http://schemas.openxmlformats.org/officeDocument/2006/relationships/image" Target="../media/image31.emf"/><Relationship Id="rId5" Type="http://schemas.openxmlformats.org/officeDocument/2006/relationships/package" Target="../embeddings/Document24.docx"/><Relationship Id="rId4" Type="http://schemas.openxmlformats.org/officeDocument/2006/relationships/image" Target="../media/image30.emf"/><Relationship Id="rId3" Type="http://schemas.openxmlformats.org/officeDocument/2006/relationships/package" Target="../embeddings/Document23.docx"/><Relationship Id="rId2" Type="http://schemas.openxmlformats.org/officeDocument/2006/relationships/image" Target="../media/image29.emf"/><Relationship Id="rId10" Type="http://schemas.openxmlformats.org/officeDocument/2006/relationships/vmlDrawing" Target="../drawings/vmlDrawing11.vml"/><Relationship Id="rId1" Type="http://schemas.openxmlformats.org/officeDocument/2006/relationships/package" Target="../embeddings/Document22.docx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2.vml"/><Relationship Id="rId4" Type="http://schemas.openxmlformats.org/officeDocument/2006/relationships/slideLayout" Target="../slideLayouts/slideLayout1.xml"/><Relationship Id="rId3" Type="http://schemas.openxmlformats.org/officeDocument/2006/relationships/slide" Target="slide27.xml"/><Relationship Id="rId2" Type="http://schemas.openxmlformats.org/officeDocument/2006/relationships/image" Target="../media/image33.emf"/><Relationship Id="rId1" Type="http://schemas.openxmlformats.org/officeDocument/2006/relationships/package" Target="../embeddings/Document26.docx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3.vml"/><Relationship Id="rId8" Type="http://schemas.openxmlformats.org/officeDocument/2006/relationships/slideLayout" Target="../slideLayouts/slideLayout1.xml"/><Relationship Id="rId7" Type="http://schemas.openxmlformats.org/officeDocument/2006/relationships/slide" Target="slide28.xml"/><Relationship Id="rId6" Type="http://schemas.openxmlformats.org/officeDocument/2006/relationships/image" Target="../media/image36.emf"/><Relationship Id="rId5" Type="http://schemas.openxmlformats.org/officeDocument/2006/relationships/package" Target="../embeddings/Document29.docx"/><Relationship Id="rId4" Type="http://schemas.openxmlformats.org/officeDocument/2006/relationships/image" Target="../media/image35.emf"/><Relationship Id="rId3" Type="http://schemas.openxmlformats.org/officeDocument/2006/relationships/package" Target="../embeddings/Document28.docx"/><Relationship Id="rId2" Type="http://schemas.openxmlformats.org/officeDocument/2006/relationships/image" Target="../media/image34.emf"/><Relationship Id="rId1" Type="http://schemas.openxmlformats.org/officeDocument/2006/relationships/package" Target="../embeddings/Document27.docx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4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8.emf"/><Relationship Id="rId3" Type="http://schemas.openxmlformats.org/officeDocument/2006/relationships/package" Target="../embeddings/Document31.docx"/><Relationship Id="rId2" Type="http://schemas.openxmlformats.org/officeDocument/2006/relationships/image" Target="../media/image37.emf"/><Relationship Id="rId1" Type="http://schemas.openxmlformats.org/officeDocument/2006/relationships/package" Target="../embeddings/Document30.docx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package" Target="../embeddings/Document36.docx"/><Relationship Id="rId8" Type="http://schemas.openxmlformats.org/officeDocument/2006/relationships/image" Target="../media/image43.emf"/><Relationship Id="rId7" Type="http://schemas.openxmlformats.org/officeDocument/2006/relationships/package" Target="../embeddings/Document35.docx"/><Relationship Id="rId6" Type="http://schemas.openxmlformats.org/officeDocument/2006/relationships/image" Target="../media/image42.emf"/><Relationship Id="rId5" Type="http://schemas.openxmlformats.org/officeDocument/2006/relationships/package" Target="../embeddings/Document34.docx"/><Relationship Id="rId4" Type="http://schemas.openxmlformats.org/officeDocument/2006/relationships/image" Target="../media/image41.emf"/><Relationship Id="rId3" Type="http://schemas.openxmlformats.org/officeDocument/2006/relationships/package" Target="../embeddings/Document33.docx"/><Relationship Id="rId2" Type="http://schemas.openxmlformats.org/officeDocument/2006/relationships/image" Target="../media/image40.emf"/><Relationship Id="rId12" Type="http://schemas.openxmlformats.org/officeDocument/2006/relationships/vmlDrawing" Target="../drawings/vmlDrawing15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4.emf"/><Relationship Id="rId1" Type="http://schemas.openxmlformats.org/officeDocument/2006/relationships/package" Target="../embeddings/Document32.docx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emf"/><Relationship Id="rId1" Type="http://schemas.openxmlformats.org/officeDocument/2006/relationships/package" Target="../embeddings/Document37.docx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tif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8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7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8.emf"/><Relationship Id="rId3" Type="http://schemas.openxmlformats.org/officeDocument/2006/relationships/package" Target="../embeddings/Document39.docx"/><Relationship Id="rId2" Type="http://schemas.openxmlformats.org/officeDocument/2006/relationships/image" Target="../media/image47.emf"/><Relationship Id="rId1" Type="http://schemas.openxmlformats.org/officeDocument/2006/relationships/package" Target="../embeddings/Document38.docx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8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0.emf"/><Relationship Id="rId3" Type="http://schemas.openxmlformats.org/officeDocument/2006/relationships/package" Target="../embeddings/Document41.docx"/><Relationship Id="rId2" Type="http://schemas.openxmlformats.org/officeDocument/2006/relationships/image" Target="../media/image49.emf"/><Relationship Id="rId1" Type="http://schemas.openxmlformats.org/officeDocument/2006/relationships/package" Target="../embeddings/Document40.docx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emf"/><Relationship Id="rId3" Type="http://schemas.openxmlformats.org/officeDocument/2006/relationships/package" Target="../embeddings/Document2.docx"/><Relationship Id="rId2" Type="http://schemas.openxmlformats.org/officeDocument/2006/relationships/image" Target="../media/image3.emf"/><Relationship Id="rId1" Type="http://schemas.openxmlformats.org/officeDocument/2006/relationships/package" Target="../embeddings/Document1.docx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42.xml"/><Relationship Id="rId1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9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3.emf"/><Relationship Id="rId3" Type="http://schemas.openxmlformats.org/officeDocument/2006/relationships/package" Target="../embeddings/Document43.docx"/><Relationship Id="rId2" Type="http://schemas.openxmlformats.org/officeDocument/2006/relationships/image" Target="../media/image52.emf"/><Relationship Id="rId1" Type="http://schemas.openxmlformats.org/officeDocument/2006/relationships/package" Target="../embeddings/Document42.docx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0.vml"/><Relationship Id="rId4" Type="http://schemas.openxmlformats.org/officeDocument/2006/relationships/slideLayout" Target="../slideLayouts/slideLayout1.xml"/><Relationship Id="rId3" Type="http://schemas.openxmlformats.org/officeDocument/2006/relationships/slide" Target="slide2.xml"/><Relationship Id="rId2" Type="http://schemas.openxmlformats.org/officeDocument/2006/relationships/image" Target="../media/image54.emf"/><Relationship Id="rId1" Type="http://schemas.openxmlformats.org/officeDocument/2006/relationships/package" Target="../embeddings/Document44.docx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emf"/><Relationship Id="rId1" Type="http://schemas.openxmlformats.org/officeDocument/2006/relationships/package" Target="../embeddings/Document3.docx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7.emf"/><Relationship Id="rId3" Type="http://schemas.openxmlformats.org/officeDocument/2006/relationships/package" Target="../embeddings/Document5.docx"/><Relationship Id="rId2" Type="http://schemas.openxmlformats.org/officeDocument/2006/relationships/image" Target="../media/image6.emf"/><Relationship Id="rId1" Type="http://schemas.openxmlformats.org/officeDocument/2006/relationships/package" Target="../embeddings/Document4.docx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982084" y="2277666"/>
            <a:ext cx="473367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　统  计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26854" y="2701881"/>
            <a:ext cx="5040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章末复习提升</a:t>
            </a:r>
            <a:endParaRPr lang="zh-CN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" t="1592" r="1032" b="10169"/>
          <a:stretch>
            <a:fillRect/>
          </a:stretch>
        </p:blipFill>
        <p:spPr>
          <a:xfrm>
            <a:off x="8732925" y="4087491"/>
            <a:ext cx="3459078" cy="27743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50768" y="333450"/>
            <a:ext cx="1127285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某校选修乒乓球课程的学生中，高一年级有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名，高二年级有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名，现用分层抽样的方法在这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名学生中抽取一个样本，已知在高一年级的学生中抽取了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名，则在高二年级的学生中应抽取的人数为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A.6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B.8  	C.10  	D.12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0768" y="2959959"/>
            <a:ext cx="11272852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分层抽样的原理是按照各部分所占的比例抽取样本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设从高二年级抽取的学生数为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78582" y="4509914"/>
          <a:ext cx="8285163" cy="150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文档" r:id="rId1" imgW="11061700" imgH="2019300" progId="Word.Document.12">
                  <p:embed/>
                </p:oleObj>
              </mc:Choice>
              <mc:Fallback>
                <p:oleObj name="文档" r:id="rId1" imgW="11061700" imgH="2019300" progId="Word.Document.12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8582" y="4509914"/>
                        <a:ext cx="8285163" cy="15049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0919742" y="179266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189434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某小区有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户家庭，其中高收入家庭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户，中等收入家庭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480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户，低收入家庭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户，为了了解有关家用轿车购买力的某个指标，要从中抽取一个容量为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的样本；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名学生中抽取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人参加座谈会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方法：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简单随机抽样；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系统抽样；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分层抽样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则问题与方法配对正确的是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  	B.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  	D.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4653930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中的总体是由差异明显的几部分组成的，故可采用分层抽样方法；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中总体的个数较少，故可采用简单随机抽样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故匹配正确的是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46934" y="293655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D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45418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某单位有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840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名职工，现采用系统抽样方法抽取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人做问卷调查，将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840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1,2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840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随机编号，则抽取的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人中，编号落入区间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[481,720]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的人数为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A.11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B.12  	C.13  	D.14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2606993"/>
            <a:ext cx="11161240" cy="1339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抽样间隔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1,2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中抽取号码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∈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[1,20]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[481,720]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之间抽取的号码记为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481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en-US" altLang="zh-CN" sz="2800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∈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*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358902" y="2565698"/>
          <a:ext cx="892175" cy="135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文档" r:id="rId1" imgW="1206500" imgH="1816100" progId="Word.Document.12">
                  <p:embed/>
                </p:oleObj>
              </mc:Choice>
              <mc:Fallback>
                <p:oleObj name="文档" r:id="rId1" imgW="1206500" imgH="1816100" progId="Word.Document.12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58902" y="2565698"/>
                        <a:ext cx="892175" cy="1352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3630" y="4005858"/>
          <a:ext cx="9398000" cy="172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文档" r:id="rId3" imgW="12547600" imgH="2311400" progId="Word.Document.12">
                  <p:embed/>
                </p:oleObj>
              </mc:Choice>
              <mc:Fallback>
                <p:oleObj name="文档" r:id="rId3" imgW="12547600" imgH="2311400" progId="Word.Document.12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3630" y="4005858"/>
                        <a:ext cx="9398000" cy="17240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78582" y="4941962"/>
          <a:ext cx="9398000" cy="172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5" imgW="12547600" imgH="2311400" progId="Word.Document.12">
                  <p:embed/>
                </p:oleObj>
              </mc:Choice>
              <mc:Fallback>
                <p:oleObj name="文档" r:id="rId5" imgW="12547600" imgH="2311400" progId="Word.Document.12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8582" y="4941962"/>
                        <a:ext cx="9398000" cy="17240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34566" y="587806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所以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的值共有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12(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，即所求人数为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12.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74096" y="1495103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76549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题型二　用样本的频率分布估计总体分布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523282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此类问题通常要对样本数据进行列表、作图处理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这类问题采取的图表主要有：条形图、直方图、茎叶图、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频率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分布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折线图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、扇形图等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它们的主要优点是直观，能够清楚表示总体的分布走势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除茎叶图外，其他几种图表法的缺点是原始数据信息有丢失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333450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如图所示的是某学校抽取的学生体重的频率分布直方图，已知图中从左到右的前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个小组的频率之比为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小组的频数为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，则抽取的学生人数为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9218" name="Picture 2" descr="Z-1A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338" y="2355867"/>
            <a:ext cx="4399583" cy="3167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06574" y="547849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A.20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B.30  	C.40  	D.50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573504"/>
            <a:ext cx="11161240" cy="167428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8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组的频率之和等于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(0.012 5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0.037 5)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0.75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小组的频率是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0.75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0.25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998862" y="1440163"/>
          <a:ext cx="1636713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文档" r:id="rId1" imgW="2197100" imgH="1600200" progId="Word.Document.12">
                  <p:embed/>
                </p:oleObj>
              </mc:Choice>
              <mc:Fallback>
                <p:oleObj name="文档" r:id="rId1" imgW="2197100" imgH="1600200" progId="Word.Document.12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98862" y="1440163"/>
                        <a:ext cx="1636713" cy="1190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06574" y="2609131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设样本容量为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则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0.25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40.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故选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574926" y="2565698"/>
          <a:ext cx="9144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文档" r:id="rId3" imgW="1244600" imgH="1587500" progId="Word.Document.12">
                  <p:embed/>
                </p:oleObj>
              </mc:Choice>
              <mc:Fallback>
                <p:oleObj name="文档" r:id="rId3" imgW="1244600" imgH="1587500" progId="Word.Document.12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74926" y="2565698"/>
                        <a:ext cx="914400" cy="11811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06574" y="3606290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333450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 smtClean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2</a:t>
            </a:r>
            <a:r>
              <a:rPr lang="zh-CN" altLang="zh-CN" sz="2800" b="1" kern="100" dirty="0" smtClean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某市民用水拟实行阶梯水价，每人月用水量中不超过</a:t>
            </a:r>
            <a:r>
              <a:rPr lang="en-US" sz="2800" i="1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立方米的部分按</a:t>
            </a:r>
            <a:r>
              <a:rPr 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元</a:t>
            </a:r>
            <a:r>
              <a:rPr 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立方米收费，超出</a:t>
            </a:r>
            <a:r>
              <a:rPr lang="en-US" sz="2800" i="1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立方米的部分按</a:t>
            </a:r>
            <a:r>
              <a:rPr 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元</a:t>
            </a:r>
            <a:r>
              <a:rPr 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立方米收费，从该市随机调查了</a:t>
            </a:r>
            <a:r>
              <a:rPr 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10 000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位居民，获得了他们某月的用水量数据，整理得到如下频率分布直方图：</a:t>
            </a:r>
            <a:endParaRPr lang="zh-CN" sz="2800" kern="100" dirty="0"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 descr="F:\金榜苑\新五本\创新设计 数学 人教A版 必修3\创新设计 数学 人教A版 必修3\16W8.TIF"/>
          <p:cNvPicPr>
            <a:picLocks noChangeAspect="1"/>
          </p:cNvPicPr>
          <p:nvPr/>
        </p:nvPicPr>
        <p:blipFill>
          <a:blip r:embed="rId1" r:link="rId2"/>
          <a:srcRect/>
          <a:stretch>
            <a:fillRect/>
          </a:stretch>
        </p:blipFill>
        <p:spPr bwMode="auto">
          <a:xfrm>
            <a:off x="2298925" y="3001166"/>
            <a:ext cx="6082297" cy="3387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574" y="422077"/>
            <a:ext cx="1116124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2800" kern="100" dirty="0" smtClean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sz="2800" i="1" kern="100" dirty="0" smtClean="0">
                <a:latin typeface="Book Antiqua"/>
                <a:cs typeface="Times New Roman" panose="02020603050405020304"/>
              </a:rPr>
              <a:t>w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为整数</a:t>
            </a:r>
            <a:r>
              <a:rPr lang="zh-CN" altLang="en-US" sz="2800" kern="100" dirty="0" smtClean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那么根据此次调查，为使</a:t>
            </a:r>
            <a:r>
              <a:rPr 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80</a:t>
            </a:r>
            <a:r>
              <a:rPr lang="en-US" sz="2800" kern="100" dirty="0" smtClean="0">
                <a:latin typeface="Times New Roman" panose="02020603050405020304"/>
                <a:cs typeface="Courier New" panose="02070309020205020404"/>
              </a:rPr>
              <a:t>%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以上居民在该月的用水价格为</a:t>
            </a:r>
            <a:r>
              <a:rPr 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元</a:t>
            </a:r>
            <a:r>
              <a:rPr 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立方米，</a:t>
            </a:r>
            <a:r>
              <a:rPr lang="en-US" sz="2800" i="1" kern="100" dirty="0" smtClean="0">
                <a:latin typeface="Book Antiqua"/>
                <a:cs typeface="Times New Roman" panose="02020603050405020304"/>
              </a:rPr>
              <a:t>w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至少定为多少</a:t>
            </a:r>
            <a:r>
              <a:rPr lang="zh-CN" altLang="en-US" sz="2800" kern="100" dirty="0" smtClean="0">
                <a:latin typeface="Times New Roman" panose="02020603050405020304"/>
                <a:cs typeface="Times New Roman" panose="02020603050405020304"/>
              </a:rPr>
              <a:t>？</a:t>
            </a:r>
            <a:endParaRPr lang="zh-CN" altLang="en-US" sz="280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　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(1)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如题图所示，用水量在</a:t>
            </a:r>
            <a:r>
              <a:rPr 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[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0.5,3)</a:t>
            </a:r>
            <a:endParaRPr lang="en-US" sz="2800" kern="100" dirty="0" smtClean="0">
              <a:latin typeface="Times New Roman" panose="02020603050405020304"/>
              <a:ea typeface="仿宋_GB231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的频率的和为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：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(0.2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0.3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0.4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0.5</a:t>
            </a:r>
            <a:endParaRPr lang="en-US" sz="2800" kern="100" dirty="0" smtClean="0">
              <a:latin typeface="Times New Roman" panose="02020603050405020304"/>
              <a:ea typeface="仿宋_GB231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0.3)</a:t>
            </a:r>
            <a:r>
              <a:rPr lang="en-US" sz="2800" kern="100" dirty="0" smtClean="0">
                <a:latin typeface="宋体" panose="02010600030101010101" pitchFamily="2" charset="-122"/>
                <a:cs typeface="Times New Roman" panose="02020603050405020304"/>
              </a:rPr>
              <a:t>×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0.5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0.85.</a:t>
            </a:r>
            <a:endParaRPr lang="zh-CN" altLang="en-US" sz="280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dirty="0" smtClean="0">
                <a:latin typeface="宋体" panose="02010600030101010101" pitchFamily="2" charset="-122"/>
                <a:ea typeface="仿宋_GB2312"/>
                <a:cs typeface="宋体" panose="02010600030101010101" pitchFamily="2" charset="-122"/>
              </a:rPr>
              <a:t>∴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用水量小于等于</a:t>
            </a:r>
            <a:r>
              <a:rPr 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立方米的频率为</a:t>
            </a:r>
            <a:endParaRPr lang="en-US" altLang="zh-CN" sz="2800" kern="100" dirty="0" smtClean="0"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0.85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，又</a:t>
            </a:r>
            <a:r>
              <a:rPr lang="en-US" sz="2800" i="1" kern="100" dirty="0" smtClean="0">
                <a:latin typeface="Book Antiqua"/>
                <a:ea typeface="仿宋_GB2312"/>
                <a:cs typeface="Times New Roman" panose="02020603050405020304"/>
              </a:rPr>
              <a:t>w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为整数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en-US" sz="280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dirty="0" smtClean="0">
                <a:latin typeface="宋体" panose="02010600030101010101" pitchFamily="2" charset="-122"/>
                <a:ea typeface="仿宋_GB2312"/>
                <a:cs typeface="宋体" panose="02010600030101010101" pitchFamily="2" charset="-122"/>
              </a:rPr>
              <a:t>∴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为使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80%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以上的居民在该月的用水价格为</a:t>
            </a:r>
            <a:r>
              <a:rPr 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元</a:t>
            </a:r>
            <a:r>
              <a:rPr 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立方米，</a:t>
            </a:r>
            <a:r>
              <a:rPr lang="en-US" sz="2800" i="1" kern="100" dirty="0" smtClean="0">
                <a:latin typeface="Book Antiqua"/>
                <a:ea typeface="仿宋_GB2312"/>
                <a:cs typeface="Times New Roman" panose="02020603050405020304"/>
              </a:rPr>
              <a:t>w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至少定为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3.</a:t>
            </a:r>
            <a:endParaRPr 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" name="图片 2" descr="F:\金榜苑\新五本\创新设计 数学 人教A版 必修3\创新设计 数学 人教A版 必修3\16W8.TIF"/>
          <p:cNvPicPr>
            <a:picLocks noChangeAspect="1"/>
          </p:cNvPicPr>
          <p:nvPr/>
        </p:nvPicPr>
        <p:blipFill>
          <a:blip r:embed="rId1" r:link="rId2"/>
          <a:srcRect/>
          <a:stretch>
            <a:fillRect/>
          </a:stretch>
        </p:blipFill>
        <p:spPr bwMode="auto">
          <a:xfrm>
            <a:off x="6309520" y="1955455"/>
            <a:ext cx="5455359" cy="3038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715737"/>
            <a:ext cx="11161240" cy="378562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2800" kern="100" dirty="0" smtClean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假设同组中的每个数据用该组区间的右端点值代替，当</a:t>
            </a:r>
            <a:r>
              <a:rPr lang="en-US" sz="2800" i="1" kern="100" dirty="0" smtClean="0">
                <a:latin typeface="Book Antiqua"/>
                <a:cs typeface="Times New Roman" panose="02020603050405020304"/>
              </a:rPr>
              <a:t>w</a:t>
            </a:r>
            <a:r>
              <a:rPr lang="zh-CN" altLang="en-US" sz="2800" kern="100" dirty="0" smtClean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cs typeface="Courier New" panose="02070309020205020404"/>
              </a:rPr>
              <a:t>3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时，估计该市居民该月的人均水费．</a:t>
            </a:r>
            <a:endParaRPr lang="zh-CN" altLang="en-US" sz="2800" kern="100" dirty="0" smtClean="0"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</a:rPr>
              <a:t>   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当</a:t>
            </a:r>
            <a:r>
              <a:rPr lang="en-US" sz="2800" i="1" kern="100" dirty="0" smtClean="0">
                <a:latin typeface="Book Antiqua"/>
                <a:ea typeface="仿宋_GB2312"/>
                <a:cs typeface="Times New Roman" panose="02020603050405020304"/>
              </a:rPr>
              <a:t>w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3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时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该市居民该月的人均水费估计为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：</a:t>
            </a:r>
            <a:endParaRPr lang="zh-CN" altLang="en-US" sz="280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(0.1</a:t>
            </a:r>
            <a:r>
              <a:rPr lang="en-US" sz="2800" kern="100" dirty="0" smtClean="0">
                <a:latin typeface="宋体" panose="02010600030101010101" pitchFamily="2" charset="-122"/>
                <a:cs typeface="Times New Roman" panose="02020603050405020304"/>
              </a:rPr>
              <a:t>×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0.15</a:t>
            </a:r>
            <a:r>
              <a:rPr lang="en-US" sz="2800" kern="100" dirty="0" smtClean="0">
                <a:latin typeface="宋体" panose="02010600030101010101" pitchFamily="2" charset="-122"/>
                <a:cs typeface="Times New Roman" panose="02020603050405020304"/>
              </a:rPr>
              <a:t>×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1.5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0.2</a:t>
            </a:r>
            <a:r>
              <a:rPr lang="en-US" sz="2800" kern="100" dirty="0" smtClean="0">
                <a:latin typeface="宋体" panose="02010600030101010101" pitchFamily="2" charset="-122"/>
                <a:cs typeface="Times New Roman" panose="02020603050405020304"/>
              </a:rPr>
              <a:t>×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0.25</a:t>
            </a:r>
            <a:r>
              <a:rPr lang="en-US" sz="2800" kern="100" dirty="0" smtClean="0">
                <a:latin typeface="宋体" panose="02010600030101010101" pitchFamily="2" charset="-122"/>
                <a:cs typeface="Times New Roman" panose="02020603050405020304"/>
              </a:rPr>
              <a:t>×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2.5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0.15</a:t>
            </a:r>
            <a:r>
              <a:rPr lang="en-US" sz="2800" kern="100" dirty="0" smtClean="0">
                <a:latin typeface="宋体" panose="02010600030101010101" pitchFamily="2" charset="-122"/>
                <a:cs typeface="Times New Roman" panose="02020603050405020304"/>
              </a:rPr>
              <a:t>×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3)</a:t>
            </a:r>
            <a:r>
              <a:rPr lang="en-US" sz="2800" kern="100" dirty="0" smtClean="0">
                <a:latin typeface="宋体" panose="02010600030101010101" pitchFamily="2" charset="-122"/>
                <a:cs typeface="Times New Roman" panose="02020603050405020304"/>
              </a:rPr>
              <a:t>×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4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0.15</a:t>
            </a:r>
            <a:r>
              <a:rPr lang="en-US" sz="2800" kern="100" dirty="0" smtClean="0">
                <a:latin typeface="宋体" panose="02010600030101010101" pitchFamily="2" charset="-122"/>
                <a:cs typeface="Times New Roman" panose="02020603050405020304"/>
              </a:rPr>
              <a:t>×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3</a:t>
            </a:r>
            <a:r>
              <a:rPr lang="en-US" sz="2800" kern="100" dirty="0" smtClean="0">
                <a:latin typeface="宋体" panose="02010600030101010101" pitchFamily="2" charset="-122"/>
                <a:cs typeface="Times New Roman" panose="02020603050405020304"/>
              </a:rPr>
              <a:t>×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4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sz="2800" kern="100" dirty="0" smtClean="0">
                <a:latin typeface="IPAPANNEW"/>
                <a:ea typeface="仿宋_GB2312"/>
                <a:cs typeface="Times New Roman" panose="02020603050405020304"/>
              </a:rPr>
              <a:t>[0.05</a:t>
            </a:r>
            <a:r>
              <a:rPr lang="en-US" sz="2800" kern="100" dirty="0" smtClean="0">
                <a:latin typeface="Times New Roman" panose="02020603050405020304"/>
                <a:cs typeface="Courier New" panose="02070309020205020404"/>
              </a:rPr>
              <a:t>×</a:t>
            </a:r>
            <a:r>
              <a:rPr lang="en-US" sz="2800" kern="100" dirty="0" smtClean="0">
                <a:latin typeface="IPAPANNEW"/>
                <a:ea typeface="仿宋_GB2312"/>
                <a:cs typeface="Times New Roman" panose="02020603050405020304"/>
              </a:rPr>
              <a:t>(3.5</a:t>
            </a:r>
            <a:r>
              <a:rPr lang="zh-CN" altLang="en-US" sz="2800" kern="100" dirty="0" smtClean="0">
                <a:latin typeface="IPAPANNEW"/>
                <a:ea typeface="仿宋_GB2312"/>
                <a:cs typeface="Times New Roman" panose="02020603050405020304"/>
              </a:rPr>
              <a:t>－</a:t>
            </a:r>
            <a:r>
              <a:rPr lang="en-US" sz="2800" kern="100" dirty="0" smtClean="0">
                <a:latin typeface="IPAPANNEW"/>
                <a:ea typeface="仿宋_GB2312"/>
                <a:cs typeface="Times New Roman" panose="02020603050405020304"/>
              </a:rPr>
              <a:t>3)</a:t>
            </a:r>
            <a:r>
              <a:rPr lang="zh-CN" altLang="en-US" sz="2800" kern="100" dirty="0" smtClean="0">
                <a:latin typeface="IPAPANNEW"/>
                <a:ea typeface="仿宋_GB2312"/>
                <a:cs typeface="Times New Roman" panose="02020603050405020304"/>
              </a:rPr>
              <a:t>＋</a:t>
            </a:r>
            <a:r>
              <a:rPr lang="en-US" sz="2800" kern="100" dirty="0" smtClean="0">
                <a:latin typeface="IPAPANNEW"/>
                <a:ea typeface="仿宋_GB2312"/>
                <a:cs typeface="Times New Roman" panose="02020603050405020304"/>
              </a:rPr>
              <a:t>0.05</a:t>
            </a:r>
            <a:r>
              <a:rPr lang="en-US" sz="2800" kern="100" dirty="0" smtClean="0">
                <a:latin typeface="Times New Roman" panose="02020603050405020304"/>
                <a:cs typeface="Courier New" panose="02070309020205020404"/>
              </a:rPr>
              <a:t>×</a:t>
            </a:r>
            <a:r>
              <a:rPr lang="en-US" sz="2800" kern="100" dirty="0" smtClean="0">
                <a:latin typeface="IPAPANNEW"/>
                <a:ea typeface="仿宋_GB2312"/>
                <a:cs typeface="Times New Roman" panose="02020603050405020304"/>
              </a:rPr>
              <a:t>(4</a:t>
            </a:r>
            <a:r>
              <a:rPr lang="zh-CN" altLang="en-US" sz="2800" kern="100" dirty="0" smtClean="0">
                <a:latin typeface="IPAPANNEW"/>
                <a:ea typeface="仿宋_GB2312"/>
                <a:cs typeface="Times New Roman" panose="02020603050405020304"/>
              </a:rPr>
              <a:t>－</a:t>
            </a:r>
            <a:r>
              <a:rPr lang="en-US" sz="2800" kern="100" dirty="0" smtClean="0">
                <a:latin typeface="IPAPANNEW"/>
                <a:ea typeface="仿宋_GB2312"/>
                <a:cs typeface="Times New Roman" panose="02020603050405020304"/>
              </a:rPr>
              <a:t>3)</a:t>
            </a:r>
            <a:r>
              <a:rPr lang="zh-CN" altLang="en-US" sz="2800" kern="100" dirty="0" smtClean="0">
                <a:latin typeface="IPAPANNEW"/>
                <a:ea typeface="仿宋_GB2312"/>
                <a:cs typeface="Times New Roman" panose="02020603050405020304"/>
              </a:rPr>
              <a:t>＋</a:t>
            </a:r>
            <a:r>
              <a:rPr lang="en-US" sz="2800" kern="100" dirty="0" smtClean="0">
                <a:latin typeface="IPAPANNEW"/>
                <a:ea typeface="仿宋_GB2312"/>
                <a:cs typeface="Times New Roman" panose="02020603050405020304"/>
              </a:rPr>
              <a:t>0.05</a:t>
            </a:r>
            <a:r>
              <a:rPr lang="en-US" sz="2800" kern="100" dirty="0" smtClean="0">
                <a:latin typeface="Times New Roman" panose="02020603050405020304"/>
                <a:cs typeface="Courier New" panose="02070309020205020404"/>
              </a:rPr>
              <a:t>×</a:t>
            </a:r>
            <a:r>
              <a:rPr lang="en-US" sz="2800" kern="100" dirty="0" smtClean="0">
                <a:latin typeface="IPAPANNEW"/>
                <a:ea typeface="仿宋_GB2312"/>
                <a:cs typeface="Times New Roman" panose="02020603050405020304"/>
              </a:rPr>
              <a:t>(4.5</a:t>
            </a:r>
            <a:r>
              <a:rPr lang="zh-CN" altLang="en-US" sz="2800" kern="100" dirty="0" smtClean="0">
                <a:latin typeface="IPAPANNEW"/>
                <a:ea typeface="仿宋_GB2312"/>
                <a:cs typeface="Times New Roman" panose="02020603050405020304"/>
              </a:rPr>
              <a:t>－</a:t>
            </a:r>
            <a:r>
              <a:rPr lang="en-US" sz="2800" kern="100" dirty="0" smtClean="0">
                <a:latin typeface="IPAPANNEW"/>
                <a:ea typeface="仿宋_GB2312"/>
                <a:cs typeface="Times New Roman" panose="02020603050405020304"/>
              </a:rPr>
              <a:t>3)]</a:t>
            </a:r>
            <a:r>
              <a:rPr lang="en-US" sz="2800" kern="100" dirty="0" smtClean="0">
                <a:latin typeface="宋体" panose="02010600030101010101" pitchFamily="2" charset="-122"/>
                <a:cs typeface="Times New Roman" panose="02020603050405020304"/>
              </a:rPr>
              <a:t>×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10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7.2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1.8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1.5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10.5(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元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．</a:t>
            </a:r>
            <a:endParaRPr lang="zh-CN" altLang="en-US" sz="280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即该市居民该月的人均水费估计为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10.5</a:t>
            </a:r>
            <a:r>
              <a:rPr lang="zh-CN" altLang="en-US" sz="2800" kern="1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元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．</a:t>
            </a:r>
            <a:endParaRPr 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11742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题型三　用样本的数字特征估计总体的数字特征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693490"/>
            <a:ext cx="11161240" cy="4573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为了从整体上更好地把握总体的规律，我们还可以通过样本数据的众数、中位数、平均数和标准差等数字特征对总体相应的数字特征作出估计．众数就是样本数据中出现次数最多的那个值；中位数就是把样本数据按照由小到大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(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或由大到小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)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的顺序排列，如果数据的个数是奇数，中位数为处于中间位置的数，如果数据的个数是偶数，中位数为中间两个数据的平均数；平均数就是所有样本数据的平均值，用   表示；标准差是反映样本数据分散程度大小的最常用统计量，其计算公式是</a:t>
            </a:r>
            <a:endParaRPr lang="zh-CN" altLang="en-US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9952858" y="4072736"/>
          <a:ext cx="779463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文档" r:id="rId1" imgW="1054100" imgH="1244600" progId="Word.Document.12">
                  <p:embed/>
                </p:oleObj>
              </mc:Choice>
              <mc:Fallback>
                <p:oleObj name="文档" r:id="rId1" imgW="1054100" imgH="1244600" progId="Word.Document.12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952858" y="4072736"/>
                        <a:ext cx="779463" cy="9239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50590" y="5193779"/>
          <a:ext cx="9636125" cy="147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文档" r:id="rId3" imgW="12865100" imgH="1981200" progId="Word.Document.12">
                  <p:embed/>
                </p:oleObj>
              </mc:Choice>
              <mc:Fallback>
                <p:oleObj name="文档" r:id="rId3" imgW="12865100" imgH="1981200" progId="Word.Document.12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0590" y="5193779"/>
                        <a:ext cx="9636125" cy="14763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06574" y="5950074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有时也用标准差的平方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－方差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代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替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标准差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1" action="ppaction://hlinksldjump"/>
          </p:cNvPr>
          <p:cNvSpPr txBox="1"/>
          <p:nvPr/>
        </p:nvSpPr>
        <p:spPr>
          <a:xfrm>
            <a:off x="3504210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系统盘点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3502918" y="3174285"/>
            <a:ext cx="515066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3504210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515866" y="2693023"/>
            <a:ext cx="513772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515866" y="3817492"/>
            <a:ext cx="5137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515866" y="4941962"/>
            <a:ext cx="5137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4541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若某校高一年级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个班参加合唱比赛的得分茎叶图如图所示，则这组数据的中位数和平均数分别是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单位：分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2290" name="Picture 2" descr="Z-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514" y="1341562"/>
            <a:ext cx="2707780" cy="1426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06574" y="270971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A.91.5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91.5  	B.91.5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92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C.91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91.5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D.92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92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393385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将这组数据从小到大排列，得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87,89,90,91,92,93,94,96(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单位：分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74240" y="4642098"/>
          <a:ext cx="1087755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文档" r:id="rId2" imgW="14528800" imgH="2044700" progId="Word.Document.12">
                  <p:embed/>
                </p:oleObj>
              </mc:Choice>
              <mc:Fallback>
                <p:oleObj name="文档" r:id="rId2" imgW="14528800" imgH="2044700" progId="Word.Document.12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74240" y="4642098"/>
                        <a:ext cx="10877550" cy="1524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74240" y="5650210"/>
          <a:ext cx="1087755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文档" r:id="rId4" imgW="14528800" imgH="2044700" progId="Word.Document.12">
                  <p:embed/>
                </p:oleObj>
              </mc:Choice>
              <mc:Fallback>
                <p:oleObj name="文档" r:id="rId4" imgW="14528800" imgH="2044700" progId="Word.Document.12">
                  <p:embed/>
                  <p:pic>
                    <p:nvPicPr>
                      <p:cNvPr id="0" name="图片 8193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4240" y="5650210"/>
                        <a:ext cx="10877550" cy="1524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8130480" y="85612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cap="all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A</a:t>
            </a:r>
            <a:endParaRPr lang="zh-CN" altLang="en-US" sz="2800" b="1" cap="all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79639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从某项综合能力测试中抽取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人的成绩，统计如表，则这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人成绩的标准差为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350792" y="1485578"/>
          <a:ext cx="7344814" cy="1440160"/>
        </p:xfrm>
        <a:graphic>
          <a:graphicData uri="http://schemas.openxmlformats.org/drawingml/2006/table">
            <a:tbl>
              <a:tblPr/>
              <a:tblGrid>
                <a:gridCol w="1558339"/>
                <a:gridCol w="1157295"/>
                <a:gridCol w="1157295"/>
                <a:gridCol w="1157295"/>
                <a:gridCol w="1157295"/>
                <a:gridCol w="1157295"/>
              </a:tblGrid>
              <a:tr h="6480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分数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5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4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3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人数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20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10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30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30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10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01426" y="2997746"/>
          <a:ext cx="10274300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文档" r:id="rId1" imgW="13716000" imgH="1968500" progId="Word.Document.12">
                  <p:embed/>
                </p:oleObj>
              </mc:Choice>
              <mc:Fallback>
                <p:oleObj name="文档" r:id="rId1" imgW="13716000" imgH="1968500" progId="Word.Document.12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1426" y="2997746"/>
                        <a:ext cx="10274300" cy="14668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1426" y="3933850"/>
          <a:ext cx="10274300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文档" r:id="rId3" imgW="13716000" imgH="1968500" progId="Word.Document.12">
                  <p:embed/>
                </p:oleObj>
              </mc:Choice>
              <mc:Fallback>
                <p:oleObj name="文档" r:id="rId3" imgW="13716000" imgH="1968500" progId="Word.Document.12">
                  <p:embed/>
                  <p:pic>
                    <p:nvPicPr>
                      <p:cNvPr id="0" name="图片 921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1426" y="3933850"/>
                        <a:ext cx="10274300" cy="14668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01426" y="4869954"/>
          <a:ext cx="10274300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文档" r:id="rId5" imgW="13716000" imgH="1968500" progId="Word.Document.12">
                  <p:embed/>
                </p:oleObj>
              </mc:Choice>
              <mc:Fallback>
                <p:oleObj name="文档" r:id="rId5" imgW="13716000" imgH="1968500" progId="Word.Document.12">
                  <p:embed/>
                  <p:pic>
                    <p:nvPicPr>
                      <p:cNvPr id="0" name="图片 921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1426" y="4869954"/>
                        <a:ext cx="10274300" cy="14668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76250" y="5181203"/>
          <a:ext cx="10267950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文档" r:id="rId7" imgW="13716000" imgH="2298700" progId="Word.Document.12">
                  <p:embed/>
                </p:oleObj>
              </mc:Choice>
              <mc:Fallback>
                <p:oleObj name="文档" r:id="rId7" imgW="13716000" imgH="2298700" progId="Word.Document.12">
                  <p:embed/>
                  <p:pic>
                    <p:nvPicPr>
                      <p:cNvPr id="0" name="图片 9219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6250" y="5181203"/>
                        <a:ext cx="10267950" cy="1714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2917329" y="89035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333450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为调查甲、乙两校高三年级学生某次联考数学成绩情况，用简单随机抽样，从这两校中各抽取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名高三年级学生，以他们的数学成绩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百分制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作为样本，样本数据的茎叶图如图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386" name="Picture 2" descr="RA19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426" y="2349674"/>
            <a:ext cx="5325619" cy="297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78582" y="333450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若甲校高三年级每位学生被抽取的概率为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0.05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，求甲校高三年级学生总人数，并估计甲校高三年级这次联考数学成绩的及格率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(60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分及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分以上为及格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582" y="223711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设甲校高三年级学生总人数为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73832" y="3016796"/>
          <a:ext cx="10360025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文档" r:id="rId1" imgW="13830300" imgH="2070100" progId="Word.Document.12">
                  <p:embed/>
                </p:oleObj>
              </mc:Choice>
              <mc:Fallback>
                <p:oleObj name="文档" r:id="rId1" imgW="13830300" imgH="2070100" progId="Word.Document.12">
                  <p:embed/>
                  <p:pic>
                    <p:nvPicPr>
                      <p:cNvPr id="0" name="图片 1024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73832" y="3016796"/>
                        <a:ext cx="10360025" cy="1543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478582" y="393385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样本中甲校高三年级学生数学成绩不及格的人数为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69640" y="4786114"/>
          <a:ext cx="10360025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文档" r:id="rId3" imgW="13830300" imgH="2070100" progId="Word.Document.12">
                  <p:embed/>
                </p:oleObj>
              </mc:Choice>
              <mc:Fallback>
                <p:oleObj name="文档" r:id="rId3" imgW="13830300" imgH="2070100" progId="Word.Document.12">
                  <p:embed/>
                  <p:pic>
                    <p:nvPicPr>
                      <p:cNvPr id="0" name="图片 1024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9640" y="4786114"/>
                        <a:ext cx="10360025" cy="1543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56331" y="409575"/>
          <a:ext cx="11039475" cy="212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文档" r:id="rId1" imgW="14744700" imgH="2844800" progId="Word.Document.12">
                  <p:embed/>
                </p:oleObj>
              </mc:Choice>
              <mc:Fallback>
                <p:oleObj name="文档" r:id="rId1" imgW="14744700" imgH="2844800" progId="Word.Document.12">
                  <p:embed/>
                  <p:pic>
                    <p:nvPicPr>
                      <p:cNvPr id="0" name="图片 1126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6331" y="409575"/>
                        <a:ext cx="11039475" cy="2124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88107" y="1917626"/>
          <a:ext cx="11039475" cy="130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文档" r:id="rId3" imgW="14744700" imgH="1752600" progId="Word.Document.12">
                  <p:embed/>
                </p:oleObj>
              </mc:Choice>
              <mc:Fallback>
                <p:oleObj name="文档" r:id="rId3" imgW="14744700" imgH="1752600" progId="Word.Document.12">
                  <p:embed/>
                  <p:pic>
                    <p:nvPicPr>
                      <p:cNvPr id="0" name="图片 1126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8107" y="1917626"/>
                        <a:ext cx="11039475" cy="13049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78582" y="2772941"/>
          <a:ext cx="11039475" cy="130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文档" r:id="rId5" imgW="14744700" imgH="1752600" progId="Word.Document.12">
                  <p:embed/>
                </p:oleObj>
              </mc:Choice>
              <mc:Fallback>
                <p:oleObj name="文档" r:id="rId5" imgW="14744700" imgH="1752600" progId="Word.Document.12">
                  <p:embed/>
                  <p:pic>
                    <p:nvPicPr>
                      <p:cNvPr id="0" name="图片 1126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8582" y="2772941"/>
                        <a:ext cx="11039475" cy="13049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34566" y="3464015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79)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92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ea typeface="华文细黑" panose="0201060004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56331" y="5024239"/>
          <a:ext cx="11039475" cy="130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文档" r:id="rId7" imgW="14744700" imgH="1752600" progId="Word.Document.12">
                  <p:embed/>
                </p:oleObj>
              </mc:Choice>
              <mc:Fallback>
                <p:oleObj name="文档" r:id="rId7" imgW="14744700" imgH="1752600" progId="Word.Document.12">
                  <p:embed/>
                  <p:pic>
                    <p:nvPicPr>
                      <p:cNvPr id="0" name="图片 1126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6331" y="5024239"/>
                        <a:ext cx="11039475" cy="13049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-2125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题型四　变量间的相关关系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587574"/>
            <a:ext cx="11161240" cy="60844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分析两个变量间的相关关系时，我们可根据样本数据散点图确定两个变量之间是否存在相关关系，还可利用最小二乘法求出回归方程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把样本数据表示的点在直角坐标系中作出，构成的图叫做散点图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从散点图上，我们可以分析出两个变量是否存在相关关系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如果这些点大致分布在通过散点图中心的一条直线附近，那么就说这两个变量之间具有线性相关关系，这条直线叫做回归直线，直线方程叫做回归方程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回归方程的应用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利用回归方程可以对总体进行预测，虽然得到的结果不是准确值，但我们是根据统计规律得到的，因而所得结果的正确率是最大的，所以可以大胆地利用回归方程进行预测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anose="02010600030101010101" pitchFamily="2" charset="-122"/>
              <a:ea typeface="华文细黑" panose="0201060004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54947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4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某地连续十年粮食需求量逐年上升，下表是部分统计数据：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70671" y="1485579"/>
          <a:ext cx="8640959" cy="1656183"/>
        </p:xfrm>
        <a:graphic>
          <a:graphicData uri="http://schemas.openxmlformats.org/drawingml/2006/table">
            <a:tbl>
              <a:tblPr/>
              <a:tblGrid>
                <a:gridCol w="2711744"/>
                <a:gridCol w="1185843"/>
                <a:gridCol w="1185843"/>
                <a:gridCol w="1185843"/>
                <a:gridCol w="1185843"/>
                <a:gridCol w="1185843"/>
              </a:tblGrid>
              <a:tr h="8064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年份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2006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2008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2010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2012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2014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96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需求量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万吨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)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236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246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257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276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286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58788" y="3450729"/>
          <a:ext cx="11325225" cy="141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文档" r:id="rId1" imgW="15125700" imgH="1905000" progId="Word.Document.12">
                  <p:embed/>
                </p:oleObj>
              </mc:Choice>
              <mc:Fallback>
                <p:oleObj name="文档" r:id="rId1" imgW="15125700" imgH="1905000" progId="Word.Document.12">
                  <p:embed/>
                  <p:pic>
                    <p:nvPicPr>
                      <p:cNvPr id="0" name="图片 1228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8788" y="3450729"/>
                        <a:ext cx="11325225" cy="1419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7049" y="18943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由所给数据看出，年需求量与年份之间是近似直线上升，下面来求回归方程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为此对数据预处理如下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1050" kern="100" dirty="0">
              <a:effectLst/>
              <a:latin typeface="宋体" panose="02010600030101010101" pitchFamily="2" charset="-122"/>
              <a:ea typeface="华文细黑" panose="02010600040101010101" pitchFamily="2" charset="-122"/>
              <a:cs typeface="Courier New" panose="02070309020205020404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342678" y="1629592"/>
          <a:ext cx="8856984" cy="1584178"/>
        </p:xfrm>
        <a:graphic>
          <a:graphicData uri="http://schemas.openxmlformats.org/drawingml/2006/table">
            <a:tbl>
              <a:tblPr/>
              <a:tblGrid>
                <a:gridCol w="2809814"/>
                <a:gridCol w="1478277"/>
                <a:gridCol w="1465596"/>
                <a:gridCol w="907619"/>
                <a:gridCol w="1097839"/>
                <a:gridCol w="1097839"/>
              </a:tblGrid>
              <a:tr h="7920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cap="all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年份－</a:t>
                      </a:r>
                      <a:r>
                        <a:rPr lang="en-US" sz="2800" kern="100" cap="all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2010</a:t>
                      </a:r>
                      <a:endParaRPr lang="zh-CN" sz="2800" kern="100" cap="all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cap="all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－</a:t>
                      </a:r>
                      <a:r>
                        <a:rPr lang="en-US" sz="2800" kern="100" cap="all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4</a:t>
                      </a:r>
                      <a:endParaRPr lang="zh-CN" sz="2800" kern="100" cap="all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cap="all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－</a:t>
                      </a:r>
                      <a:r>
                        <a:rPr lang="en-US" sz="2800" kern="100" cap="all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</a:t>
                      </a:r>
                      <a:endParaRPr lang="zh-CN" sz="2800" kern="100" cap="all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cap="all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0</a:t>
                      </a:r>
                      <a:endParaRPr lang="zh-CN" sz="2800" kern="100" cap="all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cap="all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</a:t>
                      </a:r>
                      <a:endParaRPr lang="zh-CN" sz="2800" kern="100" cap="all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cap="all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4</a:t>
                      </a:r>
                      <a:endParaRPr lang="zh-CN" sz="2800" kern="100" cap="all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cap="all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需求量－</a:t>
                      </a:r>
                      <a:r>
                        <a:rPr lang="en-US" sz="2800" kern="100" cap="all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257</a:t>
                      </a:r>
                      <a:endParaRPr lang="zh-CN" sz="2800" kern="100" cap="all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cap="all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－</a:t>
                      </a:r>
                      <a:r>
                        <a:rPr lang="en-US" sz="2800" kern="100" cap="all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21</a:t>
                      </a:r>
                      <a:endParaRPr lang="zh-CN" sz="2800" kern="100" cap="all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cap="all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－</a:t>
                      </a:r>
                      <a:r>
                        <a:rPr lang="en-US" sz="2800" kern="100" cap="all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11</a:t>
                      </a:r>
                      <a:endParaRPr lang="zh-CN" sz="2800" kern="100" cap="all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cap="all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0</a:t>
                      </a:r>
                      <a:endParaRPr lang="zh-CN" sz="2800" kern="100" cap="all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cap="all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19</a:t>
                      </a:r>
                      <a:endParaRPr lang="zh-CN" sz="2800" kern="100" cap="all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cap="all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29</a:t>
                      </a:r>
                      <a:endParaRPr lang="zh-CN" sz="2800" kern="100" cap="all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50590" y="3429794"/>
          <a:ext cx="11325225" cy="141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文档" r:id="rId1" imgW="15125700" imgH="1905000" progId="Word.Document.12">
                  <p:embed/>
                </p:oleObj>
              </mc:Choice>
              <mc:Fallback>
                <p:oleObj name="文档" r:id="rId1" imgW="15125700" imgH="1905000" progId="Word.Document.12">
                  <p:embed/>
                  <p:pic>
                    <p:nvPicPr>
                      <p:cNvPr id="0" name="图片 1331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0590" y="3429794"/>
                        <a:ext cx="11325225" cy="1419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52450" y="4216524"/>
          <a:ext cx="11325225" cy="173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name="文档" r:id="rId3" imgW="15125700" imgH="2324100" progId="Word.Document.12">
                  <p:embed/>
                </p:oleObj>
              </mc:Choice>
              <mc:Fallback>
                <p:oleObj name="文档" r:id="rId3" imgW="15125700" imgH="2324100" progId="Word.Document.12">
                  <p:embed/>
                  <p:pic>
                    <p:nvPicPr>
                      <p:cNvPr id="0" name="图片 1331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2450" y="4216524"/>
                        <a:ext cx="11325225" cy="1733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50590" y="5512668"/>
          <a:ext cx="11325225" cy="173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文档" r:id="rId5" imgW="15125700" imgH="2324100" progId="Word.Document.12">
                  <p:embed/>
                </p:oleObj>
              </mc:Choice>
              <mc:Fallback>
                <p:oleObj name="文档" r:id="rId5" imgW="15125700" imgH="2324100" progId="Word.Document.12">
                  <p:embed/>
                  <p:pic>
                    <p:nvPicPr>
                      <p:cNvPr id="0" name="图片 1331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0590" y="5512668"/>
                        <a:ext cx="11325225" cy="1733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7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69349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由上述计算结果，知所求回归方程为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62558" y="1662336"/>
          <a:ext cx="10245725" cy="169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文档" r:id="rId1" imgW="10242550" imgH="1696720" progId="Word.Document.12">
                  <p:embed/>
                </p:oleObj>
              </mc:Choice>
              <mc:Fallback>
                <p:oleObj name="文档" r:id="rId1" imgW="10242550" imgH="1696720" progId="Word.Document.12">
                  <p:embed/>
                  <p:pic>
                    <p:nvPicPr>
                      <p:cNvPr id="0" name="图片 1433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2558" y="1662336"/>
                        <a:ext cx="10245725" cy="1695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78582" y="2526432"/>
          <a:ext cx="10245725" cy="169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文档" r:id="rId3" imgW="13677900" imgH="2273300" progId="Word.Document.12">
                  <p:embed/>
                </p:oleObj>
              </mc:Choice>
              <mc:Fallback>
                <p:oleObj name="文档" r:id="rId3" imgW="13677900" imgH="2273300" progId="Word.Document.12">
                  <p:embed/>
                  <p:pic>
                    <p:nvPicPr>
                      <p:cNvPr id="0" name="图片 1433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8582" y="2526432"/>
                        <a:ext cx="10245725" cy="1695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76549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利用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中所求出的直线方程预测该地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2016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年的粮食需求量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48557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利用直线方程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，可预测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2016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年的粮食需求量为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6.5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(2 016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2 010)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260.2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6.5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260.2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299.2(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万吨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≈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299(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万吨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知识网络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系统盘点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RA18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47" y="816214"/>
            <a:ext cx="10920367" cy="5257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117426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4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理论预测某城市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2024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年人口总数与年份的关系如下表所示：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062758" y="1053530"/>
          <a:ext cx="8352928" cy="1584175"/>
        </p:xfrm>
        <a:graphic>
          <a:graphicData uri="http://schemas.openxmlformats.org/drawingml/2006/table">
            <a:tbl>
              <a:tblPr/>
              <a:tblGrid>
                <a:gridCol w="3560612"/>
                <a:gridCol w="886614"/>
                <a:gridCol w="886614"/>
                <a:gridCol w="886614"/>
                <a:gridCol w="1060042"/>
                <a:gridCol w="1072432"/>
              </a:tblGrid>
              <a:tr h="8640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年份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202</a:t>
                      </a:r>
                      <a:r>
                        <a:rPr lang="en-US" sz="2800" i="1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年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)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0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3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4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人口数</a:t>
                      </a:r>
                      <a:r>
                        <a:rPr lang="en-US" sz="2800" i="1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y</a:t>
                      </a: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十万</a:t>
                      </a: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)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5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7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8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11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19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06574" y="263770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请画出上表数据的散点图；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328577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数据的散点图如图：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9457" name="Picture 1" descr="RA19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604" y="3573810"/>
            <a:ext cx="2112690" cy="3025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727711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指出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是否线性相关；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44779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由散点图可知，样本点基本上分布在一条直线附近，故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呈线性相关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87363" y="333450"/>
          <a:ext cx="11039475" cy="202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文档" r:id="rId1" imgW="14744700" imgH="2717800" progId="Word.Document.12">
                  <p:embed/>
                </p:oleObj>
              </mc:Choice>
              <mc:Fallback>
                <p:oleObj name="文档" r:id="rId1" imgW="14744700" imgH="2717800" progId="Word.Document.12">
                  <p:embed/>
                  <p:pic>
                    <p:nvPicPr>
                      <p:cNvPr id="0" name="图片 1536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87363" y="333450"/>
                        <a:ext cx="11039475" cy="20288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87363" y="1754263"/>
          <a:ext cx="11039475" cy="202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文档" r:id="rId3" imgW="14744700" imgH="2717800" progId="Word.Document.12">
                  <p:embed/>
                </p:oleObj>
              </mc:Choice>
              <mc:Fallback>
                <p:oleObj name="文档" r:id="rId3" imgW="14744700" imgH="2717800" progId="Word.Document.12">
                  <p:embed/>
                  <p:pic>
                    <p:nvPicPr>
                      <p:cNvPr id="0" name="图片 1536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7363" y="1754263"/>
                        <a:ext cx="11039475" cy="20288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87363" y="2697113"/>
          <a:ext cx="11039475" cy="202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文档" r:id="rId5" imgW="14744700" imgH="2717800" progId="Word.Document.12">
                  <p:embed/>
                </p:oleObj>
              </mc:Choice>
              <mc:Fallback>
                <p:oleObj name="文档" r:id="rId5" imgW="14744700" imgH="2717800" progId="Word.Document.12">
                  <p:embed/>
                  <p:pic>
                    <p:nvPicPr>
                      <p:cNvPr id="0" name="图片 1536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7363" y="2697113"/>
                        <a:ext cx="11039475" cy="20288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87363" y="3482330"/>
          <a:ext cx="11039475" cy="297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文档" r:id="rId7" imgW="14744700" imgH="3987800" progId="Word.Document.12">
                  <p:embed/>
                </p:oleObj>
              </mc:Choice>
              <mc:Fallback>
                <p:oleObj name="文档" r:id="rId7" imgW="14744700" imgH="3987800" progId="Word.Document.12">
                  <p:embed/>
                  <p:pic>
                    <p:nvPicPr>
                      <p:cNvPr id="0" name="图片 15363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7363" y="3482330"/>
                        <a:ext cx="11039475" cy="29718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87363" y="6074643"/>
          <a:ext cx="11039475" cy="117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文档" r:id="rId9" imgW="14744700" imgH="1574800" progId="Word.Document.12">
                  <p:embed/>
                </p:oleObj>
              </mc:Choice>
              <mc:Fallback>
                <p:oleObj name="文档" r:id="rId9" imgW="14744700" imgH="1574800" progId="Word.Document.12">
                  <p:embed/>
                  <p:pic>
                    <p:nvPicPr>
                      <p:cNvPr id="0" name="图片 15364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7363" y="6074643"/>
                        <a:ext cx="11039475" cy="11715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549474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据此估计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2025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年该城市人口总数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参数数据：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132,0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30)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50590" y="2686075"/>
          <a:ext cx="9979025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文档" r:id="rId1" imgW="13322300" imgH="1676400" progId="Word.Document.12">
                  <p:embed/>
                </p:oleObj>
              </mc:Choice>
              <mc:Fallback>
                <p:oleObj name="文档" r:id="rId1" imgW="13322300" imgH="1676400" progId="Word.Document.12">
                  <p:embed/>
                  <p:pic>
                    <p:nvPicPr>
                      <p:cNvPr id="0" name="图片 1638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0590" y="2686075"/>
                        <a:ext cx="9979025" cy="1247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06574" y="339026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故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2025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年该城市人口总数约为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196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万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37592" y="4533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题型五　数形结合思想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81608" y="837426"/>
          <a:ext cx="11737304" cy="5678932"/>
        </p:xfrm>
        <a:graphic>
          <a:graphicData uri="http://schemas.openxmlformats.org/drawingml/2006/table">
            <a:tbl>
              <a:tblPr/>
              <a:tblGrid>
                <a:gridCol w="936104"/>
                <a:gridCol w="2736304"/>
                <a:gridCol w="3379545"/>
                <a:gridCol w="4685351"/>
              </a:tblGrid>
              <a:tr h="4098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名称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数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形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结合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87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频率分布直方图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数据分组及频数：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[40,50)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；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[50,60)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3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；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[60,70)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10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；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[70,80)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15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；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[80,90)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12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；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IPAPANNEW"/>
                          <a:ea typeface="华文细黑"/>
                          <a:cs typeface="Times New Roman" panose="02020603050405020304"/>
                        </a:rPr>
                        <a:t>[90,100]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8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baseline="0">
                        <a:effectLst/>
                        <a:latin typeface="Times New Roman" panose="02020603050405020304"/>
                        <a:ea typeface="华文细黑"/>
                        <a:cs typeface="Courier New" panose="02070309020205020404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altLang="en-US" sz="2800" kern="100" baseline="0" dirty="0" smtClean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①可求众数：最高矩形的中点所对应的横坐标；</a:t>
                      </a:r>
                      <a:endParaRPr lang="zh-CN" altLang="en-US" sz="2800" kern="100" baseline="0" dirty="0" smtClean="0">
                        <a:effectLst/>
                        <a:latin typeface="宋体" panose="02010600030101010101" pitchFamily="2" charset="-122"/>
                        <a:ea typeface="华文细黑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altLang="en-US" sz="2800" kern="100" baseline="0" dirty="0" smtClean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②可求中位数：中位数左边和右边的直方图面积相等；</a:t>
                      </a:r>
                      <a:endParaRPr lang="zh-CN" altLang="en-US" sz="2800" kern="100" baseline="0" dirty="0" smtClean="0">
                        <a:effectLst/>
                        <a:latin typeface="宋体" panose="02010600030101010101" pitchFamily="2" charset="-122"/>
                        <a:ea typeface="华文细黑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altLang="en-US" sz="2800" kern="100" baseline="0" dirty="0" smtClean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③可求平均数：每个矩形的面积乘以矩形底边中点的横坐标之和；</a:t>
                      </a:r>
                      <a:endParaRPr lang="en-US" altLang="zh-CN" sz="2800" kern="100" baseline="0" dirty="0" smtClean="0">
                        <a:effectLst/>
                        <a:latin typeface="宋体" panose="02010600030101010101" pitchFamily="2" charset="-122"/>
                        <a:ea typeface="华文细黑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 smtClean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④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可求落在各个区域内的频率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5602" name="Picture 2" descr="E:\莫成程\2016\同步\创新设计\数学\人A必修3\PPT\做PPT的WORD\RA193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6024" y="2781642"/>
            <a:ext cx="3237380" cy="2301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838624" y="1125538"/>
          <a:ext cx="10369150" cy="3600400"/>
        </p:xfrm>
        <a:graphic>
          <a:graphicData uri="http://schemas.openxmlformats.org/drawingml/2006/table">
            <a:tbl>
              <a:tblPr/>
              <a:tblGrid>
                <a:gridCol w="1224134"/>
                <a:gridCol w="1152128"/>
                <a:gridCol w="3600400"/>
                <a:gridCol w="439248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名称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数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形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结合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83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总体密度曲线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同上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baseline="0" dirty="0">
                        <a:effectLst/>
                        <a:latin typeface="Times New Roman" panose="02020603050405020304"/>
                        <a:ea typeface="华文细黑"/>
                        <a:cs typeface="Courier New" panose="02070309020205020404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可精确地反映一个总体在各个区域内取值的百分比，如分数落在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</a:t>
                      </a:r>
                      <a:r>
                        <a:rPr lang="en-US" sz="2800" i="1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i="1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内的百分比是左图中阴影部分的面积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6626" name="Picture 2" descr="E:\莫成程\2016\同步\创新设计\数学\人A必修3\PPT\做PPT的WORD\RA194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910" y="2227386"/>
            <a:ext cx="2943326" cy="213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62558" y="88622"/>
          <a:ext cx="11665296" cy="6653540"/>
        </p:xfrm>
        <a:graphic>
          <a:graphicData uri="http://schemas.openxmlformats.org/drawingml/2006/table">
            <a:tbl>
              <a:tblPr/>
              <a:tblGrid>
                <a:gridCol w="1296145"/>
                <a:gridCol w="3024336"/>
                <a:gridCol w="3024335"/>
                <a:gridCol w="4320480"/>
              </a:tblGrid>
              <a:tr h="8784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名称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数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形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结合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84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茎叶图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甲的数据：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95,81,75,89,71,65,76,88,94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；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乙的数据：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83,86,93,99,88,103,98,114,98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>
                        <a:effectLst/>
                        <a:latin typeface="Times New Roman" panose="02020603050405020304"/>
                        <a:ea typeface="华文细黑"/>
                        <a:cs typeface="Courier New" panose="02070309020205020404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①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茎是十位和百位数字，叶是个位数字；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②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可以帮助分析样本数据的大致频率分布；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③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可用来求数据的一些数字特征，如中位数、众数等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65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散点图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n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个数据点</a:t>
                      </a: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</a:t>
                      </a:r>
                      <a:r>
                        <a:rPr lang="en-US" sz="2800" i="1" kern="100" baseline="-250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y</a:t>
                      </a:r>
                      <a:r>
                        <a:rPr lang="en-US" sz="2800" i="1" kern="100" baseline="-250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)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>
                        <a:effectLst/>
                        <a:latin typeface="Times New Roman" panose="02020603050405020304"/>
                        <a:ea typeface="华文细黑"/>
                        <a:cs typeface="Courier New" panose="02070309020205020404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可以判断两个变量之间有无相关关系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7656" name="Picture 8" descr="E:\莫成程\2016\同步\创新设计\数学\人A必修3\PPT\做PPT的WORD\RA195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119" y="1782182"/>
            <a:ext cx="2062014" cy="2151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5" name="Picture 7" descr="E:\莫成程\2016\同步\创新设计\数学\人A必修3\PPT\做PPT的WORD\RA196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686" y="5296669"/>
            <a:ext cx="2868879" cy="1389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117426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5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甲、乙两人在相同的条件下各射靶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次，</a:t>
            </a:r>
            <a:r>
              <a:rPr lang="zh-CN" altLang="zh-CN" sz="28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每次射靶成绩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单位：环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如下图所示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8674" name="Picture 2" descr="RA19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102" y="1053530"/>
            <a:ext cx="4046184" cy="3249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06574" y="4149874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填写下表：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854846" y="4509911"/>
          <a:ext cx="8136904" cy="2016226"/>
        </p:xfrm>
        <a:graphic>
          <a:graphicData uri="http://schemas.openxmlformats.org/drawingml/2006/table">
            <a:tbl>
              <a:tblPr/>
              <a:tblGrid>
                <a:gridCol w="923402"/>
                <a:gridCol w="1563383"/>
                <a:gridCol w="1243392"/>
                <a:gridCol w="1563383"/>
                <a:gridCol w="2843344"/>
              </a:tblGrid>
              <a:tr h="71755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平均数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方差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中位数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命中</a:t>
                      </a: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9</a:t>
                      </a: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环及以上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3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甲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7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1.2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3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乙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5.4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3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839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乙的射靶环数依次为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2,4,6,8,7,7,8,9,9,10.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32605" y="728474"/>
          <a:ext cx="10152063" cy="148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文档" r:id="rId1" imgW="13550900" imgH="1993900" progId="Word.Document.12">
                  <p:embed/>
                </p:oleObj>
              </mc:Choice>
              <mc:Fallback>
                <p:oleObj name="文档" r:id="rId1" imgW="13550900" imgH="1993900" progId="Word.Document.12">
                  <p:embed/>
                  <p:pic>
                    <p:nvPicPr>
                      <p:cNvPr id="0" name="图片 1740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2605" y="728474"/>
                        <a:ext cx="10152063" cy="148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06574" y="144855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乙的射靶环数从小到大排列为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2,4,6,7,7,8,8,9,9,10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32605" y="2168634"/>
          <a:ext cx="10152063" cy="148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文档" r:id="rId3" imgW="13550900" imgH="1993900" progId="Word.Document.12">
                  <p:embed/>
                </p:oleObj>
              </mc:Choice>
              <mc:Fallback>
                <p:oleObj name="文档" r:id="rId3" imgW="13550900" imgH="1993900" progId="Word.Document.12">
                  <p:embed/>
                  <p:pic>
                    <p:nvPicPr>
                      <p:cNvPr id="0" name="图片 1740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2605" y="2168634"/>
                        <a:ext cx="10152063" cy="148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06574" y="296072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甲的射靶环数从小到大排列为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5,6,6,7,7,7,7,8,8,9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，所以中位数为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360879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于是填充后的表格如下表所示：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702718" y="4328874"/>
          <a:ext cx="7776864" cy="2250222"/>
        </p:xfrm>
        <a:graphic>
          <a:graphicData uri="http://schemas.openxmlformats.org/drawingml/2006/table">
            <a:tbl>
              <a:tblPr/>
              <a:tblGrid>
                <a:gridCol w="882543"/>
                <a:gridCol w="1494206"/>
                <a:gridCol w="1188375"/>
                <a:gridCol w="1494206"/>
                <a:gridCol w="2717534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平均数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方差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中位数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命中</a:t>
                      </a: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9</a:t>
                      </a: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环及以上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0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甲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7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1.2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7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0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乙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7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5.4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7.5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3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" grpId="0"/>
      <p:bldP spid="6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45418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请从四个不同的角度对这次测试进行分析：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从平均数和方差结合分析偏离程度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341562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甲、乙的平均数相同，均为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但</a:t>
            </a:r>
            <a:r>
              <a:rPr lang="en-US" altLang="zh-CN" sz="2800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&lt;</a:t>
            </a:r>
            <a:r>
              <a:rPr lang="en-US" altLang="zh-CN" sz="2800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说明甲偏离平均数的程度小，而乙偏离平均数的程度大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450409" y="1469637"/>
          <a:ext cx="7969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文档" r:id="rId1" imgW="1079500" imgH="1193800" progId="Word.Document.12">
                  <p:embed/>
                </p:oleObj>
              </mc:Choice>
              <mc:Fallback>
                <p:oleObj name="文档" r:id="rId1" imgW="1079500" imgH="1193800" progId="Word.Document.12">
                  <p:embed/>
                  <p:pic>
                    <p:nvPicPr>
                      <p:cNvPr id="0" name="图片 1843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50409" y="1469637"/>
                        <a:ext cx="796925" cy="8858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180014" y="1469637"/>
          <a:ext cx="7969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文档" r:id="rId3" imgW="1079500" imgH="1193800" progId="Word.Document.12">
                  <p:embed/>
                </p:oleObj>
              </mc:Choice>
              <mc:Fallback>
                <p:oleObj name="文档" r:id="rId3" imgW="1079500" imgH="1193800" progId="Word.Document.12">
                  <p:embed/>
                  <p:pic>
                    <p:nvPicPr>
                      <p:cNvPr id="0" name="图片 1843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80014" y="1469637"/>
                        <a:ext cx="796925" cy="8858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06574" y="2709714"/>
            <a:ext cx="1116124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从平均数和中位数结合分析谁的成绩好些；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328577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甲、乙的平均水平相同，而乙的中位数比甲大，说明乙射靶环数的优秀次数比甲多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4581922"/>
            <a:ext cx="1116124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从平均数和命中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9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环以上的次数相结合看谁的成绩好些；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522999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甲、乙的平均水平相同，而乙命中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环以上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包含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的次数比甲多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次，可知乙的射靶成绩比甲好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693490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关于抽样方法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用随机数法抽样时，对个体所编号码位数要相同，当问题所给位数不同时，以位数较多的为准，在位数较少的数前面添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，凑齐位数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2709714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用系统抽样法时，如果总体容量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能被样本容量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整除，抽样间隔为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如果总体容量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不能被样本容量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整除，先用简单随机抽样剔除多余个体，抽样间隔为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其中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－多余个体数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085180" y="3679329"/>
          <a:ext cx="636588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863600" imgH="1600200" progId="Word.Document.12">
                  <p:embed/>
                </p:oleObj>
              </mc:Choice>
              <mc:Fallback>
                <p:oleObj name="文档" r:id="rId1" imgW="863600" imgH="1600200" progId="Word.Document.12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85180" y="3679329"/>
                        <a:ext cx="636588" cy="1190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592563" y="4538489"/>
          <a:ext cx="636588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3" imgW="863600" imgH="1600200" progId="Word.Document.12">
                  <p:embed/>
                </p:oleObj>
              </mc:Choice>
              <mc:Fallback>
                <p:oleObj name="文档" r:id="rId3" imgW="863600" imgH="1600200" progId="Word.Document.12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92563" y="4538489"/>
                        <a:ext cx="636588" cy="1190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511687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从折线图上两人射击命中环数及走势分析谁更有潜力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" name="Picture 2" descr="RA19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942" y="1303775"/>
            <a:ext cx="4046184" cy="3249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06574" y="4544135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从折线图上看，乙的成绩呈上升趋势，而甲的成绩在平均线上波动不大，说明乙的状态在提升，更有潜力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189434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5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甲、乙两名同学在五次数学测试中的成绩统计用茎叶图表示如下，若甲、乙两人的平均成绩分别用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baseline="-25000" dirty="0">
                <a:latin typeface="Times New Roman" panose="02020603050405020304"/>
                <a:ea typeface="华文细黑"/>
                <a:cs typeface="Times New Roman" panose="02020603050405020304"/>
              </a:rPr>
              <a:t>甲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baseline="-25000" dirty="0">
                <a:latin typeface="Times New Roman" panose="02020603050405020304"/>
                <a:ea typeface="华文细黑"/>
                <a:cs typeface="Times New Roman" panose="02020603050405020304"/>
              </a:rPr>
              <a:t>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表示，则下列结论正确的是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2770" name="Picture 2" descr="RA19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966" y="2133650"/>
            <a:ext cx="3834470" cy="2126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06574" y="4462318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baseline="-25000" dirty="0">
                <a:latin typeface="Times New Roman" panose="02020603050405020304"/>
                <a:ea typeface="华文细黑"/>
                <a:cs typeface="Times New Roman" panose="02020603050405020304"/>
              </a:rPr>
              <a:t>甲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&gt;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baseline="-25000" dirty="0">
                <a:latin typeface="Times New Roman" panose="02020603050405020304"/>
                <a:ea typeface="华文细黑"/>
                <a:cs typeface="Times New Roman" panose="02020603050405020304"/>
              </a:rPr>
              <a:t>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，甲比乙成绩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稳定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en-US" altLang="zh-CN" sz="2800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baseline="-25000" dirty="0">
                <a:latin typeface="Times New Roman" panose="02020603050405020304"/>
                <a:ea typeface="华文细黑"/>
                <a:cs typeface="Times New Roman" panose="02020603050405020304"/>
              </a:rPr>
              <a:t>甲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&gt;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baseline="-25000" dirty="0">
                <a:latin typeface="Times New Roman" panose="02020603050405020304"/>
                <a:ea typeface="华文细黑"/>
                <a:cs typeface="Times New Roman" panose="02020603050405020304"/>
              </a:rPr>
              <a:t>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，乙比甲成绩稳定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baseline="-25000" dirty="0">
                <a:latin typeface="Times New Roman" panose="02020603050405020304"/>
                <a:ea typeface="华文细黑"/>
                <a:cs typeface="Times New Roman" panose="02020603050405020304"/>
              </a:rPr>
              <a:t>甲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&lt;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baseline="-25000" dirty="0">
                <a:latin typeface="Times New Roman" panose="02020603050405020304"/>
                <a:ea typeface="华文细黑"/>
                <a:cs typeface="Times New Roman" panose="02020603050405020304"/>
              </a:rPr>
              <a:t>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，甲比乙成绩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稳定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en-US" altLang="zh-CN" sz="2800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baseline="-25000" dirty="0">
                <a:latin typeface="Times New Roman" panose="02020603050405020304"/>
                <a:ea typeface="华文细黑"/>
                <a:cs typeface="Times New Roman" panose="02020603050405020304"/>
              </a:rPr>
              <a:t>甲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&lt;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baseline="-25000" dirty="0">
                <a:latin typeface="Times New Roman" panose="02020603050405020304"/>
                <a:ea typeface="华文细黑"/>
                <a:cs typeface="Times New Roman" panose="02020603050405020304"/>
              </a:rPr>
              <a:t>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，乙比甲成绩稳定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50590" y="1125538"/>
          <a:ext cx="10342563" cy="197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" name="文档" r:id="rId1" imgW="13804900" imgH="2641600" progId="Word.Document.12">
                  <p:embed/>
                </p:oleObj>
              </mc:Choice>
              <mc:Fallback>
                <p:oleObj name="文档" r:id="rId1" imgW="13804900" imgH="2641600" progId="Word.Document.12">
                  <p:embed/>
                  <p:pic>
                    <p:nvPicPr>
                      <p:cNvPr id="0" name="图片 1945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0590" y="1125538"/>
                        <a:ext cx="10342563" cy="19716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50590" y="2250207"/>
          <a:ext cx="10342563" cy="197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name="文档" r:id="rId3" imgW="13804900" imgH="2641600" progId="Word.Document.12">
                  <p:embed/>
                </p:oleObj>
              </mc:Choice>
              <mc:Fallback>
                <p:oleObj name="文档" r:id="rId3" imgW="13804900" imgH="2641600" progId="Word.Document.12">
                  <p:embed/>
                  <p:pic>
                    <p:nvPicPr>
                      <p:cNvPr id="0" name="图片 1945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0590" y="2250207"/>
                        <a:ext cx="10342563" cy="19716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334566" y="3246250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∴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baseline="-25000" dirty="0">
                <a:latin typeface="Times New Roman" panose="02020603050405020304"/>
                <a:ea typeface="华文细黑"/>
                <a:cs typeface="Times New Roman" panose="02020603050405020304"/>
              </a:rPr>
              <a:t>甲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&gt;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baseline="-25000" dirty="0">
                <a:latin typeface="Times New Roman" panose="02020603050405020304"/>
                <a:ea typeface="华文细黑"/>
                <a:cs typeface="Times New Roman" panose="02020603050405020304"/>
              </a:rPr>
              <a:t>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，且甲比乙成绩稳定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ea typeface="华文细黑" panose="0201060004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566" y="411034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</a:endParaRPr>
            </a:p>
          </p:txBody>
        </p:sp>
      </p:grpSp>
      <p:cxnSp>
        <p:nvCxnSpPr>
          <p:cNvPr id="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1053530"/>
            <a:ext cx="11161240" cy="32254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8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对于频率分布直方图，要记住以下几点：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每个小矩形面积＝这组的频率；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所有小矩形面积的和为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纵轴表示的数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在研究两个变量是否存在某种关系时，必须从散点图入手，通过散点图，可以做出判断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9399686" y="1754560"/>
          <a:ext cx="1016000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" name="文档" r:id="rId1" imgW="1371600" imgH="1879600" progId="Word.Document.12">
                  <p:embed/>
                </p:oleObj>
              </mc:Choice>
              <mc:Fallback>
                <p:oleObj name="文档" r:id="rId1" imgW="1371600" imgH="1879600" progId="Word.Document.12">
                  <p:embed/>
                  <p:pic>
                    <p:nvPicPr>
                      <p:cNvPr id="0" name="图片 2048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399686" y="1754560"/>
                        <a:ext cx="1016000" cy="1400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" t="1592" r="1032" b="10169"/>
          <a:stretch>
            <a:fillRect/>
          </a:stretch>
        </p:blipFill>
        <p:spPr>
          <a:xfrm>
            <a:off x="8732925" y="4087491"/>
            <a:ext cx="3459078" cy="27743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-17065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三种抽样方法的异同点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22598" y="730774"/>
          <a:ext cx="11305256" cy="5867372"/>
        </p:xfrm>
        <a:graphic>
          <a:graphicData uri="http://schemas.openxmlformats.org/drawingml/2006/table">
            <a:tbl>
              <a:tblPr/>
              <a:tblGrid>
                <a:gridCol w="1728192"/>
                <a:gridCol w="1656184"/>
                <a:gridCol w="3672408"/>
                <a:gridCol w="2376264"/>
                <a:gridCol w="1872208"/>
              </a:tblGrid>
              <a:tr h="4053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类别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共同点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各自特点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相互联系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适用范围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61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简单随机抽样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抽样过程中每个个体被抽到的可能性相同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从总体中逐个抽取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总体中的个体数较少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68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系统抽样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将总体平均分成几部分，按事先确定的规则分别在各部分中抽取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在起始部分抽样时，采用简单随机抽样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总体中的个体数较多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2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分层抽样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将总体分成几层，按各层个体数之比抽取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各层抽样时采用简单随机抽样或系统抽样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总体由差异明显的几部分组成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621482"/>
            <a:ext cx="1116124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关于用样本估计总体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用样本频率分布估计总体频率分布时，通常要对给定的一组数据进行列表、作图处理，作频率分布表与频率分布直方图时要注意其方法步骤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茎叶图刻画数据有两个优点：一是所有信息都可以从图中得到；二是茎叶图中的数据可以随时记录，随时添加，便于记录和表示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平均数反映了样本数据的平均水平，而标准差反映了样本数据的波动程度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331515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变量间的相关关系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除了函数关系这种确定性的关系外，还大量存在因变量的取值带有一定随机性的两个变量之间的关系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相关关系，对于一元线性相关关系，通过建立回归方程就可以根据其部分观测值，获得对这两个变量之间的整体关系的了解，主要是作出散点图，写出回归方程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求回归方程的步骤：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81446" y="4219947"/>
          <a:ext cx="9474200" cy="216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1" imgW="12649200" imgH="2895600" progId="Word.Document.12">
                  <p:embed/>
                </p:oleObj>
              </mc:Choice>
              <mc:Fallback>
                <p:oleObj name="文档" r:id="rId1" imgW="12649200" imgH="2895600" progId="Word.Document.12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81446" y="4219947"/>
                        <a:ext cx="9474200" cy="2162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846608" y="478210"/>
          <a:ext cx="10217150" cy="448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文档" r:id="rId1" imgW="13639800" imgH="5994400" progId="Word.Document.12">
                  <p:embed/>
                </p:oleObj>
              </mc:Choice>
              <mc:Fallback>
                <p:oleObj name="文档" r:id="rId1" imgW="13639800" imgH="5994400" progId="Word.Document.12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46608" y="478210"/>
                        <a:ext cx="10217150" cy="44862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46608" y="4510658"/>
          <a:ext cx="102108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文档" r:id="rId3" imgW="13639800" imgH="1739900" progId="Word.Document.12">
                  <p:embed/>
                </p:oleObj>
              </mc:Choice>
              <mc:Fallback>
                <p:oleObj name="文档" r:id="rId3" imgW="13639800" imgH="1739900" progId="Word.Document.12">
                  <p:embed/>
                  <p:pic>
                    <p:nvPicPr>
                      <p:cNvPr id="0" name="图片 307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6608" y="4510658"/>
                        <a:ext cx="10210800" cy="12954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题型探究</a:t>
            </a:r>
            <a:r>
              <a:rPr lang="zh-CN" altLang="en-US" kern="0" dirty="0" smtClean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                                                                                                                             重点突破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6574" y="549474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题型一　抽样方法的运用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1197546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抽样方法有：简单随机抽样、系统抽样、分层抽样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三种抽样方法比较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074" name="Picture 2" descr="RA18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9" y="2565698"/>
            <a:ext cx="6399179" cy="3926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5528</Words>
  <Application>WPS 演示</Application>
  <PresentationFormat>自定义</PresentationFormat>
  <Paragraphs>508</Paragraphs>
  <Slides>44</Slides>
  <Notes>0</Notes>
  <HiddenSlides>5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44</vt:i4>
      </vt:variant>
      <vt:variant>
        <vt:lpstr>幻灯片标题</vt:lpstr>
      </vt:variant>
      <vt:variant>
        <vt:i4>44</vt:i4>
      </vt:variant>
    </vt:vector>
  </HeadingPairs>
  <TitlesOfParts>
    <vt:vector size="108" baseType="lpstr">
      <vt:lpstr>Arial</vt:lpstr>
      <vt:lpstr>宋体</vt:lpstr>
      <vt:lpstr>Wingdings</vt:lpstr>
      <vt:lpstr>微软雅黑</vt:lpstr>
      <vt:lpstr>Times New Roman</vt:lpstr>
      <vt:lpstr>华文新魏</vt:lpstr>
      <vt:lpstr>华文细黑</vt:lpstr>
      <vt:lpstr>黑体</vt:lpstr>
      <vt:lpstr>Times New Roman</vt:lpstr>
      <vt:lpstr>华文细黑</vt:lpstr>
      <vt:lpstr>Courier New</vt:lpstr>
      <vt:lpstr>Arial Unicode MS</vt:lpstr>
      <vt:lpstr>Calibri</vt:lpstr>
      <vt:lpstr>IPAPANNEW</vt:lpstr>
      <vt:lpstr>Book Antiqua</vt:lpstr>
      <vt:lpstr>仿宋_GB2312</vt:lpstr>
      <vt:lpstr>Lao UI</vt:lpstr>
      <vt:lpstr>Segoe Print</vt:lpstr>
      <vt:lpstr>仿宋</vt:lpstr>
      <vt:lpstr>Office 主题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807</cp:revision>
  <dcterms:created xsi:type="dcterms:W3CDTF">2014-10-15T07:25:00Z</dcterms:created>
  <dcterms:modified xsi:type="dcterms:W3CDTF">2018-02-14T13:26:01Z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