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450" r:id="rId3"/>
    <p:sldId id="418" r:id="rId4"/>
    <p:sldId id="257" r:id="rId5"/>
    <p:sldId id="258" r:id="rId6"/>
    <p:sldId id="425" r:id="rId7"/>
    <p:sldId id="453" r:id="rId8"/>
    <p:sldId id="481" r:id="rId9"/>
    <p:sldId id="482" r:id="rId10"/>
    <p:sldId id="278" r:id="rId11"/>
    <p:sldId id="478" r:id="rId12"/>
    <p:sldId id="483" r:id="rId13"/>
    <p:sldId id="484" r:id="rId14"/>
    <p:sldId id="309" r:id="rId15"/>
    <p:sldId id="457" r:id="rId16"/>
    <p:sldId id="485" r:id="rId17"/>
    <p:sldId id="459" r:id="rId18"/>
    <p:sldId id="486" r:id="rId19"/>
    <p:sldId id="487" r:id="rId20"/>
    <p:sldId id="461" r:id="rId21"/>
    <p:sldId id="462" r:id="rId22"/>
    <p:sldId id="488" r:id="rId23"/>
    <p:sldId id="489" r:id="rId24"/>
    <p:sldId id="463" r:id="rId25"/>
    <p:sldId id="490" r:id="rId26"/>
    <p:sldId id="491" r:id="rId27"/>
    <p:sldId id="465" r:id="rId28"/>
    <p:sldId id="466" r:id="rId29"/>
    <p:sldId id="492" r:id="rId30"/>
    <p:sldId id="495" r:id="rId31"/>
    <p:sldId id="468" r:id="rId32"/>
    <p:sldId id="496" r:id="rId33"/>
    <p:sldId id="498" r:id="rId34"/>
    <p:sldId id="361" r:id="rId35"/>
    <p:sldId id="424" r:id="rId36"/>
    <p:sldId id="447" r:id="rId37"/>
    <p:sldId id="448" r:id="rId38"/>
    <p:sldId id="423" r:id="rId39"/>
    <p:sldId id="475" r:id="rId40"/>
    <p:sldId id="451" r:id="rId41"/>
  </p:sldIdLst>
  <p:sldSz cx="12190095" cy="6859270"/>
  <p:notesSz cx="6858000" cy="9144000"/>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FCC3E"/>
    <a:srgbClr val="8CB208"/>
    <a:srgbClr val="3333FF"/>
    <a:srgbClr val="0066FF"/>
    <a:srgbClr val="E46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0972" autoAdjust="0"/>
    <p:restoredTop sz="94861" autoAdjust="0"/>
  </p:normalViewPr>
  <p:slideViewPr>
    <p:cSldViewPr>
      <p:cViewPr>
        <p:scale>
          <a:sx n="70" d="100"/>
          <a:sy n="70" d="100"/>
        </p:scale>
        <p:origin x="-1452" y="-450"/>
      </p:cViewPr>
      <p:guideLst>
        <p:guide orient="horz" pos="2161"/>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image" Target="../media/image2.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1.vml.rels><?xml version="1.0" encoding="UTF-8" standalone="yes"?>
<Relationships xmlns="http://schemas.openxmlformats.org/package/2006/relationships"><Relationship Id="rId6" Type="http://schemas.openxmlformats.org/officeDocument/2006/relationships/image" Target="../media/image24.emf"/><Relationship Id="rId5" Type="http://schemas.openxmlformats.org/officeDocument/2006/relationships/image" Target="../media/image23.emf"/><Relationship Id="rId4" Type="http://schemas.openxmlformats.org/officeDocument/2006/relationships/image" Target="../media/image22.emf"/><Relationship Id="rId3" Type="http://schemas.openxmlformats.org/officeDocument/2006/relationships/image" Target="../media/image21.emf"/><Relationship Id="rId2" Type="http://schemas.openxmlformats.org/officeDocument/2006/relationships/image" Target="../media/image20.emf"/><Relationship Id="rId1" Type="http://schemas.openxmlformats.org/officeDocument/2006/relationships/image" Target="../media/image19.e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7.emf"/><Relationship Id="rId1" Type="http://schemas.openxmlformats.org/officeDocument/2006/relationships/image" Target="../media/image26.emf"/></Relationships>
</file>

<file path=ppt/drawings/_rels/vmlDrawing13.vml.rels><?xml version="1.0" encoding="UTF-8" standalone="yes"?>
<Relationships xmlns="http://schemas.openxmlformats.org/package/2006/relationships"><Relationship Id="rId4" Type="http://schemas.openxmlformats.org/officeDocument/2006/relationships/image" Target="../media/image33.emf"/><Relationship Id="rId3" Type="http://schemas.openxmlformats.org/officeDocument/2006/relationships/image" Target="../media/image32.emf"/><Relationship Id="rId2" Type="http://schemas.openxmlformats.org/officeDocument/2006/relationships/image" Target="../media/image31.emf"/><Relationship Id="rId1" Type="http://schemas.openxmlformats.org/officeDocument/2006/relationships/image" Target="../media/image30.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image" Target="../media/image36.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9.vml.rels><?xml version="1.0" encoding="UTF-8" standalone="yes"?>
<Relationships xmlns="http://schemas.openxmlformats.org/package/2006/relationships"><Relationship Id="rId4" Type="http://schemas.openxmlformats.org/officeDocument/2006/relationships/image" Target="../media/image17.emf"/><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image" Target="../media/image14.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vmlDrawing" Target="../drawings/vmlDrawing5.vml"/><Relationship Id="rId3" Type="http://schemas.openxmlformats.org/officeDocument/2006/relationships/slideLayout" Target="../slideLayouts/slideLayout1.xml"/><Relationship Id="rId2" Type="http://schemas.openxmlformats.org/officeDocument/2006/relationships/image" Target="../media/image9.emf"/><Relationship Id="rId1" Type="http://schemas.openxmlformats.org/officeDocument/2006/relationships/package" Target="../embeddings/Document8.docx"/></Relationships>
</file>

<file path=ppt/slides/_rels/slide11.xml.rels><?xml version="1.0" encoding="UTF-8" standalone="yes"?>
<Relationships xmlns="http://schemas.openxmlformats.org/package/2006/relationships"><Relationship Id="rId4" Type="http://schemas.openxmlformats.org/officeDocument/2006/relationships/vmlDrawing" Target="../drawings/vmlDrawing6.vml"/><Relationship Id="rId3" Type="http://schemas.openxmlformats.org/officeDocument/2006/relationships/slideLayout" Target="../slideLayouts/slideLayout1.xml"/><Relationship Id="rId2" Type="http://schemas.openxmlformats.org/officeDocument/2006/relationships/image" Target="../media/image10.emf"/><Relationship Id="rId1" Type="http://schemas.openxmlformats.org/officeDocument/2006/relationships/package" Target="../embeddings/Document9.docx"/></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13.xml"/></Relationships>
</file>

<file path=ppt/slides/_rels/slide13.xml.rels><?xml version="1.0" encoding="UTF-8" standalone="yes"?>
<Relationships xmlns="http://schemas.openxmlformats.org/package/2006/relationships"><Relationship Id="rId5" Type="http://schemas.openxmlformats.org/officeDocument/2006/relationships/vmlDrawing" Target="../drawings/vmlDrawing7.vml"/><Relationship Id="rId4" Type="http://schemas.openxmlformats.org/officeDocument/2006/relationships/slideLayout" Target="../slideLayouts/slideLayout1.xml"/><Relationship Id="rId3" Type="http://schemas.openxmlformats.org/officeDocument/2006/relationships/image" Target="../media/image12.emf"/><Relationship Id="rId2" Type="http://schemas.openxmlformats.org/officeDocument/2006/relationships/package" Target="../embeddings/Document10.docx"/><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15.xml"/></Relationships>
</file>

<file path=ppt/slides/_rels/slide15.xml.rels><?xml version="1.0" encoding="UTF-8" standalone="yes"?>
<Relationships xmlns="http://schemas.openxmlformats.org/package/2006/relationships"><Relationship Id="rId4" Type="http://schemas.openxmlformats.org/officeDocument/2006/relationships/vmlDrawing" Target="../drawings/vmlDrawing8.vml"/><Relationship Id="rId3" Type="http://schemas.openxmlformats.org/officeDocument/2006/relationships/slideLayout" Target="../slideLayouts/slideLayout1.xml"/><Relationship Id="rId2" Type="http://schemas.openxmlformats.org/officeDocument/2006/relationships/image" Target="../media/image13.emf"/><Relationship Id="rId1" Type="http://schemas.openxmlformats.org/officeDocument/2006/relationships/package" Target="../embeddings/Document11.docx"/></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17.emf"/><Relationship Id="rId7" Type="http://schemas.openxmlformats.org/officeDocument/2006/relationships/package" Target="../embeddings/Document15.docx"/><Relationship Id="rId6" Type="http://schemas.openxmlformats.org/officeDocument/2006/relationships/image" Target="../media/image16.emf"/><Relationship Id="rId5" Type="http://schemas.openxmlformats.org/officeDocument/2006/relationships/package" Target="../embeddings/Document14.docx"/><Relationship Id="rId4" Type="http://schemas.openxmlformats.org/officeDocument/2006/relationships/image" Target="../media/image15.emf"/><Relationship Id="rId3" Type="http://schemas.openxmlformats.org/officeDocument/2006/relationships/package" Target="../embeddings/Document13.docx"/><Relationship Id="rId2" Type="http://schemas.openxmlformats.org/officeDocument/2006/relationships/image" Target="../media/image14.emf"/><Relationship Id="rId10" Type="http://schemas.openxmlformats.org/officeDocument/2006/relationships/vmlDrawing" Target="../drawings/vmlDrawing9.vml"/><Relationship Id="rId1" Type="http://schemas.openxmlformats.org/officeDocument/2006/relationships/package" Target="../embeddings/Document12.docx"/></Relationships>
</file>

<file path=ppt/slides/_rels/slide18.xml.rels><?xml version="1.0" encoding="UTF-8" standalone="yes"?>
<Relationships xmlns="http://schemas.openxmlformats.org/package/2006/relationships"><Relationship Id="rId5" Type="http://schemas.openxmlformats.org/officeDocument/2006/relationships/vmlDrawing" Target="../drawings/vmlDrawing10.vml"/><Relationship Id="rId4" Type="http://schemas.openxmlformats.org/officeDocument/2006/relationships/slideLayout" Target="../slideLayouts/slideLayout1.xml"/><Relationship Id="rId3" Type="http://schemas.openxmlformats.org/officeDocument/2006/relationships/slide" Target="slide19.xml"/><Relationship Id="rId2" Type="http://schemas.openxmlformats.org/officeDocument/2006/relationships/image" Target="../media/image18.emf"/><Relationship Id="rId1" Type="http://schemas.openxmlformats.org/officeDocument/2006/relationships/package" Target="../embeddings/Document16.docx"/></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22.xml"/></Relationships>
</file>

<file path=ppt/slides/_rels/slide22.xml.rels><?xml version="1.0" encoding="UTF-8" standalone="yes"?>
<Relationships xmlns="http://schemas.openxmlformats.org/package/2006/relationships"><Relationship Id="rId9" Type="http://schemas.openxmlformats.org/officeDocument/2006/relationships/package" Target="../embeddings/Document21.docx"/><Relationship Id="rId8" Type="http://schemas.openxmlformats.org/officeDocument/2006/relationships/image" Target="../media/image22.emf"/><Relationship Id="rId7" Type="http://schemas.openxmlformats.org/officeDocument/2006/relationships/package" Target="../embeddings/Document20.docx"/><Relationship Id="rId6" Type="http://schemas.openxmlformats.org/officeDocument/2006/relationships/image" Target="../media/image21.emf"/><Relationship Id="rId5" Type="http://schemas.openxmlformats.org/officeDocument/2006/relationships/package" Target="../embeddings/Document19.docx"/><Relationship Id="rId4" Type="http://schemas.openxmlformats.org/officeDocument/2006/relationships/image" Target="../media/image20.emf"/><Relationship Id="rId3" Type="http://schemas.openxmlformats.org/officeDocument/2006/relationships/package" Target="../embeddings/Document18.docx"/><Relationship Id="rId2" Type="http://schemas.openxmlformats.org/officeDocument/2006/relationships/image" Target="../media/image19.emf"/><Relationship Id="rId14" Type="http://schemas.openxmlformats.org/officeDocument/2006/relationships/vmlDrawing" Target="../drawings/vmlDrawing11.vml"/><Relationship Id="rId13" Type="http://schemas.openxmlformats.org/officeDocument/2006/relationships/slideLayout" Target="../slideLayouts/slideLayout1.xml"/><Relationship Id="rId12" Type="http://schemas.openxmlformats.org/officeDocument/2006/relationships/image" Target="../media/image24.emf"/><Relationship Id="rId11" Type="http://schemas.openxmlformats.org/officeDocument/2006/relationships/package" Target="../embeddings/Document22.docx"/><Relationship Id="rId10" Type="http://schemas.openxmlformats.org/officeDocument/2006/relationships/image" Target="../media/image23.emf"/><Relationship Id="rId1" Type="http://schemas.openxmlformats.org/officeDocument/2006/relationships/package" Target="../embeddings/Document17.docx"/></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5.png"/></Relationships>
</file>

<file path=ppt/slides/_rels/slide25.xml.rels><?xml version="1.0" encoding="UTF-8" standalone="yes"?>
<Relationships xmlns="http://schemas.openxmlformats.org/package/2006/relationships"><Relationship Id="rId9" Type="http://schemas.openxmlformats.org/officeDocument/2006/relationships/vmlDrawing" Target="../drawings/vmlDrawing12.vml"/><Relationship Id="rId8" Type="http://schemas.openxmlformats.org/officeDocument/2006/relationships/slideLayout" Target="../slideLayouts/slideLayout1.xml"/><Relationship Id="rId7" Type="http://schemas.openxmlformats.org/officeDocument/2006/relationships/slide" Target="slide26.xml"/><Relationship Id="rId6" Type="http://schemas.openxmlformats.org/officeDocument/2006/relationships/image" Target="../media/image28.emf"/><Relationship Id="rId5" Type="http://schemas.openxmlformats.org/officeDocument/2006/relationships/package" Target="../embeddings/Document25.docx"/><Relationship Id="rId4" Type="http://schemas.openxmlformats.org/officeDocument/2006/relationships/image" Target="../media/image27.emf"/><Relationship Id="rId3" Type="http://schemas.openxmlformats.org/officeDocument/2006/relationships/package" Target="../embeddings/Document24.docx"/><Relationship Id="rId2" Type="http://schemas.openxmlformats.org/officeDocument/2006/relationships/image" Target="../media/image26.emf"/><Relationship Id="rId1" Type="http://schemas.openxmlformats.org/officeDocument/2006/relationships/package" Target="../embeddings/Document23.docx"/></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9.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9.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9.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slide" Target="slide33.xml"/><Relationship Id="rId2" Type="http://schemas.openxmlformats.org/officeDocument/2006/relationships/slide" Target="slide9.xml"/><Relationship Id="rId1" Type="http://schemas.openxmlformats.org/officeDocument/2006/relationships/slide" Target="slide4.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slide" Target="slide3.xml"/><Relationship Id="rId2" Type="http://schemas.openxmlformats.org/officeDocument/2006/relationships/slide" Target="slide31.xml"/><Relationship Id="rId1" Type="http://schemas.openxmlformats.org/officeDocument/2006/relationships/slide" Target="slide32.xml"/></Relationships>
</file>

<file path=ppt/slides/_rels/slide31.xml.rels><?xml version="1.0" encoding="UTF-8" standalone="yes"?>
<Relationships xmlns="http://schemas.openxmlformats.org/package/2006/relationships"><Relationship Id="rId9" Type="http://schemas.openxmlformats.org/officeDocument/2006/relationships/package" Target="../embeddings/Document31.docx"/><Relationship Id="rId8" Type="http://schemas.openxmlformats.org/officeDocument/2006/relationships/package" Target="../embeddings/Document30.docx"/><Relationship Id="rId7" Type="http://schemas.openxmlformats.org/officeDocument/2006/relationships/image" Target="../media/image32.emf"/><Relationship Id="rId6" Type="http://schemas.openxmlformats.org/officeDocument/2006/relationships/package" Target="../embeddings/Document29.docx"/><Relationship Id="rId5" Type="http://schemas.openxmlformats.org/officeDocument/2006/relationships/package" Target="../embeddings/Document28.docx"/><Relationship Id="rId4" Type="http://schemas.openxmlformats.org/officeDocument/2006/relationships/image" Target="../media/image31.emf"/><Relationship Id="rId3" Type="http://schemas.openxmlformats.org/officeDocument/2006/relationships/package" Target="../embeddings/Document27.docx"/><Relationship Id="rId2" Type="http://schemas.openxmlformats.org/officeDocument/2006/relationships/image" Target="../media/image30.emf"/><Relationship Id="rId14" Type="http://schemas.openxmlformats.org/officeDocument/2006/relationships/vmlDrawing" Target="../drawings/vmlDrawing13.vml"/><Relationship Id="rId13" Type="http://schemas.openxmlformats.org/officeDocument/2006/relationships/slideLayout" Target="../slideLayouts/slideLayout1.xml"/><Relationship Id="rId12" Type="http://schemas.openxmlformats.org/officeDocument/2006/relationships/slide" Target="slide32.xml"/><Relationship Id="rId11" Type="http://schemas.openxmlformats.org/officeDocument/2006/relationships/package" Target="../embeddings/Document32.docx"/><Relationship Id="rId10" Type="http://schemas.openxmlformats.org/officeDocument/2006/relationships/image" Target="../media/image33.emf"/><Relationship Id="rId1" Type="http://schemas.openxmlformats.org/officeDocument/2006/relationships/package" Target="../embeddings/Document26.docx"/></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3.xml"/></Relationships>
</file>

<file path=ppt/slides/_rels/slide3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slide" Target="slide37.xml"/><Relationship Id="rId4" Type="http://schemas.openxmlformats.org/officeDocument/2006/relationships/slide" Target="slide36.xml"/><Relationship Id="rId3" Type="http://schemas.openxmlformats.org/officeDocument/2006/relationships/slide" Target="slide35.xml"/><Relationship Id="rId2" Type="http://schemas.openxmlformats.org/officeDocument/2006/relationships/slide" Target="slide34.xml"/><Relationship Id="rId1" Type="http://schemas.openxmlformats.org/officeDocument/2006/relationships/slide" Target="slide33.xml"/></Relationships>
</file>

<file path=ppt/slides/_rels/slide34.xml.rels><?xml version="1.0" encoding="UTF-8" standalone="yes"?>
<Relationships xmlns="http://schemas.openxmlformats.org/package/2006/relationships"><Relationship Id="rId9" Type="http://schemas.openxmlformats.org/officeDocument/2006/relationships/vmlDrawing" Target="../drawings/vmlDrawing14.vml"/><Relationship Id="rId8" Type="http://schemas.openxmlformats.org/officeDocument/2006/relationships/slideLayout" Target="../slideLayouts/slideLayout1.xml"/><Relationship Id="rId7" Type="http://schemas.openxmlformats.org/officeDocument/2006/relationships/image" Target="../media/image34.emf"/><Relationship Id="rId6" Type="http://schemas.openxmlformats.org/officeDocument/2006/relationships/package" Target="../embeddings/Document33.docx"/><Relationship Id="rId5" Type="http://schemas.openxmlformats.org/officeDocument/2006/relationships/slide" Target="slide37.xml"/><Relationship Id="rId4" Type="http://schemas.openxmlformats.org/officeDocument/2006/relationships/slide" Target="slide36.xml"/><Relationship Id="rId3" Type="http://schemas.openxmlformats.org/officeDocument/2006/relationships/slide" Target="slide35.xml"/><Relationship Id="rId2" Type="http://schemas.openxmlformats.org/officeDocument/2006/relationships/slide" Target="slide34.xml"/><Relationship Id="rId1" Type="http://schemas.openxmlformats.org/officeDocument/2006/relationships/slide" Target="slide33.xml"/></Relationships>
</file>

<file path=ppt/slides/_rels/slide3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slide" Target="slide37.xml"/><Relationship Id="rId4" Type="http://schemas.openxmlformats.org/officeDocument/2006/relationships/slide" Target="slide36.xml"/><Relationship Id="rId3" Type="http://schemas.openxmlformats.org/officeDocument/2006/relationships/slide" Target="slide35.xml"/><Relationship Id="rId2" Type="http://schemas.openxmlformats.org/officeDocument/2006/relationships/slide" Target="slide34.xml"/><Relationship Id="rId1" Type="http://schemas.openxmlformats.org/officeDocument/2006/relationships/slide" Target="slide33.xml"/></Relationships>
</file>

<file path=ppt/slides/_rels/slide36.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35.png"/><Relationship Id="rId5" Type="http://schemas.openxmlformats.org/officeDocument/2006/relationships/slide" Target="slide37.xml"/><Relationship Id="rId4" Type="http://schemas.openxmlformats.org/officeDocument/2006/relationships/slide" Target="slide36.xml"/><Relationship Id="rId3" Type="http://schemas.openxmlformats.org/officeDocument/2006/relationships/slide" Target="slide35.xml"/><Relationship Id="rId2" Type="http://schemas.openxmlformats.org/officeDocument/2006/relationships/slide" Target="slide34.xml"/><Relationship Id="rId1" Type="http://schemas.openxmlformats.org/officeDocument/2006/relationships/slide" Target="slide33.xml"/></Relationships>
</file>

<file path=ppt/slides/_rels/slide37.xml.rels><?xml version="1.0" encoding="UTF-8" standalone="yes"?>
<Relationships xmlns="http://schemas.openxmlformats.org/package/2006/relationships"><Relationship Id="rId9" Type="http://schemas.openxmlformats.org/officeDocument/2006/relationships/image" Target="../media/image37.emf"/><Relationship Id="rId8" Type="http://schemas.openxmlformats.org/officeDocument/2006/relationships/package" Target="../embeddings/Document35.docx"/><Relationship Id="rId7" Type="http://schemas.openxmlformats.org/officeDocument/2006/relationships/image" Target="../media/image36.emf"/><Relationship Id="rId6" Type="http://schemas.openxmlformats.org/officeDocument/2006/relationships/package" Target="../embeddings/Document34.docx"/><Relationship Id="rId5" Type="http://schemas.openxmlformats.org/officeDocument/2006/relationships/slide" Target="slide37.xml"/><Relationship Id="rId4" Type="http://schemas.openxmlformats.org/officeDocument/2006/relationships/slide" Target="slide36.xml"/><Relationship Id="rId3" Type="http://schemas.openxmlformats.org/officeDocument/2006/relationships/slide" Target="slide35.xml"/><Relationship Id="rId2" Type="http://schemas.openxmlformats.org/officeDocument/2006/relationships/slide" Target="slide34.xml"/><Relationship Id="rId11" Type="http://schemas.openxmlformats.org/officeDocument/2006/relationships/vmlDrawing" Target="../drawings/vmlDrawing15.vml"/><Relationship Id="rId10" Type="http://schemas.openxmlformats.org/officeDocument/2006/relationships/slideLayout" Target="../slideLayouts/slideLayout1.xml"/><Relationship Id="rId1" Type="http://schemas.openxmlformats.org/officeDocument/2006/relationships/slide" Target="slide33.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3.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1.xml"/><Relationship Id="rId4" Type="http://schemas.openxmlformats.org/officeDocument/2006/relationships/image" Target="../media/image3.emf"/><Relationship Id="rId3" Type="http://schemas.openxmlformats.org/officeDocument/2006/relationships/package" Target="../embeddings/Document2.docx"/><Relationship Id="rId2" Type="http://schemas.openxmlformats.org/officeDocument/2006/relationships/image" Target="../media/image2.emf"/><Relationship Id="rId1" Type="http://schemas.openxmlformats.org/officeDocument/2006/relationships/package" Target="../embeddings/Document1.docx"/></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6" Type="http://schemas.openxmlformats.org/officeDocument/2006/relationships/vmlDrawing" Target="../drawings/vmlDrawing2.vml"/><Relationship Id="rId5" Type="http://schemas.openxmlformats.org/officeDocument/2006/relationships/slideLayout" Target="../slideLayouts/slideLayout1.xml"/><Relationship Id="rId4" Type="http://schemas.openxmlformats.org/officeDocument/2006/relationships/image" Target="../media/image5.emf"/><Relationship Id="rId3" Type="http://schemas.openxmlformats.org/officeDocument/2006/relationships/package" Target="../embeddings/Document4.docx"/><Relationship Id="rId2" Type="http://schemas.openxmlformats.org/officeDocument/2006/relationships/image" Target="../media/image4.emf"/><Relationship Id="rId1" Type="http://schemas.openxmlformats.org/officeDocument/2006/relationships/package" Target="../embeddings/Document3.docx"/></Relationships>
</file>

<file path=ppt/slides/_rels/slide7.xml.rels><?xml version="1.0" encoding="UTF-8" standalone="yes"?>
<Relationships xmlns="http://schemas.openxmlformats.org/package/2006/relationships"><Relationship Id="rId4" Type="http://schemas.openxmlformats.org/officeDocument/2006/relationships/vmlDrawing" Target="../drawings/vmlDrawing3.vml"/><Relationship Id="rId3" Type="http://schemas.openxmlformats.org/officeDocument/2006/relationships/slideLayout" Target="../slideLayouts/slideLayout1.xml"/><Relationship Id="rId2" Type="http://schemas.openxmlformats.org/officeDocument/2006/relationships/image" Target="../media/image6.emf"/><Relationship Id="rId1" Type="http://schemas.openxmlformats.org/officeDocument/2006/relationships/package" Target="../embeddings/Document5.docx"/></Relationships>
</file>

<file path=ppt/slides/_rels/slide8.xml.rels><?xml version="1.0" encoding="UTF-8" standalone="yes"?>
<Relationships xmlns="http://schemas.openxmlformats.org/package/2006/relationships"><Relationship Id="rId7" Type="http://schemas.openxmlformats.org/officeDocument/2006/relationships/vmlDrawing" Target="../drawings/vmlDrawing4.vml"/><Relationship Id="rId6" Type="http://schemas.openxmlformats.org/officeDocument/2006/relationships/slideLayout" Target="../slideLayouts/slideLayout1.xml"/><Relationship Id="rId5" Type="http://schemas.openxmlformats.org/officeDocument/2006/relationships/slide" Target="slide3.xml"/><Relationship Id="rId4" Type="http://schemas.openxmlformats.org/officeDocument/2006/relationships/image" Target="../media/image8.emf"/><Relationship Id="rId3" Type="http://schemas.openxmlformats.org/officeDocument/2006/relationships/package" Target="../embeddings/Document7.docx"/><Relationship Id="rId2" Type="http://schemas.openxmlformats.org/officeDocument/2006/relationships/image" Target="../media/image7.emf"/><Relationship Id="rId1" Type="http://schemas.openxmlformats.org/officeDocument/2006/relationships/package" Target="../embeddings/Document6.docx"/></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a:spLocks noChangeArrowheads="1"/>
          </p:cNvSpPr>
          <p:nvPr/>
        </p:nvSpPr>
        <p:spPr bwMode="auto">
          <a:xfrm>
            <a:off x="891636" y="2133650"/>
            <a:ext cx="682934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第二章　</a:t>
            </a:r>
            <a:r>
              <a:rPr lang="en-US" altLang="zh-CN" sz="1600" i="1" dirty="0" smtClean="0">
                <a:solidFill>
                  <a:schemeClr val="accent6">
                    <a:lumMod val="75000"/>
                  </a:schemeClr>
                </a:solidFill>
                <a:latin typeface="微软雅黑" panose="020B0503020204020204" pitchFamily="34" charset="-122"/>
                <a:ea typeface="微软雅黑" panose="020B0503020204020204" pitchFamily="34" charset="-122"/>
              </a:rPr>
              <a:t>2.2</a:t>
            </a:r>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  用样本估计总体</a:t>
            </a:r>
            <a:endParaRPr lang="zh-CN" altLang="en-US" sz="1600" i="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838622" y="2557865"/>
            <a:ext cx="9289032" cy="2049792"/>
          </a:xfrm>
          <a:prstGeom prst="rect">
            <a:avLst/>
          </a:prstGeom>
          <a:noFill/>
        </p:spPr>
        <p:txBody>
          <a:bodyPr wrap="square" rtlCol="0">
            <a:spAutoFit/>
          </a:bodyPr>
          <a:lstStyle/>
          <a:p>
            <a:pPr>
              <a:lnSpc>
                <a:spcPct val="120000"/>
              </a:lnSpc>
            </a:pPr>
            <a:r>
              <a:rPr lang="en-US" altLang="zh-CN" sz="53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2.2.2</a:t>
            </a:r>
            <a:r>
              <a:rPr lang="zh-CN" altLang="zh-CN" sz="53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　用样本</a:t>
            </a:r>
            <a:r>
              <a:rPr lang="zh-CN" altLang="zh-CN" sz="53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的</a:t>
            </a:r>
            <a:r>
              <a:rPr lang="zh-CN" altLang="en-US" sz="53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数字特征</a:t>
            </a:r>
            <a:r>
              <a:rPr lang="zh-CN" altLang="zh-CN" sz="53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估计</a:t>
            </a:r>
            <a:endParaRPr lang="en-US" altLang="zh-CN" sz="53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endParaRPr>
          </a:p>
          <a:p>
            <a:pPr>
              <a:lnSpc>
                <a:spcPct val="120000"/>
              </a:lnSpc>
            </a:pPr>
            <a:r>
              <a:rPr lang="en-US" altLang="zh-CN" sz="53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53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总体</a:t>
            </a:r>
            <a:r>
              <a:rPr lang="zh-CN" altLang="en-US" sz="53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的数字特征</a:t>
            </a:r>
            <a:endParaRPr lang="zh-CN" altLang="zh-CN" sz="53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t="2929" r="10282" b="4570"/>
          <a:stretch>
            <a:fillRect/>
          </a:stretch>
        </p:blipFill>
        <p:spPr>
          <a:xfrm>
            <a:off x="9623598" y="3337545"/>
            <a:ext cx="2572247" cy="35242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574" y="621482"/>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求该公司职工月工资的平均数、中位数、众数；</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550590" y="1456953"/>
          <a:ext cx="11096625" cy="3629025"/>
        </p:xfrm>
        <a:graphic>
          <a:graphicData uri="http://schemas.openxmlformats.org/presentationml/2006/ole">
            <mc:AlternateContent xmlns:mc="http://schemas.openxmlformats.org/markup-compatibility/2006">
              <mc:Choice xmlns:v="urn:schemas-microsoft-com:vml" Requires="v">
                <p:oleObj spid="_x0000_s5121" name="文档" r:id="rId1" imgW="14820900" imgH="4851400" progId="Word.Document.12">
                  <p:embed/>
                </p:oleObj>
              </mc:Choice>
              <mc:Fallback>
                <p:oleObj name="文档" r:id="rId1" imgW="14820900" imgH="4851400" progId="Word.Document.12">
                  <p:embed/>
                  <p:pic>
                    <p:nvPicPr>
                      <p:cNvPr id="0" name="图片 5120"/>
                      <p:cNvPicPr>
                        <a:picLocks noChangeAspect="1"/>
                      </p:cNvPicPr>
                      <p:nvPr/>
                    </p:nvPicPr>
                    <p:blipFill>
                      <a:blip r:embed="rId2"/>
                      <a:stretch>
                        <a:fillRect/>
                      </a:stretch>
                    </p:blipFill>
                    <p:spPr>
                      <a:xfrm>
                        <a:off x="550590" y="1456953"/>
                        <a:ext cx="11096625" cy="3629025"/>
                      </a:xfrm>
                      <a:prstGeom prst="rect">
                        <a:avLst/>
                      </a:prstGeom>
                      <a:noFill/>
                      <a:ln w="9525">
                        <a:noFill/>
                      </a:ln>
                    </p:spPr>
                  </p:pic>
                </p:oleObj>
              </mc:Fallback>
            </mc:AlternateContent>
          </a:graphicData>
        </a:graphic>
      </p:graphicFrame>
      <p:sp>
        <p:nvSpPr>
          <p:cNvPr id="7" name="矩形 6"/>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2"/>
                                        </p:tgtEl>
                                      </p:cBhvr>
                                    </p:animEffect>
                                    <p:set>
                                      <p:cBhvr>
                                        <p:cTn id="12"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574" y="477466"/>
            <a:ext cx="11161240"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假设副董事长的工资从</a:t>
            </a:r>
            <a:r>
              <a:rPr lang="en-US" altLang="zh-CN" sz="2800" kern="100" dirty="0">
                <a:latin typeface="Times New Roman" panose="02020603050405020304"/>
                <a:ea typeface="华文细黑"/>
                <a:cs typeface="Courier New" panose="02070309020205020404"/>
              </a:rPr>
              <a:t>5 000</a:t>
            </a:r>
            <a:r>
              <a:rPr lang="zh-CN" altLang="zh-CN" sz="2800" kern="100" dirty="0">
                <a:latin typeface="Times New Roman" panose="02020603050405020304"/>
                <a:ea typeface="华文细黑"/>
                <a:cs typeface="Times New Roman" panose="02020603050405020304"/>
              </a:rPr>
              <a:t>元提升到</a:t>
            </a:r>
            <a:r>
              <a:rPr lang="en-US" altLang="zh-CN" sz="2800" kern="100" dirty="0">
                <a:latin typeface="Times New Roman" panose="02020603050405020304"/>
                <a:ea typeface="华文细黑"/>
                <a:cs typeface="Courier New" panose="02070309020205020404"/>
              </a:rPr>
              <a:t>20 000</a:t>
            </a:r>
            <a:r>
              <a:rPr lang="zh-CN" altLang="zh-CN" sz="2800" kern="100" dirty="0">
                <a:latin typeface="Times New Roman" panose="02020603050405020304"/>
                <a:ea typeface="华文细黑"/>
                <a:cs typeface="Times New Roman" panose="02020603050405020304"/>
              </a:rPr>
              <a:t>元，董事长的工资从</a:t>
            </a:r>
            <a:r>
              <a:rPr lang="en-US" altLang="zh-CN" sz="2800" kern="100" dirty="0">
                <a:latin typeface="Times New Roman" panose="02020603050405020304"/>
                <a:ea typeface="华文细黑"/>
                <a:cs typeface="Courier New" panose="02070309020205020404"/>
              </a:rPr>
              <a:t>5 500</a:t>
            </a:r>
            <a:r>
              <a:rPr lang="zh-CN" altLang="zh-CN" sz="2800" kern="100" dirty="0">
                <a:latin typeface="Times New Roman" panose="02020603050405020304"/>
                <a:ea typeface="华文细黑"/>
                <a:cs typeface="Times New Roman" panose="02020603050405020304"/>
              </a:rPr>
              <a:t>元提升到</a:t>
            </a:r>
            <a:r>
              <a:rPr lang="en-US" altLang="zh-CN" sz="2800" kern="100" dirty="0">
                <a:latin typeface="Times New Roman" panose="02020603050405020304"/>
                <a:ea typeface="华文细黑"/>
                <a:cs typeface="Courier New" panose="02070309020205020404"/>
              </a:rPr>
              <a:t>30 000</a:t>
            </a:r>
            <a:r>
              <a:rPr lang="zh-CN" altLang="zh-CN" sz="2800" kern="100" dirty="0">
                <a:latin typeface="Times New Roman" panose="02020603050405020304"/>
                <a:ea typeface="华文细黑"/>
                <a:cs typeface="Times New Roman" panose="02020603050405020304"/>
              </a:rPr>
              <a:t>元，那么新的平均数、中位数、众数又是多少？</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精确到元</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552450" y="2635746"/>
          <a:ext cx="10906125" cy="3962400"/>
        </p:xfrm>
        <a:graphic>
          <a:graphicData uri="http://schemas.openxmlformats.org/presentationml/2006/ole">
            <mc:AlternateContent xmlns:mc="http://schemas.openxmlformats.org/markup-compatibility/2006">
              <mc:Choice xmlns:v="urn:schemas-microsoft-com:vml" Requires="v">
                <p:oleObj spid="_x0000_s6145" name="文档" r:id="rId1" imgW="14566900" imgH="5295900" progId="Word.Document.12">
                  <p:embed/>
                </p:oleObj>
              </mc:Choice>
              <mc:Fallback>
                <p:oleObj name="文档" r:id="rId1" imgW="14566900" imgH="5295900" progId="Word.Document.12">
                  <p:embed/>
                  <p:pic>
                    <p:nvPicPr>
                      <p:cNvPr id="0" name="图片 6144"/>
                      <p:cNvPicPr>
                        <a:picLocks noChangeAspect="1"/>
                      </p:cNvPicPr>
                      <p:nvPr/>
                    </p:nvPicPr>
                    <p:blipFill>
                      <a:blip r:embed="rId2"/>
                      <a:stretch>
                        <a:fillRect/>
                      </a:stretch>
                    </p:blipFill>
                    <p:spPr>
                      <a:xfrm>
                        <a:off x="552450" y="2635746"/>
                        <a:ext cx="10906125" cy="3962400"/>
                      </a:xfrm>
                      <a:prstGeom prst="rect">
                        <a:avLst/>
                      </a:prstGeom>
                      <a:noFill/>
                      <a:ln w="9525">
                        <a:noFill/>
                      </a:ln>
                    </p:spPr>
                  </p:pic>
                </p:oleObj>
              </mc:Fallback>
            </mc:AlternateContent>
          </a:graphicData>
        </a:graphic>
      </p:graphicFrame>
      <p:sp>
        <p:nvSpPr>
          <p:cNvPr id="7" name="矩形 6"/>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2"/>
                                        </p:tgtEl>
                                      </p:cBhvr>
                                    </p:animEffect>
                                    <p:set>
                                      <p:cBhvr>
                                        <p:cTn id="12"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574" y="621482"/>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你认为哪个统计量更能反映这个公司员工的工资水平？结合此问题谈一谈你的看法</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406574" y="2027338"/>
            <a:ext cx="11161240" cy="26265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　</a:t>
            </a:r>
            <a:r>
              <a:rPr lang="zh-CN" altLang="zh-CN" sz="2800" kern="100" dirty="0">
                <a:latin typeface="Times New Roman" panose="02020603050405020304"/>
                <a:ea typeface="华文细黑"/>
                <a:cs typeface="Times New Roman" panose="02020603050405020304"/>
              </a:rPr>
              <a:t>在这个问题中，中位数或众数均能反映该公司员工的工资水平，因为公司中少数人的工资额与大多数人的工资额差别较大，这样导致平均数与中位数偏差较大，所以平均数不能反映这个公司员工的工资水平</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4" name="矩形 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圆角矩形 6">
            <a:hlinkClick r:id="rId1"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反思与感悟</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3" grpId="0"/>
      <p:bldP spid="3" grpId="1"/>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0" y="1757214"/>
            <a:ext cx="12190413" cy="3744416"/>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pSp>
        <p:nvGrpSpPr>
          <p:cNvPr id="5" name="组合 4"/>
          <p:cNvGrpSpPr/>
          <p:nvPr/>
        </p:nvGrpSpPr>
        <p:grpSpPr>
          <a:xfrm>
            <a:off x="9834779" y="-26590"/>
            <a:ext cx="2256178" cy="880109"/>
            <a:chOff x="7918" y="920823"/>
            <a:chExt cx="1721438" cy="733424"/>
          </a:xfrm>
        </p:grpSpPr>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7" name="TextBox 6"/>
            <p:cNvSpPr txBox="1"/>
            <p:nvPr/>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9060101010101" pitchFamily="49" charset="-122"/>
                  <a:ea typeface="黑体" panose="02010609060101010101" pitchFamily="49" charset="-122"/>
                </a:rPr>
                <a:t>反思与感悟</a:t>
              </a:r>
              <a:endParaRPr lang="zh-CN" altLang="en-US" sz="3000" dirty="0">
                <a:solidFill>
                  <a:schemeClr val="bg1"/>
                </a:solidFill>
                <a:latin typeface="黑体" panose="02010609060101010101" pitchFamily="49" charset="-122"/>
                <a:ea typeface="黑体" panose="02010609060101010101" pitchFamily="49" charset="-122"/>
              </a:endParaRPr>
            </a:p>
          </p:txBody>
        </p:sp>
      </p:grpSp>
      <p:sp>
        <p:nvSpPr>
          <p:cNvPr id="11" name="矩形 10"/>
          <p:cNvSpPr/>
          <p:nvPr/>
        </p:nvSpPr>
        <p:spPr>
          <a:xfrm>
            <a:off x="406574" y="1940675"/>
            <a:ext cx="11161240"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众数、中位数及平均数都是描述一组数据集中趋势的量，当一组数据中个别数据较大时，可用中位数描述其集中趋势，当一组数据中有不少数据重复出现时，其众数往往更能反映问题</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在求平均数时，可采用新数据法，即当所给数据在某一常数</a:t>
            </a:r>
            <a:r>
              <a:rPr lang="en-US" altLang="zh-CN" sz="2800" i="1"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的左右摆动时，用简化公式</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                      .</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572021" y="4656584"/>
          <a:ext cx="2263775" cy="933450"/>
        </p:xfrm>
        <a:graphic>
          <a:graphicData uri="http://schemas.openxmlformats.org/presentationml/2006/ole">
            <mc:AlternateContent xmlns:mc="http://schemas.openxmlformats.org/markup-compatibility/2006">
              <mc:Choice xmlns:v="urn:schemas-microsoft-com:vml" Requires="v">
                <p:oleObj spid="_x0000_s7169" name="文档" r:id="rId2" imgW="3035300" imgH="1257300" progId="Word.Document.12">
                  <p:embed/>
                </p:oleObj>
              </mc:Choice>
              <mc:Fallback>
                <p:oleObj name="文档" r:id="rId2" imgW="3035300" imgH="1257300" progId="Word.Document.12">
                  <p:embed/>
                  <p:pic>
                    <p:nvPicPr>
                      <p:cNvPr id="0" name="图片 7168"/>
                      <p:cNvPicPr>
                        <a:picLocks noChangeAspect="1"/>
                      </p:cNvPicPr>
                      <p:nvPr/>
                    </p:nvPicPr>
                    <p:blipFill>
                      <a:blip r:embed="rId3"/>
                      <a:stretch>
                        <a:fillRect/>
                      </a:stretch>
                    </p:blipFill>
                    <p:spPr>
                      <a:xfrm>
                        <a:off x="572021" y="4656584"/>
                        <a:ext cx="2263775" cy="933450"/>
                      </a:xfrm>
                      <a:prstGeom prst="rect">
                        <a:avLst/>
                      </a:prstGeom>
                      <a:noFill/>
                      <a:ln w="9525">
                        <a:noFill/>
                      </a:ln>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06572" y="405458"/>
            <a:ext cx="11161240"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B050"/>
                </a:solidFill>
                <a:latin typeface="Times New Roman" panose="02020603050405020304"/>
                <a:ea typeface="微软雅黑" panose="020B0503020204020204" pitchFamily="34" charset="-122"/>
                <a:cs typeface="Times New Roman" panose="02020603050405020304"/>
              </a:rPr>
              <a:t>跟踪训练</a:t>
            </a:r>
            <a:r>
              <a:rPr lang="en-US" altLang="zh-CN" sz="2800" b="1" kern="100" dirty="0">
                <a:solidFill>
                  <a:srgbClr val="00B050"/>
                </a:solidFill>
                <a:latin typeface="Times New Roman" panose="02020603050405020304"/>
                <a:ea typeface="微软雅黑" panose="020B0503020204020204" pitchFamily="34" charset="-122"/>
                <a:cs typeface="Courier New" panose="02070309020205020404"/>
              </a:rPr>
              <a:t>1</a:t>
            </a:r>
            <a:r>
              <a:rPr lang="zh-CN" altLang="zh-CN" sz="2800" b="1" kern="100" dirty="0">
                <a:solidFill>
                  <a:srgbClr val="00B050"/>
                </a:solidFill>
                <a:latin typeface="Times New Roman" panose="02020603050405020304"/>
                <a:ea typeface="微软雅黑" panose="020B0503020204020204" pitchFamily="34" charset="-122"/>
                <a:cs typeface="Times New Roman" panose="02020603050405020304"/>
              </a:rPr>
              <a:t>　</a:t>
            </a:r>
            <a:r>
              <a:rPr lang="zh-CN" altLang="zh-CN" sz="2800" kern="100" dirty="0">
                <a:latin typeface="Times New Roman" panose="02020603050405020304"/>
                <a:ea typeface="华文细黑"/>
                <a:cs typeface="Times New Roman" panose="02020603050405020304"/>
              </a:rPr>
              <a:t>在一次中学生田径运动会上，参加男子跳高的</a:t>
            </a:r>
            <a:r>
              <a:rPr lang="en-US" altLang="zh-CN" sz="2800" kern="100" dirty="0">
                <a:latin typeface="Times New Roman" panose="02020603050405020304"/>
                <a:ea typeface="华文细黑"/>
                <a:cs typeface="Courier New" panose="02070309020205020404"/>
              </a:rPr>
              <a:t>17</a:t>
            </a:r>
            <a:r>
              <a:rPr lang="zh-CN" altLang="zh-CN" sz="2800" kern="100" dirty="0">
                <a:latin typeface="Times New Roman" panose="02020603050405020304"/>
                <a:ea typeface="华文细黑"/>
                <a:cs typeface="Times New Roman" panose="02020603050405020304"/>
              </a:rPr>
              <a:t>名运动员的成绩如表所示：</a:t>
            </a:r>
            <a:endParaRPr lang="zh-CN" altLang="zh-CN" sz="1050" kern="100" dirty="0">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550588" y="1917626"/>
          <a:ext cx="11017225" cy="1656184"/>
        </p:xfrm>
        <a:graphic>
          <a:graphicData uri="http://schemas.openxmlformats.org/drawingml/2006/table">
            <a:tbl>
              <a:tblPr/>
              <a:tblGrid>
                <a:gridCol w="2471813"/>
                <a:gridCol w="988725"/>
                <a:gridCol w="948947"/>
                <a:gridCol w="1101290"/>
                <a:gridCol w="1101290"/>
                <a:gridCol w="1101290"/>
                <a:gridCol w="1101290"/>
                <a:gridCol w="1101290"/>
                <a:gridCol w="1101290"/>
              </a:tblGrid>
              <a:tr h="936104">
                <a:tc>
                  <a:txBody>
                    <a:bodyPr/>
                    <a:lstStyle/>
                    <a:p>
                      <a:pPr algn="ctr">
                        <a:lnSpc>
                          <a:spcPct val="150000"/>
                        </a:lnSpc>
                        <a:spcAft>
                          <a:spcPts val="0"/>
                        </a:spcAft>
                      </a:pPr>
                      <a:r>
                        <a:rPr lang="zh-CN" sz="2800" kern="100" baseline="0" dirty="0">
                          <a:effectLst/>
                          <a:latin typeface="Times New Roman" panose="02020603050405020304"/>
                          <a:ea typeface="华文细黑"/>
                          <a:cs typeface="Times New Roman" panose="02020603050405020304"/>
                        </a:rPr>
                        <a:t>成绩</a:t>
                      </a:r>
                      <a:r>
                        <a:rPr lang="en-US" sz="2800" kern="100" baseline="0" dirty="0">
                          <a:effectLst/>
                          <a:latin typeface="Times New Roman" panose="02020603050405020304"/>
                          <a:ea typeface="华文细黑"/>
                          <a:cs typeface="Courier New" panose="02070309020205020404"/>
                        </a:rPr>
                        <a:t>(</a:t>
                      </a:r>
                      <a:r>
                        <a:rPr lang="zh-CN" sz="2800" kern="100" baseline="0" dirty="0">
                          <a:effectLst/>
                          <a:latin typeface="Times New Roman" panose="02020603050405020304"/>
                          <a:ea typeface="华文细黑"/>
                          <a:cs typeface="Times New Roman" panose="02020603050405020304"/>
                        </a:rPr>
                        <a:t>单位：</a:t>
                      </a:r>
                      <a:r>
                        <a:rPr lang="en-US" sz="2800" kern="100" baseline="0" dirty="0">
                          <a:effectLst/>
                          <a:latin typeface="Times New Roman" panose="02020603050405020304"/>
                          <a:ea typeface="华文细黑"/>
                          <a:cs typeface="Courier New" panose="02070309020205020404"/>
                        </a:rPr>
                        <a:t>m)</a:t>
                      </a:r>
                      <a:endParaRPr lang="zh-CN" sz="2800" kern="100" baseline="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panose="02020603050405020304"/>
                          <a:ea typeface="华文细黑"/>
                          <a:cs typeface="Courier New" panose="02070309020205020404"/>
                        </a:rPr>
                        <a:t>1.50</a:t>
                      </a:r>
                      <a:endParaRPr lang="zh-CN" sz="2800" kern="100" baseline="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panose="02020603050405020304"/>
                          <a:ea typeface="华文细黑"/>
                          <a:cs typeface="Courier New" panose="02070309020205020404"/>
                        </a:rPr>
                        <a:t>1.60</a:t>
                      </a:r>
                      <a:endParaRPr lang="zh-CN" sz="2800" kern="100" baseline="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1.65</a:t>
                      </a:r>
                      <a:endParaRPr lang="zh-CN" sz="2800" kern="100" baseline="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1.70</a:t>
                      </a:r>
                      <a:endParaRPr lang="zh-CN" sz="2800" kern="100" baseline="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1.75</a:t>
                      </a:r>
                      <a:endParaRPr lang="zh-CN" sz="2800" kern="100" baseline="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1.80</a:t>
                      </a:r>
                      <a:endParaRPr lang="zh-CN" sz="2800" kern="100" baseline="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panose="02020603050405020304"/>
                          <a:ea typeface="华文细黑"/>
                          <a:cs typeface="Courier New" panose="02070309020205020404"/>
                        </a:rPr>
                        <a:t>1.85</a:t>
                      </a:r>
                      <a:endParaRPr lang="zh-CN" sz="2800" kern="100" baseline="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1.90</a:t>
                      </a:r>
                      <a:endParaRPr lang="zh-CN" sz="2800" kern="100" baseline="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20080">
                <a:tc>
                  <a:txBody>
                    <a:bodyPr/>
                    <a:lstStyle/>
                    <a:p>
                      <a:pPr algn="ctr">
                        <a:lnSpc>
                          <a:spcPct val="150000"/>
                        </a:lnSpc>
                        <a:spcAft>
                          <a:spcPts val="0"/>
                        </a:spcAft>
                      </a:pPr>
                      <a:r>
                        <a:rPr lang="zh-CN" sz="2800" kern="100" baseline="0">
                          <a:effectLst/>
                          <a:latin typeface="Times New Roman" panose="02020603050405020304"/>
                          <a:ea typeface="华文细黑"/>
                          <a:cs typeface="Times New Roman" panose="02020603050405020304"/>
                        </a:rPr>
                        <a:t>人数</a:t>
                      </a:r>
                      <a:endParaRPr lang="zh-CN" sz="2800" kern="100" baseline="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2</a:t>
                      </a:r>
                      <a:endParaRPr lang="zh-CN" sz="2800" kern="100" baseline="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3</a:t>
                      </a:r>
                      <a:endParaRPr lang="zh-CN" sz="2800" kern="100" baseline="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2</a:t>
                      </a:r>
                      <a:endParaRPr lang="zh-CN" sz="2800" kern="100" baseline="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3</a:t>
                      </a:r>
                      <a:endParaRPr lang="zh-CN" sz="2800" kern="100" baseline="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4</a:t>
                      </a:r>
                      <a:endParaRPr lang="zh-CN" sz="2800" kern="100" baseline="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1</a:t>
                      </a:r>
                      <a:endParaRPr lang="zh-CN" sz="2800" kern="100" baseline="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1</a:t>
                      </a:r>
                      <a:endParaRPr lang="zh-CN" sz="2800" kern="100" baseline="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panose="02020603050405020304"/>
                          <a:ea typeface="华文细黑"/>
                          <a:cs typeface="Courier New" panose="02070309020205020404"/>
                        </a:rPr>
                        <a:t>1</a:t>
                      </a:r>
                      <a:endParaRPr lang="zh-CN" sz="2800" kern="100" baseline="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矩形 4"/>
          <p:cNvSpPr/>
          <p:nvPr/>
        </p:nvSpPr>
        <p:spPr>
          <a:xfrm>
            <a:off x="406572" y="3717826"/>
            <a:ext cx="11161240" cy="68760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分别求这些运动员成绩的众数、中位数与平均数</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1"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矩形 8"/>
          <p:cNvSpPr/>
          <p:nvPr/>
        </p:nvSpPr>
        <p:spPr>
          <a:xfrm>
            <a:off x="406574" y="189434"/>
            <a:ext cx="11161240" cy="26265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　</a:t>
            </a:r>
            <a:r>
              <a:rPr lang="zh-CN" altLang="zh-CN" sz="2800" kern="100" dirty="0">
                <a:latin typeface="Times New Roman" panose="02020603050405020304"/>
                <a:ea typeface="华文细黑"/>
                <a:cs typeface="Times New Roman" panose="02020603050405020304"/>
              </a:rPr>
              <a:t>在</a:t>
            </a:r>
            <a:r>
              <a:rPr lang="en-US" altLang="zh-CN" sz="2800" kern="100" dirty="0">
                <a:latin typeface="Times New Roman" panose="02020603050405020304"/>
                <a:ea typeface="华文细黑"/>
                <a:cs typeface="Courier New" panose="02070309020205020404"/>
              </a:rPr>
              <a:t>17</a:t>
            </a:r>
            <a:r>
              <a:rPr lang="zh-CN" altLang="zh-CN" sz="2800" kern="100" dirty="0">
                <a:latin typeface="Times New Roman" panose="02020603050405020304"/>
                <a:ea typeface="华文细黑"/>
                <a:cs typeface="Times New Roman" panose="02020603050405020304"/>
              </a:rPr>
              <a:t>个数据中，</a:t>
            </a:r>
            <a:r>
              <a:rPr lang="en-US" altLang="zh-CN" sz="2800" kern="100" dirty="0">
                <a:latin typeface="Times New Roman" panose="02020603050405020304"/>
                <a:ea typeface="华文细黑"/>
                <a:cs typeface="Courier New" panose="02070309020205020404"/>
              </a:rPr>
              <a:t>1.75</a:t>
            </a:r>
            <a:r>
              <a:rPr lang="zh-CN" altLang="zh-CN" sz="2800" kern="100" dirty="0">
                <a:latin typeface="Times New Roman" panose="02020603050405020304"/>
                <a:ea typeface="华文细黑"/>
                <a:cs typeface="Times New Roman" panose="02020603050405020304"/>
              </a:rPr>
              <a:t>出现了</a:t>
            </a: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次，出现的次数最多，即这组数据的众数是</a:t>
            </a:r>
            <a:r>
              <a:rPr lang="en-US" altLang="zh-CN" sz="2800" kern="100" dirty="0">
                <a:latin typeface="Times New Roman" panose="02020603050405020304"/>
                <a:ea typeface="华文细黑"/>
                <a:cs typeface="Courier New" panose="02070309020205020404"/>
              </a:rPr>
              <a:t>1.75.</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上面表里的</a:t>
            </a:r>
            <a:r>
              <a:rPr lang="en-US" altLang="zh-CN" sz="2800" kern="100" dirty="0">
                <a:latin typeface="Times New Roman" panose="02020603050405020304"/>
                <a:ea typeface="华文细黑"/>
                <a:cs typeface="Courier New" panose="02070309020205020404"/>
              </a:rPr>
              <a:t>17</a:t>
            </a:r>
            <a:r>
              <a:rPr lang="zh-CN" altLang="zh-CN" sz="2800" kern="100" dirty="0">
                <a:latin typeface="Times New Roman" panose="02020603050405020304"/>
                <a:ea typeface="华文细黑"/>
                <a:cs typeface="Times New Roman" panose="02020603050405020304"/>
              </a:rPr>
              <a:t>个数据可看成是按从小到大的顺序排列的，其中第</a:t>
            </a:r>
            <a:r>
              <a:rPr lang="en-US" altLang="zh-CN" sz="2800" kern="100" dirty="0">
                <a:latin typeface="Times New Roman" panose="02020603050405020304"/>
                <a:ea typeface="华文细黑"/>
                <a:cs typeface="Courier New" panose="02070309020205020404"/>
              </a:rPr>
              <a:t>9</a:t>
            </a:r>
            <a:r>
              <a:rPr lang="zh-CN" altLang="zh-CN" sz="2800" kern="100" dirty="0">
                <a:latin typeface="Times New Roman" panose="02020603050405020304"/>
                <a:ea typeface="华文细黑"/>
                <a:cs typeface="Times New Roman" panose="02020603050405020304"/>
              </a:rPr>
              <a:t>个数据</a:t>
            </a:r>
            <a:r>
              <a:rPr lang="en-US" altLang="zh-CN" sz="2800" kern="100" dirty="0">
                <a:latin typeface="Times New Roman" panose="02020603050405020304"/>
                <a:ea typeface="华文细黑"/>
                <a:cs typeface="Courier New" panose="02070309020205020404"/>
              </a:rPr>
              <a:t>1.70</a:t>
            </a:r>
            <a:r>
              <a:rPr lang="zh-CN" altLang="zh-CN" sz="2800" kern="100" dirty="0">
                <a:latin typeface="Times New Roman" panose="02020603050405020304"/>
                <a:ea typeface="华文细黑"/>
                <a:cs typeface="Times New Roman" panose="02020603050405020304"/>
              </a:rPr>
              <a:t>是最中间的一个数据，即这组数据的中位数是</a:t>
            </a:r>
            <a:r>
              <a:rPr lang="en-US" altLang="zh-CN" sz="2800" kern="100" dirty="0">
                <a:latin typeface="Times New Roman" panose="02020603050405020304"/>
                <a:ea typeface="华文细黑"/>
                <a:cs typeface="Courier New" panose="02070309020205020404"/>
              </a:rPr>
              <a:t>1.70</a:t>
            </a:r>
            <a:r>
              <a:rPr lang="zh-CN" altLang="zh-CN" sz="2800" kern="100" dirty="0">
                <a:latin typeface="Times New Roman" panose="02020603050405020304"/>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543197" y="2884934"/>
          <a:ext cx="11096625" cy="2705100"/>
        </p:xfrm>
        <a:graphic>
          <a:graphicData uri="http://schemas.openxmlformats.org/presentationml/2006/ole">
            <mc:AlternateContent xmlns:mc="http://schemas.openxmlformats.org/markup-compatibility/2006">
              <mc:Choice xmlns:v="urn:schemas-microsoft-com:vml" Requires="v">
                <p:oleObj spid="_x0000_s8193" name="文档" r:id="rId1" imgW="14820900" imgH="3619500" progId="Word.Document.12">
                  <p:embed/>
                </p:oleObj>
              </mc:Choice>
              <mc:Fallback>
                <p:oleObj name="文档" r:id="rId1" imgW="14820900" imgH="3619500" progId="Word.Document.12">
                  <p:embed/>
                  <p:pic>
                    <p:nvPicPr>
                      <p:cNvPr id="0" name="图片 8192"/>
                      <p:cNvPicPr>
                        <a:picLocks noChangeAspect="1"/>
                      </p:cNvPicPr>
                      <p:nvPr/>
                    </p:nvPicPr>
                    <p:blipFill>
                      <a:blip r:embed="rId2"/>
                      <a:stretch>
                        <a:fillRect/>
                      </a:stretch>
                    </p:blipFill>
                    <p:spPr>
                      <a:xfrm>
                        <a:off x="543197" y="2884934"/>
                        <a:ext cx="11096625" cy="2705100"/>
                      </a:xfrm>
                      <a:prstGeom prst="rect">
                        <a:avLst/>
                      </a:prstGeom>
                      <a:noFill/>
                      <a:ln w="9525">
                        <a:noFill/>
                      </a:ln>
                    </p:spPr>
                  </p:pic>
                </p:oleObj>
              </mc:Fallback>
            </mc:AlternateContent>
          </a:graphicData>
        </a:graphic>
      </p:graphicFrame>
      <p:sp>
        <p:nvSpPr>
          <p:cNvPr id="4" name="矩形 3"/>
          <p:cNvSpPr/>
          <p:nvPr/>
        </p:nvSpPr>
        <p:spPr>
          <a:xfrm>
            <a:off x="478582" y="4869954"/>
            <a:ext cx="1094132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答　</a:t>
            </a:r>
            <a:r>
              <a:rPr lang="en-US" altLang="zh-CN" sz="2800" kern="100" dirty="0">
                <a:latin typeface="Times New Roman" panose="02020603050405020304"/>
                <a:ea typeface="华文细黑"/>
                <a:cs typeface="Courier New" panose="02070309020205020404"/>
              </a:rPr>
              <a:t>17</a:t>
            </a:r>
            <a:r>
              <a:rPr lang="zh-CN" altLang="zh-CN" sz="2800" kern="100" dirty="0">
                <a:latin typeface="Times New Roman" panose="02020603050405020304"/>
                <a:ea typeface="华文细黑"/>
                <a:cs typeface="Times New Roman" panose="02020603050405020304"/>
              </a:rPr>
              <a:t>名运动员成绩的众数、中位数、平均数依次为</a:t>
            </a:r>
            <a:r>
              <a:rPr lang="en-US" altLang="zh-CN" sz="2800" kern="100" dirty="0">
                <a:latin typeface="Times New Roman" panose="02020603050405020304"/>
                <a:ea typeface="华文细黑"/>
                <a:cs typeface="Courier New" panose="02070309020205020404"/>
              </a:rPr>
              <a:t>1.75 m</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1.70 m</a:t>
            </a:r>
            <a:r>
              <a:rPr lang="en-US" altLang="zh-CN" sz="2800" kern="100" dirty="0" smtClean="0">
                <a:latin typeface="Times New Roman" panose="02020603050405020304"/>
                <a:ea typeface="华文细黑"/>
                <a:cs typeface="Courier New" panose="02070309020205020404"/>
              </a:rPr>
              <a:t>,</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1.69 </a:t>
            </a:r>
            <a:r>
              <a:rPr lang="en-US" altLang="zh-CN" sz="2800" kern="100" dirty="0">
                <a:latin typeface="Times New Roman" panose="02020603050405020304"/>
                <a:ea typeface="华文细黑"/>
                <a:cs typeface="Courier New" panose="02070309020205020404"/>
              </a:rPr>
              <a:t>m.</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750"/>
                                        <p:tgtEl>
                                          <p:spTgt spid="9">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Effect transition="in" filter="blinds(horizontal)">
                                      <p:cBhvr>
                                        <p:cTn id="11" dur="750"/>
                                        <p:tgtEl>
                                          <p:spTgt spid="9">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750"/>
                                        <p:tgtEl>
                                          <p:spTgt spid="2"/>
                                        </p:tgtEl>
                                      </p:cBhvr>
                                    </p:animEffect>
                                  </p:childTnLst>
                                </p:cTn>
                              </p:par>
                            </p:childTnLst>
                          </p:cTn>
                        </p:par>
                        <p:par>
                          <p:cTn id="16" fill="hold">
                            <p:stCondLst>
                              <p:cond delay="3000"/>
                            </p:stCondLst>
                            <p:childTnLst>
                              <p:par>
                                <p:cTn id="17" presetID="3" presetClass="entr" presetSubtype="1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linds(horizontal)">
                                      <p:cBhvr>
                                        <p:cTn id="19"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6574" y="429923"/>
            <a:ext cx="1116124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题型二　平均数和方差的运用</a:t>
            </a:r>
            <a:endPar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endParaRPr>
          </a:p>
        </p:txBody>
      </p:sp>
      <p:sp>
        <p:nvSpPr>
          <p:cNvPr id="8" name="矩形 7"/>
          <p:cNvSpPr/>
          <p:nvPr/>
        </p:nvSpPr>
        <p:spPr>
          <a:xfrm>
            <a:off x="406574" y="1125538"/>
            <a:ext cx="11161240" cy="270841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例</a:t>
            </a:r>
            <a:r>
              <a:rPr lang="en-US" altLang="zh-CN" sz="2800" b="1" kern="100" dirty="0">
                <a:solidFill>
                  <a:srgbClr val="C00000"/>
                </a:solidFill>
                <a:latin typeface="Times New Roman" panose="02020603050405020304"/>
                <a:ea typeface="微软雅黑" panose="020B0503020204020204" pitchFamily="34" charset="-122"/>
                <a:cs typeface="Courier New" panose="02070309020205020404"/>
              </a:rPr>
              <a:t>2</a:t>
            </a: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　</a:t>
            </a:r>
            <a:r>
              <a:rPr lang="zh-CN" altLang="zh-CN" sz="2800" kern="100" dirty="0">
                <a:latin typeface="Times New Roman" panose="02020603050405020304"/>
                <a:ea typeface="华文细黑"/>
                <a:cs typeface="Times New Roman" panose="02020603050405020304"/>
              </a:rPr>
              <a:t>甲、乙两机床同时加工直径为</a:t>
            </a:r>
            <a:r>
              <a:rPr lang="en-US" altLang="zh-CN" sz="2800" kern="100" dirty="0">
                <a:latin typeface="Times New Roman" panose="02020603050405020304"/>
                <a:ea typeface="华文细黑"/>
                <a:cs typeface="Courier New" panose="02070309020205020404"/>
              </a:rPr>
              <a:t>100 cm</a:t>
            </a:r>
            <a:r>
              <a:rPr lang="zh-CN" altLang="zh-CN" sz="2800" kern="100" dirty="0">
                <a:latin typeface="Times New Roman" panose="02020603050405020304"/>
                <a:ea typeface="华文细黑"/>
                <a:cs typeface="Times New Roman" panose="02020603050405020304"/>
              </a:rPr>
              <a:t>的零件，为检验质量，各从中抽取</a:t>
            </a:r>
            <a:r>
              <a:rPr lang="en-US" altLang="zh-CN" sz="2800" kern="100" dirty="0">
                <a:latin typeface="Times New Roman" panose="02020603050405020304"/>
                <a:ea typeface="华文细黑"/>
                <a:cs typeface="Courier New" panose="02070309020205020404"/>
              </a:rPr>
              <a:t>6</a:t>
            </a:r>
            <a:r>
              <a:rPr lang="zh-CN" altLang="zh-CN" sz="2800" kern="100" dirty="0">
                <a:latin typeface="Times New Roman" panose="02020603050405020304"/>
                <a:ea typeface="华文细黑"/>
                <a:cs typeface="Times New Roman" panose="02020603050405020304"/>
              </a:rPr>
              <a:t>件测量，数据为</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甲：</a:t>
            </a:r>
            <a:r>
              <a:rPr lang="en-US" altLang="zh-CN" sz="2800" kern="100" dirty="0">
                <a:latin typeface="Times New Roman" panose="02020603050405020304"/>
                <a:ea typeface="华文细黑"/>
                <a:cs typeface="Courier New" panose="02070309020205020404"/>
              </a:rPr>
              <a:t>99</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100</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98</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100</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100</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103</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乙：</a:t>
            </a:r>
            <a:r>
              <a:rPr lang="en-US" altLang="zh-CN" sz="2800" kern="100" dirty="0">
                <a:latin typeface="Times New Roman" panose="02020603050405020304"/>
                <a:ea typeface="华文细黑"/>
                <a:cs typeface="Courier New" panose="02070309020205020404"/>
              </a:rPr>
              <a:t>99</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100</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102</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99</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100</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100</a:t>
            </a:r>
            <a:endParaRPr lang="en-US" altLang="zh-CN" sz="2800" kern="100" dirty="0" smtClean="0">
              <a:latin typeface="Times New Roman" panose="02020603050405020304"/>
              <a:ea typeface="华文细黑"/>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06574" y="189434"/>
            <a:ext cx="11161240" cy="687600"/>
          </a:xfrm>
          <a:prstGeom prst="rect">
            <a:avLst/>
          </a:prstGeom>
        </p:spPr>
        <p:txBody>
          <a:bodyPr wrap="square" lIns="121898" tIns="60948" rIns="121898" bIns="60948">
            <a:spAutoFit/>
          </a:bodyPr>
          <a:lstStyle/>
          <a:p>
            <a:pPr lvl="0" algn="just">
              <a:lnSpc>
                <a:spcPct val="150000"/>
              </a:lnSpc>
            </a:pPr>
            <a:r>
              <a:rPr lang="en-US" altLang="zh-CN" sz="2800" kern="100" dirty="0">
                <a:solidFill>
                  <a:prstClr val="black"/>
                </a:solidFill>
                <a:latin typeface="Times New Roman" panose="02020603050405020304"/>
                <a:ea typeface="华文细黑"/>
                <a:cs typeface="Courier New" panose="02070309020205020404"/>
              </a:rPr>
              <a:t>(1)</a:t>
            </a:r>
            <a:r>
              <a:rPr lang="zh-CN" altLang="zh-CN" sz="2800" kern="100" dirty="0">
                <a:solidFill>
                  <a:prstClr val="black"/>
                </a:solidFill>
                <a:latin typeface="Times New Roman" panose="02020603050405020304"/>
                <a:ea typeface="华文细黑"/>
                <a:cs typeface="Times New Roman" panose="02020603050405020304"/>
              </a:rPr>
              <a:t>分别计算两组数据的平均数及方差；</a:t>
            </a:r>
            <a:endParaRPr lang="zh-CN" altLang="zh-CN" sz="2800" kern="100" dirty="0">
              <a:solidFill>
                <a:prstClr val="black"/>
              </a:solidFill>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526578" y="981522"/>
          <a:ext cx="9817100" cy="1628775"/>
        </p:xfrm>
        <a:graphic>
          <a:graphicData uri="http://schemas.openxmlformats.org/presentationml/2006/ole">
            <mc:AlternateContent xmlns:mc="http://schemas.openxmlformats.org/markup-compatibility/2006">
              <mc:Choice xmlns:v="urn:schemas-microsoft-com:vml" Requires="v">
                <p:oleObj spid="_x0000_s9217" name="文档" r:id="rId1" imgW="13106400" imgH="2184400" progId="Word.Document.12">
                  <p:embed/>
                </p:oleObj>
              </mc:Choice>
              <mc:Fallback>
                <p:oleObj name="文档" r:id="rId1" imgW="13106400" imgH="2184400" progId="Word.Document.12">
                  <p:embed/>
                  <p:pic>
                    <p:nvPicPr>
                      <p:cNvPr id="0" name="图片 9216"/>
                      <p:cNvPicPr>
                        <a:picLocks noChangeAspect="1"/>
                      </p:cNvPicPr>
                      <p:nvPr/>
                    </p:nvPicPr>
                    <p:blipFill>
                      <a:blip r:embed="rId2"/>
                      <a:stretch>
                        <a:fillRect/>
                      </a:stretch>
                    </p:blipFill>
                    <p:spPr>
                      <a:xfrm>
                        <a:off x="526578" y="981522"/>
                        <a:ext cx="9817100" cy="1628775"/>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526578" y="1989634"/>
          <a:ext cx="9810750" cy="1619250"/>
        </p:xfrm>
        <a:graphic>
          <a:graphicData uri="http://schemas.openxmlformats.org/presentationml/2006/ole">
            <mc:AlternateContent xmlns:mc="http://schemas.openxmlformats.org/markup-compatibility/2006">
              <mc:Choice xmlns:v="urn:schemas-microsoft-com:vml" Requires="v">
                <p:oleObj spid="_x0000_s9218" name="文档" r:id="rId3" imgW="13106400" imgH="2184400" progId="Word.Document.12">
                  <p:embed/>
                </p:oleObj>
              </mc:Choice>
              <mc:Fallback>
                <p:oleObj name="文档" r:id="rId3" imgW="13106400" imgH="2184400" progId="Word.Document.12">
                  <p:embed/>
                  <p:pic>
                    <p:nvPicPr>
                      <p:cNvPr id="0" name="图片 9217"/>
                      <p:cNvPicPr>
                        <a:picLocks noChangeAspect="1"/>
                      </p:cNvPicPr>
                      <p:nvPr/>
                    </p:nvPicPr>
                    <p:blipFill>
                      <a:blip r:embed="rId4"/>
                      <a:stretch>
                        <a:fillRect/>
                      </a:stretch>
                    </p:blipFill>
                    <p:spPr>
                      <a:xfrm>
                        <a:off x="526578" y="1989634"/>
                        <a:ext cx="9810750" cy="1619250"/>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526578" y="2997746"/>
          <a:ext cx="11163300" cy="2476500"/>
        </p:xfrm>
        <a:graphic>
          <a:graphicData uri="http://schemas.openxmlformats.org/presentationml/2006/ole">
            <mc:AlternateContent xmlns:mc="http://schemas.openxmlformats.org/markup-compatibility/2006">
              <mc:Choice xmlns:v="urn:schemas-microsoft-com:vml" Requires="v">
                <p:oleObj spid="_x0000_s9219" name="文档" r:id="rId5" imgW="14909800" imgH="3314700" progId="Word.Document.12">
                  <p:embed/>
                </p:oleObj>
              </mc:Choice>
              <mc:Fallback>
                <p:oleObj name="文档" r:id="rId5" imgW="14909800" imgH="3314700" progId="Word.Document.12">
                  <p:embed/>
                  <p:pic>
                    <p:nvPicPr>
                      <p:cNvPr id="0" name="图片 9218"/>
                      <p:cNvPicPr>
                        <a:picLocks noChangeAspect="1"/>
                      </p:cNvPicPr>
                      <p:nvPr/>
                    </p:nvPicPr>
                    <p:blipFill>
                      <a:blip r:embed="rId6"/>
                      <a:stretch>
                        <a:fillRect/>
                      </a:stretch>
                    </p:blipFill>
                    <p:spPr>
                      <a:xfrm>
                        <a:off x="526578" y="2997746"/>
                        <a:ext cx="11163300" cy="2476500"/>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526578" y="4941962"/>
          <a:ext cx="11163300" cy="2124075"/>
        </p:xfrm>
        <a:graphic>
          <a:graphicData uri="http://schemas.openxmlformats.org/presentationml/2006/ole">
            <mc:AlternateContent xmlns:mc="http://schemas.openxmlformats.org/markup-compatibility/2006">
              <mc:Choice xmlns:v="urn:schemas-microsoft-com:vml" Requires="v">
                <p:oleObj spid="_x0000_s9220" name="文档" r:id="rId7" imgW="14909800" imgH="2844800" progId="Word.Document.12">
                  <p:embed/>
                </p:oleObj>
              </mc:Choice>
              <mc:Fallback>
                <p:oleObj name="文档" r:id="rId7" imgW="14909800" imgH="2844800" progId="Word.Document.12">
                  <p:embed/>
                  <p:pic>
                    <p:nvPicPr>
                      <p:cNvPr id="0" name="图片 9219"/>
                      <p:cNvPicPr>
                        <a:picLocks noChangeAspect="1"/>
                      </p:cNvPicPr>
                      <p:nvPr/>
                    </p:nvPicPr>
                    <p:blipFill>
                      <a:blip r:embed="rId8"/>
                      <a:stretch>
                        <a:fillRect/>
                      </a:stretch>
                    </p:blipFill>
                    <p:spPr>
                      <a:xfrm>
                        <a:off x="526578" y="4941962"/>
                        <a:ext cx="11163300" cy="2124075"/>
                      </a:xfrm>
                      <a:prstGeom prst="rect">
                        <a:avLst/>
                      </a:prstGeom>
                      <a:noFill/>
                      <a:ln w="9525">
                        <a:noFill/>
                      </a:ln>
                    </p:spPr>
                  </p:pic>
                </p:oleObj>
              </mc:Fallback>
            </mc:AlternateContent>
          </a:graphicData>
        </a:graphic>
      </p:graphicFrame>
      <p:sp>
        <p:nvSpPr>
          <p:cNvPr id="9" name="矩形 8"/>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2"/>
                                        </p:tgtEl>
                                      </p:cBhvr>
                                    </p:animEffect>
                                    <p:set>
                                      <p:cBhvr>
                                        <p:cTn id="27" dur="1" fill="hold">
                                          <p:stCondLst>
                                            <p:cond delay="499"/>
                                          </p:stCondLst>
                                        </p:cTn>
                                        <p:tgtEl>
                                          <p:spTgt spid="2"/>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6"/>
                                        </p:tgtEl>
                                      </p:cBhvr>
                                    </p:animEffect>
                                    <p:set>
                                      <p:cBhvr>
                                        <p:cTn id="33" dur="1" fill="hold">
                                          <p:stCondLst>
                                            <p:cond delay="499"/>
                                          </p:stCondLst>
                                        </p:cTn>
                                        <p:tgtEl>
                                          <p:spTgt spid="6"/>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7"/>
                                        </p:tgtEl>
                                      </p:cBhvr>
                                    </p:animEffect>
                                    <p:set>
                                      <p:cBhvr>
                                        <p:cTn id="36"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06574" y="477466"/>
            <a:ext cx="11161240"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根据计算结果判断哪台机床加工零件的质量更稳定</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406574" y="1302034"/>
            <a:ext cx="11161240" cy="68760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　</a:t>
            </a:r>
            <a:r>
              <a:rPr lang="zh-CN" altLang="zh-CN" sz="2800" kern="100" dirty="0">
                <a:latin typeface="Times New Roman" panose="02020603050405020304"/>
                <a:ea typeface="华文细黑"/>
                <a:cs typeface="Times New Roman" panose="02020603050405020304"/>
              </a:rPr>
              <a:t>两台机床所加工零件的直径的平均值相同，</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496093" y="2287191"/>
          <a:ext cx="10207625" cy="1543050"/>
        </p:xfrm>
        <a:graphic>
          <a:graphicData uri="http://schemas.openxmlformats.org/presentationml/2006/ole">
            <mc:AlternateContent xmlns:mc="http://schemas.openxmlformats.org/markup-compatibility/2006">
              <mc:Choice xmlns:v="urn:schemas-microsoft-com:vml" Requires="v">
                <p:oleObj spid="_x0000_s10241" name="文档" r:id="rId1" imgW="13627100" imgH="2070100" progId="Word.Document.12">
                  <p:embed/>
                </p:oleObj>
              </mc:Choice>
              <mc:Fallback>
                <p:oleObj name="文档" r:id="rId1" imgW="13627100" imgH="2070100" progId="Word.Document.12">
                  <p:embed/>
                  <p:pic>
                    <p:nvPicPr>
                      <p:cNvPr id="0" name="图片 10240"/>
                      <p:cNvPicPr>
                        <a:picLocks noChangeAspect="1"/>
                      </p:cNvPicPr>
                      <p:nvPr/>
                    </p:nvPicPr>
                    <p:blipFill>
                      <a:blip r:embed="rId2"/>
                      <a:stretch>
                        <a:fillRect/>
                      </a:stretch>
                    </p:blipFill>
                    <p:spPr>
                      <a:xfrm>
                        <a:off x="496093" y="2287191"/>
                        <a:ext cx="10207625" cy="1543050"/>
                      </a:xfrm>
                      <a:prstGeom prst="rect">
                        <a:avLst/>
                      </a:prstGeom>
                      <a:noFill/>
                      <a:ln w="9525">
                        <a:noFill/>
                      </a:ln>
                    </p:spPr>
                  </p:pic>
                </p:oleObj>
              </mc:Fallback>
            </mc:AlternateContent>
          </a:graphicData>
        </a:graphic>
      </p:graphicFrame>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圆角矩形 6">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反思与感悟</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3"/>
                                        </p:tgtEl>
                                      </p:cBhvr>
                                    </p:animEffect>
                                    <p:set>
                                      <p:cBhvr>
                                        <p:cTn id="17" dur="1" fill="hold">
                                          <p:stCondLst>
                                            <p:cond delay="499"/>
                                          </p:stCondLst>
                                        </p:cTn>
                                        <p:tgtEl>
                                          <p:spTgt spid="3"/>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2"/>
                                        </p:tgtEl>
                                      </p:cBhvr>
                                    </p:animEffect>
                                    <p:set>
                                      <p:cBhvr>
                                        <p:cTn id="20"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3" grpId="0"/>
      <p:bldP spid="3" grpId="1"/>
    </p:bld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861053"/>
            <a:ext cx="12190413" cy="5746618"/>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9060101010101" pitchFamily="49" charset="-122"/>
                  <a:ea typeface="黑体" panose="02010609060101010101" pitchFamily="49" charset="-122"/>
                </a:rPr>
                <a:t>反思与感悟</a:t>
              </a:r>
              <a:endParaRPr lang="zh-CN" altLang="en-US" sz="3000" dirty="0">
                <a:solidFill>
                  <a:schemeClr val="bg1"/>
                </a:solidFill>
                <a:latin typeface="黑体" panose="02010609060101010101" pitchFamily="49" charset="-122"/>
                <a:ea typeface="黑体" panose="02010609060101010101" pitchFamily="49" charset="-122"/>
              </a:endParaRPr>
            </a:p>
          </p:txBody>
        </p:sp>
      </p:grpSp>
      <p:sp>
        <p:nvSpPr>
          <p:cNvPr id="9" name="矩形 8"/>
          <p:cNvSpPr/>
          <p:nvPr/>
        </p:nvSpPr>
        <p:spPr>
          <a:xfrm>
            <a:off x="237476" y="834536"/>
            <a:ext cx="11499437" cy="5724620"/>
          </a:xfrm>
          <a:prstGeom prst="rect">
            <a:avLst/>
          </a:prstGeom>
        </p:spPr>
        <p:txBody>
          <a:bodyPr wrap="square" lIns="121898" tIns="60948" rIns="121898" bIns="60948">
            <a:spAutoFit/>
          </a:bodyPr>
          <a:lstStyle/>
          <a:p>
            <a:pPr algn="just">
              <a:lnSpc>
                <a:spcPct val="140000"/>
              </a:lnSpc>
              <a:spcAft>
                <a:spcPts val="0"/>
              </a:spcAft>
            </a:pPr>
            <a:r>
              <a:rPr lang="en-US" altLang="zh-CN" sz="2600" kern="100" dirty="0">
                <a:latin typeface="Times New Roman" panose="02020603050405020304"/>
                <a:ea typeface="华文细黑"/>
                <a:cs typeface="Courier New" panose="02070309020205020404"/>
              </a:rPr>
              <a:t>1.</a:t>
            </a:r>
            <a:r>
              <a:rPr lang="zh-CN" altLang="zh-CN" sz="2600" kern="100" dirty="0">
                <a:latin typeface="Times New Roman" panose="02020603050405020304"/>
                <a:ea typeface="华文细黑"/>
                <a:cs typeface="Times New Roman" panose="02020603050405020304"/>
              </a:rPr>
              <a:t>极差、方差与标准差的区别与联系：</a:t>
            </a:r>
            <a:endParaRPr lang="zh-CN" altLang="zh-CN" sz="2600" kern="100" dirty="0">
              <a:latin typeface="宋体" panose="02010600030101010101" pitchFamily="2" charset="-122"/>
              <a:cs typeface="Courier New" panose="02070309020205020404"/>
            </a:endParaRPr>
          </a:p>
          <a:p>
            <a:pPr algn="just">
              <a:lnSpc>
                <a:spcPct val="140000"/>
              </a:lnSpc>
              <a:spcAft>
                <a:spcPts val="0"/>
              </a:spcAft>
            </a:pPr>
            <a:r>
              <a:rPr lang="zh-CN" altLang="zh-CN" sz="2600" kern="100" dirty="0">
                <a:latin typeface="Times New Roman" panose="02020603050405020304"/>
                <a:ea typeface="华文细黑"/>
                <a:cs typeface="Times New Roman" panose="02020603050405020304"/>
              </a:rPr>
              <a:t>数据的离散程度可以通过极差、方差或标准差来描述</a:t>
            </a:r>
            <a:r>
              <a:rPr lang="en-US" altLang="zh-CN" sz="2600" kern="100" dirty="0">
                <a:latin typeface="Times New Roman" panose="02020603050405020304"/>
                <a:ea typeface="华文细黑"/>
                <a:cs typeface="Courier New" panose="02070309020205020404"/>
              </a:rPr>
              <a:t>.</a:t>
            </a:r>
            <a:endParaRPr lang="zh-CN" altLang="zh-CN" sz="2600" kern="100" dirty="0">
              <a:latin typeface="宋体" panose="02010600030101010101" pitchFamily="2" charset="-122"/>
              <a:cs typeface="Courier New" panose="02070309020205020404"/>
            </a:endParaRPr>
          </a:p>
          <a:p>
            <a:pPr algn="just">
              <a:lnSpc>
                <a:spcPct val="140000"/>
              </a:lnSpc>
              <a:spcAft>
                <a:spcPts val="0"/>
              </a:spcAft>
            </a:pPr>
            <a:r>
              <a:rPr lang="en-US" altLang="zh-CN" sz="2600" kern="100" dirty="0">
                <a:latin typeface="Times New Roman" panose="02020603050405020304"/>
                <a:ea typeface="华文细黑"/>
                <a:cs typeface="Courier New" panose="02070309020205020404"/>
              </a:rPr>
              <a:t>(1)</a:t>
            </a:r>
            <a:r>
              <a:rPr lang="zh-CN" altLang="zh-CN" sz="2600" kern="100" dirty="0">
                <a:latin typeface="Times New Roman" panose="02020603050405020304"/>
                <a:ea typeface="华文细黑"/>
                <a:cs typeface="Times New Roman" panose="02020603050405020304"/>
              </a:rPr>
              <a:t>极差是数据的最大值与最小值的差，它反映了一组数据变化的最大幅度，它对一组数据中的极端值非常敏感</a:t>
            </a:r>
            <a:r>
              <a:rPr lang="en-US" altLang="zh-CN" sz="2600" kern="100" dirty="0">
                <a:latin typeface="Times New Roman" panose="02020603050405020304"/>
                <a:ea typeface="华文细黑"/>
                <a:cs typeface="Courier New" panose="02070309020205020404"/>
              </a:rPr>
              <a:t>.</a:t>
            </a:r>
            <a:endParaRPr lang="zh-CN" altLang="zh-CN" sz="2600" kern="100" dirty="0">
              <a:latin typeface="宋体" panose="02010600030101010101" pitchFamily="2" charset="-122"/>
              <a:cs typeface="Courier New" panose="02070309020205020404"/>
            </a:endParaRPr>
          </a:p>
          <a:p>
            <a:pPr algn="just">
              <a:lnSpc>
                <a:spcPct val="140000"/>
              </a:lnSpc>
            </a:pPr>
            <a:r>
              <a:rPr lang="en-US" altLang="zh-CN" sz="2600" kern="100" dirty="0" smtClean="0">
                <a:latin typeface="Times New Roman" panose="02020603050405020304"/>
                <a:ea typeface="华文细黑"/>
                <a:cs typeface="Courier New" panose="02070309020205020404"/>
              </a:rPr>
              <a:t>(2)</a:t>
            </a:r>
            <a:r>
              <a:rPr lang="zh-CN" altLang="en-US" sz="2600" kern="100" dirty="0" smtClean="0">
                <a:latin typeface="Times New Roman" panose="02020603050405020304"/>
                <a:ea typeface="华文细黑"/>
                <a:cs typeface="Courier New" panose="02070309020205020404"/>
              </a:rPr>
              <a:t>方差或标准差则反映了一组数据围绕平均数波动的大小，为了得到以样本数据的单位表示的波动幅度通常用标准差，即样本方差的算术平方根，是样本数据到平均数的一种平均距离．</a:t>
            </a:r>
            <a:endParaRPr lang="zh-CN" altLang="zh-CN" sz="2600" kern="100" dirty="0">
              <a:latin typeface="宋体" panose="02010600030101010101" pitchFamily="2" charset="-122"/>
              <a:cs typeface="Courier New" panose="02070309020205020404"/>
            </a:endParaRPr>
          </a:p>
          <a:p>
            <a:pPr algn="just">
              <a:lnSpc>
                <a:spcPct val="140000"/>
              </a:lnSpc>
              <a:spcAft>
                <a:spcPts val="0"/>
              </a:spcAft>
            </a:pPr>
            <a:r>
              <a:rPr lang="en-US" altLang="zh-CN" sz="2600" kern="100" dirty="0">
                <a:latin typeface="Times New Roman" panose="02020603050405020304"/>
                <a:ea typeface="华文细黑"/>
                <a:cs typeface="Courier New" panose="02070309020205020404"/>
              </a:rPr>
              <a:t>2.</a:t>
            </a:r>
            <a:r>
              <a:rPr lang="zh-CN" altLang="zh-CN" sz="2600" kern="100" dirty="0">
                <a:latin typeface="Times New Roman" panose="02020603050405020304"/>
                <a:ea typeface="华文细黑"/>
                <a:cs typeface="Times New Roman" panose="02020603050405020304"/>
              </a:rPr>
              <a:t>在实际问题中，仅靠平均数不能完全反映问题，还要研究方差，方差描述了数据相对平均数的离散程度，在平均数相同的情况下，方差越大，离散程度越大，数据波动性越大，稳定性越差；方差越小，数据越集中，质量越稳定</a:t>
            </a:r>
            <a:r>
              <a:rPr lang="en-US" altLang="zh-CN" sz="2600" kern="100" dirty="0" smtClean="0">
                <a:latin typeface="Times New Roman" panose="02020603050405020304"/>
                <a:ea typeface="华文细黑"/>
                <a:cs typeface="Courier New" panose="02070309020205020404"/>
              </a:rPr>
              <a:t>.</a:t>
            </a:r>
            <a:endParaRPr lang="zh-CN" altLang="zh-CN" sz="260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7" name="TextBox 6"/>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mtClean="0">
                <a:solidFill>
                  <a:schemeClr val="bg1"/>
                </a:solidFill>
                <a:latin typeface="微软雅黑" panose="020B0503020204020204" pitchFamily="34" charset="-122"/>
                <a:ea typeface="微软雅黑" panose="020B0503020204020204" pitchFamily="34" charset="-122"/>
              </a:rPr>
              <a:t>学习目标</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985152" y="1557586"/>
            <a:ext cx="10004085"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正确理解样本数据标准差的意义和作用，学会计算数据的标准差</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理解用样本的基本数字特征来估计总体的基本数字特征</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78582" y="374636"/>
            <a:ext cx="11161240" cy="391925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B050"/>
                </a:solidFill>
                <a:latin typeface="Times New Roman" panose="02020603050405020304"/>
                <a:ea typeface="微软雅黑" panose="020B0503020204020204" pitchFamily="34" charset="-122"/>
                <a:cs typeface="Times New Roman" panose="02020603050405020304"/>
              </a:rPr>
              <a:t>跟踪训练</a:t>
            </a:r>
            <a:r>
              <a:rPr lang="en-US" altLang="zh-CN" sz="2800" b="1" kern="100" dirty="0">
                <a:solidFill>
                  <a:srgbClr val="00B050"/>
                </a:solidFill>
                <a:latin typeface="Times New Roman" panose="02020603050405020304"/>
                <a:ea typeface="微软雅黑" panose="020B0503020204020204" pitchFamily="34" charset="-122"/>
                <a:cs typeface="Courier New" panose="02070309020205020404"/>
              </a:rPr>
              <a:t>2</a:t>
            </a:r>
            <a:r>
              <a:rPr lang="zh-CN" altLang="zh-CN" sz="2800" b="1" kern="100" dirty="0">
                <a:solidFill>
                  <a:srgbClr val="00B050"/>
                </a:solidFill>
                <a:latin typeface="Times New Roman" panose="02020603050405020304"/>
                <a:ea typeface="微软雅黑" panose="020B0503020204020204" pitchFamily="34" charset="-122"/>
                <a:cs typeface="Times New Roman" panose="02020603050405020304"/>
              </a:rPr>
              <a:t>　</a:t>
            </a:r>
            <a:r>
              <a:rPr lang="zh-CN" altLang="zh-CN" sz="2800" kern="100" dirty="0">
                <a:latin typeface="Times New Roman" panose="02020603050405020304"/>
                <a:ea typeface="华文细黑"/>
                <a:cs typeface="Times New Roman" panose="02020603050405020304"/>
              </a:rPr>
              <a:t>某化肥厂有甲、乙两个车间包装肥料，在自动包装传送带上每隔</a:t>
            </a:r>
            <a:r>
              <a:rPr lang="en-US" altLang="zh-CN" sz="2800" kern="100" dirty="0">
                <a:latin typeface="Times New Roman" panose="02020603050405020304"/>
                <a:ea typeface="华文细黑"/>
                <a:cs typeface="Courier New" panose="02070309020205020404"/>
              </a:rPr>
              <a:t>30</a:t>
            </a:r>
            <a:r>
              <a:rPr lang="zh-CN" altLang="zh-CN" sz="2800" kern="100" dirty="0">
                <a:latin typeface="Times New Roman" panose="02020603050405020304"/>
                <a:ea typeface="华文细黑"/>
                <a:cs typeface="Times New Roman" panose="02020603050405020304"/>
              </a:rPr>
              <a:t>分钟抽取一包产品，称其质量，分别记录抽查数据如下</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单位：</a:t>
            </a:r>
            <a:r>
              <a:rPr lang="en-US" altLang="zh-CN" sz="2800" kern="100" dirty="0">
                <a:latin typeface="Times New Roman" panose="02020603050405020304"/>
                <a:ea typeface="华文细黑"/>
                <a:cs typeface="Courier New" panose="02070309020205020404"/>
              </a:rPr>
              <a:t>kg)</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甲：</a:t>
            </a:r>
            <a:r>
              <a:rPr lang="en-US" altLang="zh-CN" sz="2800" kern="100" dirty="0">
                <a:latin typeface="Times New Roman" panose="02020603050405020304"/>
                <a:ea typeface="华文细黑"/>
                <a:cs typeface="Courier New" panose="02070309020205020404"/>
              </a:rPr>
              <a:t>102</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101</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99</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98</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103</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98</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99</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乙：</a:t>
            </a:r>
            <a:r>
              <a:rPr lang="en-US" altLang="zh-CN" sz="2800" kern="100" dirty="0">
                <a:latin typeface="Times New Roman" panose="02020603050405020304"/>
                <a:ea typeface="华文细黑"/>
                <a:cs typeface="Courier New" panose="02070309020205020404"/>
              </a:rPr>
              <a:t>110  115  90  85  75  115  110</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这种抽样方法是哪一种方法？</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478582" y="4325344"/>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　</a:t>
            </a:r>
            <a:r>
              <a:rPr lang="zh-CN" altLang="zh-CN" sz="2800" kern="100" dirty="0">
                <a:latin typeface="Times New Roman" panose="02020603050405020304"/>
                <a:ea typeface="华文细黑"/>
                <a:cs typeface="Times New Roman" panose="02020603050405020304"/>
              </a:rPr>
              <a:t>采用的抽样方法是：系统抽样</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4" name="矩形 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p:bldP spid="3"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06574" y="333450"/>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试计算甲、乙两个车间产品质量的平均数与方差，并说明哪个车间产品比较稳定</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7" name="矩形 6"/>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1"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580156" y="117426"/>
          <a:ext cx="10121900" cy="1847850"/>
        </p:xfrm>
        <a:graphic>
          <a:graphicData uri="http://schemas.openxmlformats.org/presentationml/2006/ole">
            <mc:AlternateContent xmlns:mc="http://schemas.openxmlformats.org/markup-compatibility/2006">
              <mc:Choice xmlns:v="urn:schemas-microsoft-com:vml" Requires="v">
                <p:oleObj spid="_x0000_s11265" name="文档" r:id="rId1" imgW="13512800" imgH="2476500" progId="Word.Document.12">
                  <p:embed/>
                </p:oleObj>
              </mc:Choice>
              <mc:Fallback>
                <p:oleObj name="文档" r:id="rId1" imgW="13512800" imgH="2476500" progId="Word.Document.12">
                  <p:embed/>
                  <p:pic>
                    <p:nvPicPr>
                      <p:cNvPr id="0" name="图片 11264"/>
                      <p:cNvPicPr>
                        <a:picLocks noChangeAspect="1"/>
                      </p:cNvPicPr>
                      <p:nvPr/>
                    </p:nvPicPr>
                    <p:blipFill>
                      <a:blip r:embed="rId2"/>
                      <a:stretch>
                        <a:fillRect/>
                      </a:stretch>
                    </p:blipFill>
                    <p:spPr>
                      <a:xfrm>
                        <a:off x="580156" y="117426"/>
                        <a:ext cx="10121900" cy="1847850"/>
                      </a:xfrm>
                      <a:prstGeom prst="rect">
                        <a:avLst/>
                      </a:prstGeom>
                      <a:noFill/>
                      <a:ln w="9525">
                        <a:noFill/>
                      </a:ln>
                    </p:spPr>
                  </p:pic>
                </p:oleObj>
              </mc:Fallback>
            </mc:AlternateContent>
          </a:graphicData>
        </a:graphic>
      </p:graphicFrame>
      <p:graphicFrame>
        <p:nvGraphicFramePr>
          <p:cNvPr id="4" name="对象 3"/>
          <p:cNvGraphicFramePr>
            <a:graphicFrameLocks noChangeAspect="1"/>
          </p:cNvGraphicFramePr>
          <p:nvPr/>
        </p:nvGraphicFramePr>
        <p:xfrm>
          <a:off x="580156" y="981522"/>
          <a:ext cx="10121900" cy="1847850"/>
        </p:xfrm>
        <a:graphic>
          <a:graphicData uri="http://schemas.openxmlformats.org/presentationml/2006/ole">
            <mc:AlternateContent xmlns:mc="http://schemas.openxmlformats.org/markup-compatibility/2006">
              <mc:Choice xmlns:v="urn:schemas-microsoft-com:vml" Requires="v">
                <p:oleObj spid="_x0000_s11266" name="文档" r:id="rId3" imgW="13512800" imgH="2476500" progId="Word.Document.12">
                  <p:embed/>
                </p:oleObj>
              </mc:Choice>
              <mc:Fallback>
                <p:oleObj name="文档" r:id="rId3" imgW="13512800" imgH="2476500" progId="Word.Document.12">
                  <p:embed/>
                  <p:pic>
                    <p:nvPicPr>
                      <p:cNvPr id="0" name="图片 11265"/>
                      <p:cNvPicPr>
                        <a:picLocks noChangeAspect="1"/>
                      </p:cNvPicPr>
                      <p:nvPr/>
                    </p:nvPicPr>
                    <p:blipFill>
                      <a:blip r:embed="rId4"/>
                      <a:stretch>
                        <a:fillRect/>
                      </a:stretch>
                    </p:blipFill>
                    <p:spPr>
                      <a:xfrm>
                        <a:off x="580156" y="981522"/>
                        <a:ext cx="10121900" cy="1847850"/>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580156" y="1845618"/>
          <a:ext cx="10915650" cy="2152650"/>
        </p:xfrm>
        <a:graphic>
          <a:graphicData uri="http://schemas.openxmlformats.org/presentationml/2006/ole">
            <mc:AlternateContent xmlns:mc="http://schemas.openxmlformats.org/markup-compatibility/2006">
              <mc:Choice xmlns:v="urn:schemas-microsoft-com:vml" Requires="v">
                <p:oleObj spid="_x0000_s11267" name="文档" r:id="rId5" imgW="14579600" imgH="2895600" progId="Word.Document.12">
                  <p:embed/>
                </p:oleObj>
              </mc:Choice>
              <mc:Fallback>
                <p:oleObj name="文档" r:id="rId5" imgW="14579600" imgH="2895600" progId="Word.Document.12">
                  <p:embed/>
                  <p:pic>
                    <p:nvPicPr>
                      <p:cNvPr id="0" name="图片 11266"/>
                      <p:cNvPicPr>
                        <a:picLocks noChangeAspect="1"/>
                      </p:cNvPicPr>
                      <p:nvPr/>
                    </p:nvPicPr>
                    <p:blipFill>
                      <a:blip r:embed="rId6"/>
                      <a:stretch>
                        <a:fillRect/>
                      </a:stretch>
                    </p:blipFill>
                    <p:spPr>
                      <a:xfrm>
                        <a:off x="580156" y="1845618"/>
                        <a:ext cx="10915650" cy="2152650"/>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580156" y="3545210"/>
          <a:ext cx="10915650" cy="1828800"/>
        </p:xfrm>
        <a:graphic>
          <a:graphicData uri="http://schemas.openxmlformats.org/presentationml/2006/ole">
            <mc:AlternateContent xmlns:mc="http://schemas.openxmlformats.org/markup-compatibility/2006">
              <mc:Choice xmlns:v="urn:schemas-microsoft-com:vml" Requires="v">
                <p:oleObj spid="_x0000_s11268" name="文档" r:id="rId7" imgW="14579600" imgH="2451100" progId="Word.Document.12">
                  <p:embed/>
                </p:oleObj>
              </mc:Choice>
              <mc:Fallback>
                <p:oleObj name="文档" r:id="rId7" imgW="14579600" imgH="2451100" progId="Word.Document.12">
                  <p:embed/>
                  <p:pic>
                    <p:nvPicPr>
                      <p:cNvPr id="0" name="图片 11267"/>
                      <p:cNvPicPr>
                        <a:picLocks noChangeAspect="1"/>
                      </p:cNvPicPr>
                      <p:nvPr/>
                    </p:nvPicPr>
                    <p:blipFill>
                      <a:blip r:embed="rId8"/>
                      <a:stretch>
                        <a:fillRect/>
                      </a:stretch>
                    </p:blipFill>
                    <p:spPr>
                      <a:xfrm>
                        <a:off x="580156" y="3545210"/>
                        <a:ext cx="10915650" cy="1828800"/>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580156" y="5066903"/>
          <a:ext cx="10915650" cy="1819275"/>
        </p:xfrm>
        <a:graphic>
          <a:graphicData uri="http://schemas.openxmlformats.org/presentationml/2006/ole">
            <mc:AlternateContent xmlns:mc="http://schemas.openxmlformats.org/markup-compatibility/2006">
              <mc:Choice xmlns:v="urn:schemas-microsoft-com:vml" Requires="v">
                <p:oleObj spid="_x0000_s11269" name="文档" r:id="rId9" imgW="14579600" imgH="2451100" progId="Word.Document.12">
                  <p:embed/>
                </p:oleObj>
              </mc:Choice>
              <mc:Fallback>
                <p:oleObj name="文档" r:id="rId9" imgW="14579600" imgH="2451100" progId="Word.Document.12">
                  <p:embed/>
                  <p:pic>
                    <p:nvPicPr>
                      <p:cNvPr id="0" name="图片 11268"/>
                      <p:cNvPicPr>
                        <a:picLocks noChangeAspect="1"/>
                      </p:cNvPicPr>
                      <p:nvPr/>
                    </p:nvPicPr>
                    <p:blipFill>
                      <a:blip r:embed="rId10"/>
                      <a:stretch>
                        <a:fillRect/>
                      </a:stretch>
                    </p:blipFill>
                    <p:spPr>
                      <a:xfrm>
                        <a:off x="580156" y="5066903"/>
                        <a:ext cx="10915650" cy="1819275"/>
                      </a:xfrm>
                      <a:prstGeom prst="rect">
                        <a:avLst/>
                      </a:prstGeom>
                      <a:noFill/>
                      <a:ln w="9525">
                        <a:noFill/>
                      </a:ln>
                    </p:spPr>
                  </p:pic>
                </p:oleObj>
              </mc:Fallback>
            </mc:AlternateContent>
          </a:graphicData>
        </a:graphic>
      </p:graphicFrame>
      <p:graphicFrame>
        <p:nvGraphicFramePr>
          <p:cNvPr id="9" name="对象 8"/>
          <p:cNvGraphicFramePr>
            <a:graphicFrameLocks noChangeAspect="1"/>
          </p:cNvGraphicFramePr>
          <p:nvPr/>
        </p:nvGraphicFramePr>
        <p:xfrm>
          <a:off x="580156" y="6077694"/>
          <a:ext cx="10915650" cy="952500"/>
        </p:xfrm>
        <a:graphic>
          <a:graphicData uri="http://schemas.openxmlformats.org/presentationml/2006/ole">
            <mc:AlternateContent xmlns:mc="http://schemas.openxmlformats.org/markup-compatibility/2006">
              <mc:Choice xmlns:v="urn:schemas-microsoft-com:vml" Requires="v">
                <p:oleObj spid="_x0000_s11270" name="文档" r:id="rId11" imgW="14579600" imgH="1282700" progId="Word.Document.12">
                  <p:embed/>
                </p:oleObj>
              </mc:Choice>
              <mc:Fallback>
                <p:oleObj name="文档" r:id="rId11" imgW="14579600" imgH="1282700" progId="Word.Document.12">
                  <p:embed/>
                  <p:pic>
                    <p:nvPicPr>
                      <p:cNvPr id="0" name="图片 11269"/>
                      <p:cNvPicPr>
                        <a:picLocks noChangeAspect="1"/>
                      </p:cNvPicPr>
                      <p:nvPr/>
                    </p:nvPicPr>
                    <p:blipFill>
                      <a:blip r:embed="rId12"/>
                      <a:stretch>
                        <a:fillRect/>
                      </a:stretch>
                    </p:blipFill>
                    <p:spPr>
                      <a:xfrm>
                        <a:off x="580156" y="6077694"/>
                        <a:ext cx="10915650" cy="952500"/>
                      </a:xfrm>
                      <a:prstGeom prst="rect">
                        <a:avLst/>
                      </a:prstGeom>
                      <a:noFill/>
                      <a:ln w="9525">
                        <a:noFill/>
                      </a:ln>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750"/>
                                        <p:tgtEl>
                                          <p:spTgt spid="4"/>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750"/>
                                        <p:tgtEl>
                                          <p:spTgt spid="5"/>
                                        </p:tgtEl>
                                      </p:cBhvr>
                                    </p:animEffect>
                                  </p:childTnLst>
                                </p:cTn>
                              </p:par>
                            </p:childTnLst>
                          </p:cTn>
                        </p:par>
                        <p:par>
                          <p:cTn id="16" fill="hold">
                            <p:stCondLst>
                              <p:cond delay="3000"/>
                            </p:stCondLst>
                            <p:childTnLst>
                              <p:par>
                                <p:cTn id="17" presetID="3" presetClass="entr" presetSubtype="1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linds(horizontal)">
                                      <p:cBhvr>
                                        <p:cTn id="19" dur="750"/>
                                        <p:tgtEl>
                                          <p:spTgt spid="6"/>
                                        </p:tgtEl>
                                      </p:cBhvr>
                                    </p:animEffect>
                                  </p:childTnLst>
                                </p:cTn>
                              </p:par>
                            </p:childTnLst>
                          </p:cTn>
                        </p:par>
                        <p:par>
                          <p:cTn id="20" fill="hold">
                            <p:stCondLst>
                              <p:cond delay="4000"/>
                            </p:stCondLst>
                            <p:childTnLst>
                              <p:par>
                                <p:cTn id="21" presetID="3" presetClass="entr" presetSubtype="1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linds(horizontal)">
                                      <p:cBhvr>
                                        <p:cTn id="23" dur="750"/>
                                        <p:tgtEl>
                                          <p:spTgt spid="7"/>
                                        </p:tgtEl>
                                      </p:cBhvr>
                                    </p:animEffect>
                                  </p:childTnLst>
                                </p:cTn>
                              </p:par>
                            </p:childTnLst>
                          </p:cTn>
                        </p:par>
                        <p:par>
                          <p:cTn id="24" fill="hold">
                            <p:stCondLst>
                              <p:cond delay="5000"/>
                            </p:stCondLst>
                            <p:childTnLst>
                              <p:par>
                                <p:cTn id="25" presetID="3" presetClass="entr" presetSubtype="1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5360" y="-98598"/>
            <a:ext cx="11161240" cy="769417"/>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题型三　频率分布与</a:t>
            </a:r>
            <a:r>
              <a:rPr lang="zh-CN" altLang="zh-CN" sz="2800" b="1" kern="100" dirty="0" smtClean="0">
                <a:solidFill>
                  <a:srgbClr val="0000FF"/>
                </a:solidFill>
                <a:latin typeface="Times New Roman" panose="02020603050405020304"/>
                <a:ea typeface="微软雅黑" panose="020B0503020204020204" pitchFamily="34" charset="-122"/>
                <a:cs typeface="Times New Roman" panose="02020603050405020304"/>
              </a:rPr>
              <a:t>数</a:t>
            </a:r>
            <a:r>
              <a:rPr lang="zh-CN" altLang="en-US" sz="2800" b="1" kern="100" dirty="0" smtClean="0">
                <a:solidFill>
                  <a:srgbClr val="0000FF"/>
                </a:solidFill>
                <a:latin typeface="Times New Roman" panose="02020603050405020304"/>
                <a:ea typeface="微软雅黑" panose="020B0503020204020204" pitchFamily="34" charset="-122"/>
                <a:cs typeface="Times New Roman" panose="02020603050405020304"/>
              </a:rPr>
              <a:t>字</a:t>
            </a:r>
            <a:r>
              <a:rPr lang="zh-CN" altLang="zh-CN" sz="2800" b="1" kern="100" dirty="0" smtClean="0">
                <a:solidFill>
                  <a:srgbClr val="0000FF"/>
                </a:solidFill>
                <a:latin typeface="Times New Roman" panose="02020603050405020304"/>
                <a:ea typeface="微软雅黑" panose="020B0503020204020204" pitchFamily="34" charset="-122"/>
                <a:cs typeface="Times New Roman" panose="02020603050405020304"/>
              </a:rPr>
              <a:t>特征</a:t>
            </a: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的综合应用</a:t>
            </a:r>
            <a:endPar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endParaRPr>
          </a:p>
        </p:txBody>
      </p:sp>
      <p:sp>
        <p:nvSpPr>
          <p:cNvPr id="7" name="矩形 6"/>
          <p:cNvSpPr/>
          <p:nvPr/>
        </p:nvSpPr>
        <p:spPr>
          <a:xfrm>
            <a:off x="335360" y="434033"/>
            <a:ext cx="11161240" cy="1997702"/>
          </a:xfrm>
          <a:prstGeom prst="rect">
            <a:avLst/>
          </a:prstGeom>
        </p:spPr>
        <p:txBody>
          <a:bodyPr wrap="square" lIns="121898" tIns="60948" rIns="121898" bIns="60948">
            <a:spAutoFit/>
          </a:bodyPr>
          <a:lstStyle/>
          <a:p>
            <a:pPr algn="just">
              <a:lnSpc>
                <a:spcPct val="120000"/>
              </a:lnSpc>
              <a:spcAft>
                <a:spcPts val="0"/>
              </a:spcAft>
            </a:pPr>
            <a:r>
              <a:rPr lang="zh-CN" altLang="zh-CN" sz="2600" b="1" kern="100" dirty="0">
                <a:solidFill>
                  <a:srgbClr val="C00000"/>
                </a:solidFill>
                <a:latin typeface="Times New Roman" panose="02020603050405020304"/>
                <a:ea typeface="微软雅黑" panose="020B0503020204020204" pitchFamily="34" charset="-122"/>
                <a:cs typeface="Times New Roman" panose="02020603050405020304"/>
              </a:rPr>
              <a:t>例</a:t>
            </a:r>
            <a:r>
              <a:rPr lang="en-US" altLang="zh-CN" sz="2600" b="1" kern="100" dirty="0">
                <a:solidFill>
                  <a:srgbClr val="C00000"/>
                </a:solidFill>
                <a:latin typeface="Times New Roman" panose="02020603050405020304"/>
                <a:ea typeface="微软雅黑" panose="020B0503020204020204" pitchFamily="34" charset="-122"/>
                <a:cs typeface="Courier New" panose="02070309020205020404"/>
              </a:rPr>
              <a:t>3</a:t>
            </a:r>
            <a:r>
              <a:rPr lang="zh-CN" altLang="zh-CN" sz="2600" b="1" kern="100" dirty="0">
                <a:solidFill>
                  <a:srgbClr val="C00000"/>
                </a:solidFill>
                <a:latin typeface="Times New Roman" panose="02020603050405020304"/>
                <a:ea typeface="微软雅黑" panose="020B0503020204020204" pitchFamily="34" charset="-122"/>
                <a:cs typeface="Times New Roman" panose="02020603050405020304"/>
              </a:rPr>
              <a:t>　</a:t>
            </a:r>
            <a:r>
              <a:rPr lang="zh-CN" altLang="zh-CN" sz="2600" kern="100" dirty="0">
                <a:latin typeface="Times New Roman" panose="02020603050405020304"/>
                <a:ea typeface="华文细黑"/>
                <a:cs typeface="Times New Roman" panose="02020603050405020304"/>
              </a:rPr>
              <a:t>已知一组数据：</a:t>
            </a:r>
            <a:endParaRPr lang="zh-CN" altLang="zh-CN" sz="2600" kern="100" dirty="0">
              <a:latin typeface="宋体" panose="02010600030101010101" pitchFamily="2" charset="-122"/>
              <a:cs typeface="Courier New" panose="02070309020205020404"/>
            </a:endParaRPr>
          </a:p>
          <a:p>
            <a:pPr algn="just">
              <a:lnSpc>
                <a:spcPct val="120000"/>
              </a:lnSpc>
              <a:spcAft>
                <a:spcPts val="0"/>
              </a:spcAft>
            </a:pPr>
            <a:r>
              <a:rPr lang="en-US" altLang="zh-CN" sz="2600" kern="100" dirty="0">
                <a:latin typeface="Times New Roman" panose="02020603050405020304"/>
                <a:ea typeface="华文细黑"/>
                <a:cs typeface="Courier New" panose="02070309020205020404"/>
              </a:rPr>
              <a:t>125</a:t>
            </a:r>
            <a:r>
              <a:rPr lang="zh-CN" altLang="zh-CN" sz="2600" kern="100" dirty="0">
                <a:latin typeface="Times New Roman" panose="02020603050405020304"/>
                <a:ea typeface="华文细黑"/>
                <a:cs typeface="Times New Roman" panose="02020603050405020304"/>
              </a:rPr>
              <a:t>　</a:t>
            </a:r>
            <a:r>
              <a:rPr lang="en-US" altLang="zh-CN" sz="2600" kern="100" dirty="0">
                <a:latin typeface="Times New Roman" panose="02020603050405020304"/>
                <a:ea typeface="华文细黑"/>
                <a:cs typeface="Courier New" panose="02070309020205020404"/>
              </a:rPr>
              <a:t>121</a:t>
            </a:r>
            <a:r>
              <a:rPr lang="zh-CN" altLang="zh-CN" sz="2600" kern="100" dirty="0">
                <a:latin typeface="Times New Roman" panose="02020603050405020304"/>
                <a:ea typeface="华文细黑"/>
                <a:cs typeface="Times New Roman" panose="02020603050405020304"/>
              </a:rPr>
              <a:t>　</a:t>
            </a:r>
            <a:r>
              <a:rPr lang="en-US" altLang="zh-CN" sz="2600" kern="100" dirty="0">
                <a:latin typeface="Times New Roman" panose="02020603050405020304"/>
                <a:ea typeface="华文细黑"/>
                <a:cs typeface="Courier New" panose="02070309020205020404"/>
              </a:rPr>
              <a:t>123</a:t>
            </a:r>
            <a:r>
              <a:rPr lang="zh-CN" altLang="zh-CN" sz="2600" kern="100" dirty="0">
                <a:latin typeface="Times New Roman" panose="02020603050405020304"/>
                <a:ea typeface="华文细黑"/>
                <a:cs typeface="Times New Roman" panose="02020603050405020304"/>
              </a:rPr>
              <a:t>　</a:t>
            </a:r>
            <a:r>
              <a:rPr lang="en-US" altLang="zh-CN" sz="2600" kern="100" dirty="0">
                <a:latin typeface="Times New Roman" panose="02020603050405020304"/>
                <a:ea typeface="华文细黑"/>
                <a:cs typeface="Courier New" panose="02070309020205020404"/>
              </a:rPr>
              <a:t>125</a:t>
            </a:r>
            <a:r>
              <a:rPr lang="zh-CN" altLang="zh-CN" sz="2600" kern="100" dirty="0">
                <a:latin typeface="Times New Roman" panose="02020603050405020304"/>
                <a:ea typeface="华文细黑"/>
                <a:cs typeface="Times New Roman" panose="02020603050405020304"/>
              </a:rPr>
              <a:t>　</a:t>
            </a:r>
            <a:r>
              <a:rPr lang="en-US" altLang="zh-CN" sz="2600" kern="100" dirty="0">
                <a:latin typeface="Times New Roman" panose="02020603050405020304"/>
                <a:ea typeface="华文细黑"/>
                <a:cs typeface="Courier New" panose="02070309020205020404"/>
              </a:rPr>
              <a:t>127</a:t>
            </a:r>
            <a:r>
              <a:rPr lang="zh-CN" altLang="zh-CN" sz="2600" kern="100" dirty="0">
                <a:latin typeface="Times New Roman" panose="02020603050405020304"/>
                <a:ea typeface="华文细黑"/>
                <a:cs typeface="Times New Roman" panose="02020603050405020304"/>
              </a:rPr>
              <a:t>　</a:t>
            </a:r>
            <a:r>
              <a:rPr lang="en-US" altLang="zh-CN" sz="2600" kern="100" dirty="0">
                <a:latin typeface="Times New Roman" panose="02020603050405020304"/>
                <a:ea typeface="华文细黑"/>
                <a:cs typeface="Courier New" panose="02070309020205020404"/>
              </a:rPr>
              <a:t>129</a:t>
            </a:r>
            <a:r>
              <a:rPr lang="zh-CN" altLang="zh-CN" sz="2600" kern="100" dirty="0">
                <a:latin typeface="Times New Roman" panose="02020603050405020304"/>
                <a:ea typeface="华文细黑"/>
                <a:cs typeface="Times New Roman" panose="02020603050405020304"/>
              </a:rPr>
              <a:t>　</a:t>
            </a:r>
            <a:r>
              <a:rPr lang="en-US" altLang="zh-CN" sz="2600" kern="100" dirty="0">
                <a:latin typeface="Times New Roman" panose="02020603050405020304"/>
                <a:ea typeface="华文细黑"/>
                <a:cs typeface="Courier New" panose="02070309020205020404"/>
              </a:rPr>
              <a:t>125</a:t>
            </a:r>
            <a:r>
              <a:rPr lang="zh-CN" altLang="zh-CN" sz="2600" kern="100" dirty="0">
                <a:latin typeface="Times New Roman" panose="02020603050405020304"/>
                <a:ea typeface="华文细黑"/>
                <a:cs typeface="Times New Roman" panose="02020603050405020304"/>
              </a:rPr>
              <a:t>　</a:t>
            </a:r>
            <a:r>
              <a:rPr lang="en-US" altLang="zh-CN" sz="2600" kern="100" dirty="0">
                <a:latin typeface="Times New Roman" panose="02020603050405020304"/>
                <a:ea typeface="华文细黑"/>
                <a:cs typeface="Courier New" panose="02070309020205020404"/>
              </a:rPr>
              <a:t>128</a:t>
            </a:r>
            <a:r>
              <a:rPr lang="zh-CN" altLang="zh-CN" sz="2600" kern="100" dirty="0">
                <a:latin typeface="Times New Roman" panose="02020603050405020304"/>
                <a:ea typeface="华文细黑"/>
                <a:cs typeface="Times New Roman" panose="02020603050405020304"/>
              </a:rPr>
              <a:t>　</a:t>
            </a:r>
            <a:r>
              <a:rPr lang="en-US" altLang="zh-CN" sz="2600" kern="100" dirty="0">
                <a:latin typeface="Times New Roman" panose="02020603050405020304"/>
                <a:ea typeface="华文细黑"/>
                <a:cs typeface="Courier New" panose="02070309020205020404"/>
              </a:rPr>
              <a:t>130</a:t>
            </a:r>
            <a:r>
              <a:rPr lang="zh-CN" altLang="zh-CN" sz="2600" kern="100" dirty="0">
                <a:latin typeface="Times New Roman" panose="02020603050405020304"/>
                <a:ea typeface="华文细黑"/>
                <a:cs typeface="Times New Roman" panose="02020603050405020304"/>
              </a:rPr>
              <a:t>　</a:t>
            </a:r>
            <a:r>
              <a:rPr lang="en-US" altLang="zh-CN" sz="2600" kern="100" dirty="0">
                <a:latin typeface="Times New Roman" panose="02020603050405020304"/>
                <a:ea typeface="华文细黑"/>
                <a:cs typeface="Courier New" panose="02070309020205020404"/>
              </a:rPr>
              <a:t>129</a:t>
            </a:r>
            <a:endParaRPr lang="zh-CN" altLang="zh-CN" sz="2600" kern="100" dirty="0">
              <a:latin typeface="宋体" panose="02010600030101010101" pitchFamily="2" charset="-122"/>
              <a:cs typeface="Courier New" panose="02070309020205020404"/>
            </a:endParaRPr>
          </a:p>
          <a:p>
            <a:pPr algn="just">
              <a:lnSpc>
                <a:spcPct val="120000"/>
              </a:lnSpc>
              <a:spcAft>
                <a:spcPts val="0"/>
              </a:spcAft>
            </a:pPr>
            <a:r>
              <a:rPr lang="en-US" altLang="zh-CN" sz="2600" kern="100" dirty="0">
                <a:latin typeface="Times New Roman" panose="02020603050405020304"/>
                <a:ea typeface="华文细黑"/>
                <a:cs typeface="Courier New" panose="02070309020205020404"/>
              </a:rPr>
              <a:t>126</a:t>
            </a:r>
            <a:r>
              <a:rPr lang="zh-CN" altLang="zh-CN" sz="2600" kern="100" dirty="0">
                <a:latin typeface="Times New Roman" panose="02020603050405020304"/>
                <a:ea typeface="华文细黑"/>
                <a:cs typeface="Times New Roman" panose="02020603050405020304"/>
              </a:rPr>
              <a:t>　</a:t>
            </a:r>
            <a:r>
              <a:rPr lang="en-US" altLang="zh-CN" sz="2600" kern="100" dirty="0">
                <a:latin typeface="Times New Roman" panose="02020603050405020304"/>
                <a:ea typeface="华文细黑"/>
                <a:cs typeface="Courier New" panose="02070309020205020404"/>
              </a:rPr>
              <a:t>124</a:t>
            </a:r>
            <a:r>
              <a:rPr lang="zh-CN" altLang="zh-CN" sz="2600" kern="100" dirty="0">
                <a:latin typeface="Times New Roman" panose="02020603050405020304"/>
                <a:ea typeface="华文细黑"/>
                <a:cs typeface="Times New Roman" panose="02020603050405020304"/>
              </a:rPr>
              <a:t>　</a:t>
            </a:r>
            <a:r>
              <a:rPr lang="en-US" altLang="zh-CN" sz="2600" kern="100" dirty="0">
                <a:latin typeface="Times New Roman" panose="02020603050405020304"/>
                <a:ea typeface="华文细黑"/>
                <a:cs typeface="Courier New" panose="02070309020205020404"/>
              </a:rPr>
              <a:t>125</a:t>
            </a:r>
            <a:r>
              <a:rPr lang="zh-CN" altLang="zh-CN" sz="2600" kern="100" dirty="0">
                <a:latin typeface="Times New Roman" panose="02020603050405020304"/>
                <a:ea typeface="华文细黑"/>
                <a:cs typeface="Times New Roman" panose="02020603050405020304"/>
              </a:rPr>
              <a:t>　</a:t>
            </a:r>
            <a:r>
              <a:rPr lang="en-US" altLang="zh-CN" sz="2600" kern="100" dirty="0">
                <a:latin typeface="Times New Roman" panose="02020603050405020304"/>
                <a:ea typeface="华文细黑"/>
                <a:cs typeface="Courier New" panose="02070309020205020404"/>
              </a:rPr>
              <a:t>127</a:t>
            </a:r>
            <a:r>
              <a:rPr lang="zh-CN" altLang="zh-CN" sz="2600" kern="100" dirty="0">
                <a:latin typeface="Times New Roman" panose="02020603050405020304"/>
                <a:ea typeface="华文细黑"/>
                <a:cs typeface="Times New Roman" panose="02020603050405020304"/>
              </a:rPr>
              <a:t>　</a:t>
            </a:r>
            <a:r>
              <a:rPr lang="en-US" altLang="zh-CN" sz="2600" kern="100" dirty="0">
                <a:latin typeface="Times New Roman" panose="02020603050405020304"/>
                <a:ea typeface="华文细黑"/>
                <a:cs typeface="Courier New" panose="02070309020205020404"/>
              </a:rPr>
              <a:t>126</a:t>
            </a:r>
            <a:r>
              <a:rPr lang="zh-CN" altLang="zh-CN" sz="2600" kern="100" dirty="0">
                <a:latin typeface="Times New Roman" panose="02020603050405020304"/>
                <a:ea typeface="华文细黑"/>
                <a:cs typeface="Times New Roman" panose="02020603050405020304"/>
              </a:rPr>
              <a:t>　</a:t>
            </a:r>
            <a:r>
              <a:rPr lang="en-US" altLang="zh-CN" sz="2600" kern="100" dirty="0">
                <a:latin typeface="Times New Roman" panose="02020603050405020304"/>
                <a:ea typeface="华文细黑"/>
                <a:cs typeface="Courier New" panose="02070309020205020404"/>
              </a:rPr>
              <a:t>122</a:t>
            </a:r>
            <a:r>
              <a:rPr lang="zh-CN" altLang="zh-CN" sz="2600" kern="100" dirty="0">
                <a:latin typeface="Times New Roman" panose="02020603050405020304"/>
                <a:ea typeface="华文细黑"/>
                <a:cs typeface="Times New Roman" panose="02020603050405020304"/>
              </a:rPr>
              <a:t>　</a:t>
            </a:r>
            <a:r>
              <a:rPr lang="en-US" altLang="zh-CN" sz="2600" kern="100" dirty="0">
                <a:latin typeface="Times New Roman" panose="02020603050405020304"/>
                <a:ea typeface="华文细黑"/>
                <a:cs typeface="Courier New" panose="02070309020205020404"/>
              </a:rPr>
              <a:t>124</a:t>
            </a:r>
            <a:r>
              <a:rPr lang="zh-CN" altLang="zh-CN" sz="2600" kern="100" dirty="0">
                <a:latin typeface="Times New Roman" panose="02020603050405020304"/>
                <a:ea typeface="华文细黑"/>
                <a:cs typeface="Times New Roman" panose="02020603050405020304"/>
              </a:rPr>
              <a:t>　</a:t>
            </a:r>
            <a:r>
              <a:rPr lang="en-US" altLang="zh-CN" sz="2600" kern="100" dirty="0">
                <a:latin typeface="Times New Roman" panose="02020603050405020304"/>
                <a:ea typeface="华文细黑"/>
                <a:cs typeface="Courier New" panose="02070309020205020404"/>
              </a:rPr>
              <a:t>125</a:t>
            </a:r>
            <a:r>
              <a:rPr lang="zh-CN" altLang="zh-CN" sz="2600" kern="100" dirty="0">
                <a:latin typeface="Times New Roman" panose="02020603050405020304"/>
                <a:ea typeface="华文细黑"/>
                <a:cs typeface="Times New Roman" panose="02020603050405020304"/>
              </a:rPr>
              <a:t>　</a:t>
            </a:r>
            <a:r>
              <a:rPr lang="en-US" altLang="zh-CN" sz="2600" kern="100" dirty="0">
                <a:latin typeface="Times New Roman" panose="02020603050405020304"/>
                <a:ea typeface="华文细黑"/>
                <a:cs typeface="Courier New" panose="02070309020205020404"/>
              </a:rPr>
              <a:t>126</a:t>
            </a:r>
            <a:r>
              <a:rPr lang="zh-CN" altLang="zh-CN" sz="2600" kern="100" dirty="0">
                <a:latin typeface="Times New Roman" panose="02020603050405020304"/>
                <a:ea typeface="华文细黑"/>
                <a:cs typeface="Times New Roman" panose="02020603050405020304"/>
              </a:rPr>
              <a:t>　</a:t>
            </a:r>
            <a:r>
              <a:rPr lang="en-US" altLang="zh-CN" sz="2600" kern="100" dirty="0">
                <a:latin typeface="Times New Roman" panose="02020603050405020304"/>
                <a:ea typeface="华文细黑"/>
                <a:cs typeface="Courier New" panose="02070309020205020404"/>
              </a:rPr>
              <a:t>128</a:t>
            </a:r>
            <a:endParaRPr lang="zh-CN" altLang="zh-CN" sz="2600" kern="100" dirty="0">
              <a:latin typeface="宋体" panose="02010600030101010101" pitchFamily="2" charset="-122"/>
              <a:cs typeface="Courier New" panose="02070309020205020404"/>
            </a:endParaRPr>
          </a:p>
          <a:p>
            <a:pPr algn="just">
              <a:lnSpc>
                <a:spcPct val="120000"/>
              </a:lnSpc>
              <a:spcAft>
                <a:spcPts val="0"/>
              </a:spcAft>
            </a:pPr>
            <a:r>
              <a:rPr lang="en-US" altLang="zh-CN" sz="2600" kern="100" dirty="0">
                <a:latin typeface="Times New Roman" panose="02020603050405020304"/>
                <a:ea typeface="华文细黑"/>
                <a:cs typeface="Courier New" panose="02070309020205020404"/>
              </a:rPr>
              <a:t>(1)</a:t>
            </a:r>
            <a:r>
              <a:rPr lang="zh-CN" altLang="zh-CN" sz="2600" kern="100" dirty="0">
                <a:latin typeface="Times New Roman" panose="02020603050405020304"/>
                <a:ea typeface="华文细黑"/>
                <a:cs typeface="Times New Roman" panose="02020603050405020304"/>
              </a:rPr>
              <a:t>填写下面的频率分布表：</a:t>
            </a:r>
            <a:endParaRPr lang="zh-CN" altLang="zh-CN" sz="2600" kern="100" dirty="0">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1774726" y="2431207"/>
          <a:ext cx="6768752" cy="4003872"/>
        </p:xfrm>
        <a:graphic>
          <a:graphicData uri="http://schemas.openxmlformats.org/drawingml/2006/table">
            <a:tbl>
              <a:tblPr/>
              <a:tblGrid>
                <a:gridCol w="3409082"/>
                <a:gridCol w="1679835"/>
                <a:gridCol w="1679835"/>
              </a:tblGrid>
              <a:tr h="572795">
                <a:tc>
                  <a:txBody>
                    <a:bodyPr/>
                    <a:lstStyle/>
                    <a:p>
                      <a:pPr algn="ctr">
                        <a:lnSpc>
                          <a:spcPct val="120000"/>
                        </a:lnSpc>
                        <a:spcAft>
                          <a:spcPts val="0"/>
                        </a:spcAft>
                      </a:pPr>
                      <a:r>
                        <a:rPr lang="zh-CN" sz="2600" kern="100" baseline="0" dirty="0">
                          <a:effectLst/>
                          <a:latin typeface="Times New Roman" panose="02020603050405020304"/>
                          <a:ea typeface="华文细黑"/>
                          <a:cs typeface="Times New Roman" panose="02020603050405020304"/>
                        </a:rPr>
                        <a:t>分组</a:t>
                      </a:r>
                      <a:endParaRPr lang="zh-CN" sz="2600" kern="100" baseline="0" dirty="0">
                        <a:effectLst/>
                        <a:latin typeface="宋体" panose="02010600030101010101" pitchFamily="2" charset="-122"/>
                        <a:cs typeface="Courier New" panose="02070309020205020404"/>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pPr>
                      <a:r>
                        <a:rPr lang="zh-CN" sz="2600" kern="100" baseline="0">
                          <a:effectLst/>
                          <a:latin typeface="Times New Roman" panose="02020603050405020304"/>
                          <a:ea typeface="华文细黑"/>
                          <a:cs typeface="Times New Roman" panose="02020603050405020304"/>
                        </a:rPr>
                        <a:t>频数</a:t>
                      </a:r>
                      <a:endParaRPr lang="zh-CN" sz="2600" kern="100" baseline="0">
                        <a:effectLst/>
                        <a:latin typeface="宋体" panose="02010600030101010101" pitchFamily="2" charset="-122"/>
                        <a:cs typeface="Courier New" panose="02070309020205020404"/>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pPr>
                      <a:r>
                        <a:rPr lang="zh-CN" sz="2600" kern="100" baseline="0">
                          <a:effectLst/>
                          <a:latin typeface="Times New Roman" panose="02020603050405020304"/>
                          <a:ea typeface="华文细黑"/>
                          <a:cs typeface="Times New Roman" panose="02020603050405020304"/>
                        </a:rPr>
                        <a:t>频率</a:t>
                      </a:r>
                      <a:endParaRPr lang="zh-CN" sz="2600" kern="100" baseline="0">
                        <a:effectLst/>
                        <a:latin typeface="宋体" panose="02010600030101010101" pitchFamily="2" charset="-122"/>
                        <a:cs typeface="Courier New" panose="02070309020205020404"/>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2795">
                <a:tc>
                  <a:txBody>
                    <a:bodyPr/>
                    <a:lstStyle/>
                    <a:p>
                      <a:pPr algn="ctr">
                        <a:lnSpc>
                          <a:spcPct val="120000"/>
                        </a:lnSpc>
                        <a:spcAft>
                          <a:spcPts val="0"/>
                        </a:spcAft>
                      </a:pPr>
                      <a:r>
                        <a:rPr lang="en-US" sz="2600" kern="100" baseline="0" dirty="0">
                          <a:effectLst/>
                          <a:latin typeface="Times New Roman" panose="02020603050405020304"/>
                          <a:ea typeface="华文细黑"/>
                          <a:cs typeface="Courier New" panose="02070309020205020404"/>
                        </a:rPr>
                        <a:t>[121,123)</a:t>
                      </a:r>
                      <a:endParaRPr lang="zh-CN" sz="2600" kern="100" baseline="0" dirty="0">
                        <a:effectLst/>
                        <a:latin typeface="宋体" panose="02010600030101010101" pitchFamily="2" charset="-122"/>
                        <a:cs typeface="Courier New" panose="02070309020205020404"/>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pPr>
                      <a:r>
                        <a:rPr lang="en-US" sz="2600" kern="100" baseline="0">
                          <a:effectLst/>
                          <a:latin typeface="Times New Roman" panose="02020603050405020304"/>
                          <a:ea typeface="华文细黑"/>
                          <a:cs typeface="Courier New" panose="02070309020205020404"/>
                        </a:rPr>
                        <a:t> </a:t>
                      </a:r>
                      <a:endParaRPr lang="zh-CN" sz="2600" kern="100" baseline="0">
                        <a:effectLst/>
                        <a:latin typeface="宋体" panose="02010600030101010101" pitchFamily="2" charset="-122"/>
                        <a:cs typeface="Courier New" panose="02070309020205020404"/>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pPr>
                      <a:r>
                        <a:rPr lang="en-US" sz="2600" kern="100" baseline="0">
                          <a:effectLst/>
                          <a:latin typeface="Times New Roman" panose="02020603050405020304"/>
                          <a:ea typeface="华文细黑"/>
                          <a:cs typeface="Courier New" panose="02070309020205020404"/>
                        </a:rPr>
                        <a:t> </a:t>
                      </a:r>
                      <a:endParaRPr lang="zh-CN" sz="2600" kern="100" baseline="0">
                        <a:effectLst/>
                        <a:latin typeface="宋体" panose="02010600030101010101" pitchFamily="2" charset="-122"/>
                        <a:cs typeface="Courier New" panose="02070309020205020404"/>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2795">
                <a:tc>
                  <a:txBody>
                    <a:bodyPr/>
                    <a:lstStyle/>
                    <a:p>
                      <a:pPr algn="ctr">
                        <a:lnSpc>
                          <a:spcPct val="120000"/>
                        </a:lnSpc>
                        <a:spcAft>
                          <a:spcPts val="0"/>
                        </a:spcAft>
                      </a:pPr>
                      <a:r>
                        <a:rPr lang="en-US" sz="2600" kern="100" baseline="0" dirty="0">
                          <a:effectLst/>
                          <a:latin typeface="Times New Roman" panose="02020603050405020304"/>
                          <a:ea typeface="华文细黑"/>
                          <a:cs typeface="Courier New" panose="02070309020205020404"/>
                        </a:rPr>
                        <a:t>[123,125)</a:t>
                      </a:r>
                      <a:endParaRPr lang="zh-CN" sz="2600" kern="100" baseline="0" dirty="0">
                        <a:effectLst/>
                        <a:latin typeface="宋体" panose="02010600030101010101" pitchFamily="2" charset="-122"/>
                        <a:cs typeface="Courier New" panose="02070309020205020404"/>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pPr>
                      <a:r>
                        <a:rPr lang="en-US" sz="2600" kern="100" baseline="0">
                          <a:effectLst/>
                          <a:latin typeface="Times New Roman" panose="02020603050405020304"/>
                          <a:ea typeface="华文细黑"/>
                          <a:cs typeface="Courier New" panose="02070309020205020404"/>
                        </a:rPr>
                        <a:t> </a:t>
                      </a:r>
                      <a:endParaRPr lang="zh-CN" sz="2600" kern="100" baseline="0">
                        <a:effectLst/>
                        <a:latin typeface="宋体" panose="02010600030101010101" pitchFamily="2" charset="-122"/>
                        <a:cs typeface="Courier New" panose="02070309020205020404"/>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pPr>
                      <a:r>
                        <a:rPr lang="en-US" sz="2600" kern="100" baseline="0">
                          <a:effectLst/>
                          <a:latin typeface="Times New Roman" panose="02020603050405020304"/>
                          <a:ea typeface="华文细黑"/>
                          <a:cs typeface="Courier New" panose="02070309020205020404"/>
                        </a:rPr>
                        <a:t> </a:t>
                      </a:r>
                      <a:endParaRPr lang="zh-CN" sz="2600" kern="100" baseline="0">
                        <a:effectLst/>
                        <a:latin typeface="宋体" panose="02010600030101010101" pitchFamily="2" charset="-122"/>
                        <a:cs typeface="Courier New" panose="02070309020205020404"/>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2795">
                <a:tc>
                  <a:txBody>
                    <a:bodyPr/>
                    <a:lstStyle/>
                    <a:p>
                      <a:pPr algn="ctr">
                        <a:lnSpc>
                          <a:spcPct val="120000"/>
                        </a:lnSpc>
                        <a:spcAft>
                          <a:spcPts val="0"/>
                        </a:spcAft>
                      </a:pPr>
                      <a:r>
                        <a:rPr lang="en-US" sz="2600" kern="100" baseline="0">
                          <a:effectLst/>
                          <a:latin typeface="Times New Roman" panose="02020603050405020304"/>
                          <a:ea typeface="华文细黑"/>
                          <a:cs typeface="Courier New" panose="02070309020205020404"/>
                        </a:rPr>
                        <a:t>[125,127)</a:t>
                      </a:r>
                      <a:endParaRPr lang="zh-CN" sz="2600" kern="100" baseline="0">
                        <a:effectLst/>
                        <a:latin typeface="宋体" panose="02010600030101010101" pitchFamily="2" charset="-122"/>
                        <a:cs typeface="Courier New" panose="02070309020205020404"/>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pPr>
                      <a:r>
                        <a:rPr lang="en-US" sz="2600" kern="100" baseline="0">
                          <a:effectLst/>
                          <a:latin typeface="Times New Roman" panose="02020603050405020304"/>
                          <a:ea typeface="华文细黑"/>
                          <a:cs typeface="Courier New" panose="02070309020205020404"/>
                        </a:rPr>
                        <a:t> </a:t>
                      </a:r>
                      <a:endParaRPr lang="zh-CN" sz="2600" kern="100" baseline="0">
                        <a:effectLst/>
                        <a:latin typeface="宋体" panose="02010600030101010101" pitchFamily="2" charset="-122"/>
                        <a:cs typeface="Courier New" panose="02070309020205020404"/>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pPr>
                      <a:r>
                        <a:rPr lang="en-US" sz="2600" kern="100" baseline="0">
                          <a:effectLst/>
                          <a:latin typeface="Times New Roman" panose="02020603050405020304"/>
                          <a:ea typeface="华文细黑"/>
                          <a:cs typeface="Courier New" panose="02070309020205020404"/>
                        </a:rPr>
                        <a:t> </a:t>
                      </a:r>
                      <a:endParaRPr lang="zh-CN" sz="2600" kern="100" baseline="0">
                        <a:effectLst/>
                        <a:latin typeface="宋体" panose="02010600030101010101" pitchFamily="2" charset="-122"/>
                        <a:cs typeface="Courier New" panose="02070309020205020404"/>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2795">
                <a:tc>
                  <a:txBody>
                    <a:bodyPr/>
                    <a:lstStyle/>
                    <a:p>
                      <a:pPr algn="ctr">
                        <a:lnSpc>
                          <a:spcPct val="120000"/>
                        </a:lnSpc>
                        <a:spcAft>
                          <a:spcPts val="0"/>
                        </a:spcAft>
                      </a:pPr>
                      <a:r>
                        <a:rPr lang="en-US" sz="2600" kern="100" baseline="0">
                          <a:effectLst/>
                          <a:latin typeface="Times New Roman" panose="02020603050405020304"/>
                          <a:ea typeface="华文细黑"/>
                          <a:cs typeface="Courier New" panose="02070309020205020404"/>
                        </a:rPr>
                        <a:t>[127,129)</a:t>
                      </a:r>
                      <a:endParaRPr lang="zh-CN" sz="2600" kern="100" baseline="0">
                        <a:effectLst/>
                        <a:latin typeface="宋体" panose="02010600030101010101" pitchFamily="2" charset="-122"/>
                        <a:cs typeface="Courier New" panose="02070309020205020404"/>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pPr>
                      <a:r>
                        <a:rPr lang="en-US" sz="2600" kern="100" baseline="0">
                          <a:effectLst/>
                          <a:latin typeface="Times New Roman" panose="02020603050405020304"/>
                          <a:ea typeface="华文细黑"/>
                          <a:cs typeface="Courier New" panose="02070309020205020404"/>
                        </a:rPr>
                        <a:t> </a:t>
                      </a:r>
                      <a:endParaRPr lang="zh-CN" sz="2600" kern="100" baseline="0">
                        <a:effectLst/>
                        <a:latin typeface="宋体" panose="02010600030101010101" pitchFamily="2" charset="-122"/>
                        <a:cs typeface="Courier New" panose="02070309020205020404"/>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pPr>
                      <a:r>
                        <a:rPr lang="en-US" sz="2600" kern="100" baseline="0">
                          <a:effectLst/>
                          <a:latin typeface="Times New Roman" panose="02020603050405020304"/>
                          <a:ea typeface="华文细黑"/>
                          <a:cs typeface="Courier New" panose="02070309020205020404"/>
                        </a:rPr>
                        <a:t> </a:t>
                      </a:r>
                      <a:endParaRPr lang="zh-CN" sz="2600" kern="100" baseline="0">
                        <a:effectLst/>
                        <a:latin typeface="宋体" panose="02010600030101010101" pitchFamily="2" charset="-122"/>
                        <a:cs typeface="Courier New" panose="02070309020205020404"/>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2911">
                <a:tc>
                  <a:txBody>
                    <a:bodyPr/>
                    <a:lstStyle/>
                    <a:p>
                      <a:pPr algn="ctr">
                        <a:lnSpc>
                          <a:spcPct val="120000"/>
                        </a:lnSpc>
                        <a:spcAft>
                          <a:spcPts val="0"/>
                        </a:spcAft>
                      </a:pPr>
                      <a:r>
                        <a:rPr lang="en-US" sz="2600" kern="100" baseline="0">
                          <a:effectLst/>
                          <a:latin typeface="IPAPANNEW"/>
                          <a:ea typeface="华文细黑"/>
                          <a:cs typeface="Times New Roman" panose="02020603050405020304"/>
                        </a:rPr>
                        <a:t>[129,131]</a:t>
                      </a:r>
                      <a:endParaRPr lang="zh-CN" sz="2600" kern="100" baseline="0">
                        <a:effectLst/>
                        <a:latin typeface="宋体" panose="02010600030101010101" pitchFamily="2" charset="-122"/>
                        <a:cs typeface="Courier New" panose="02070309020205020404"/>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pPr>
                      <a:r>
                        <a:rPr lang="en-US" sz="2600" kern="100" baseline="0">
                          <a:effectLst/>
                          <a:latin typeface="Times New Roman" panose="02020603050405020304"/>
                          <a:ea typeface="华文细黑"/>
                          <a:cs typeface="Courier New" panose="02070309020205020404"/>
                        </a:rPr>
                        <a:t> </a:t>
                      </a:r>
                      <a:endParaRPr lang="zh-CN" sz="2600" kern="100" baseline="0">
                        <a:effectLst/>
                        <a:latin typeface="宋体" panose="02010600030101010101" pitchFamily="2" charset="-122"/>
                        <a:cs typeface="Courier New" panose="02070309020205020404"/>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pPr>
                      <a:r>
                        <a:rPr lang="en-US" sz="2600" kern="100" baseline="0">
                          <a:effectLst/>
                          <a:latin typeface="Times New Roman" panose="02020603050405020304"/>
                          <a:ea typeface="华文细黑"/>
                          <a:cs typeface="Courier New" panose="02070309020205020404"/>
                        </a:rPr>
                        <a:t> </a:t>
                      </a:r>
                      <a:endParaRPr lang="zh-CN" sz="2600" kern="100" baseline="0">
                        <a:effectLst/>
                        <a:latin typeface="宋体" panose="02010600030101010101" pitchFamily="2" charset="-122"/>
                        <a:cs typeface="Courier New" panose="02070309020205020404"/>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6986">
                <a:tc>
                  <a:txBody>
                    <a:bodyPr/>
                    <a:lstStyle/>
                    <a:p>
                      <a:pPr algn="ctr">
                        <a:lnSpc>
                          <a:spcPct val="120000"/>
                        </a:lnSpc>
                        <a:spcAft>
                          <a:spcPts val="0"/>
                        </a:spcAft>
                      </a:pPr>
                      <a:r>
                        <a:rPr lang="zh-CN" sz="2600" kern="100" baseline="0">
                          <a:effectLst/>
                          <a:latin typeface="Times New Roman" panose="02020603050405020304"/>
                          <a:ea typeface="华文细黑"/>
                          <a:cs typeface="Times New Roman" panose="02020603050405020304"/>
                        </a:rPr>
                        <a:t>合计</a:t>
                      </a:r>
                      <a:endParaRPr lang="zh-CN" sz="2600" kern="100" baseline="0">
                        <a:effectLst/>
                        <a:latin typeface="宋体" panose="02010600030101010101" pitchFamily="2" charset="-122"/>
                        <a:cs typeface="Courier New" panose="02070309020205020404"/>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pPr>
                      <a:r>
                        <a:rPr lang="en-US" sz="2600" kern="100" baseline="0">
                          <a:effectLst/>
                          <a:latin typeface="Times New Roman" panose="02020603050405020304"/>
                          <a:ea typeface="华文细黑"/>
                          <a:cs typeface="Courier New" panose="02070309020205020404"/>
                        </a:rPr>
                        <a:t> </a:t>
                      </a:r>
                      <a:endParaRPr lang="zh-CN" sz="2600" kern="100" baseline="0">
                        <a:effectLst/>
                        <a:latin typeface="宋体" panose="02010600030101010101" pitchFamily="2" charset="-122"/>
                        <a:cs typeface="Courier New" panose="02070309020205020404"/>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pPr>
                      <a:r>
                        <a:rPr lang="en-US" sz="2600" kern="100" baseline="0" dirty="0">
                          <a:effectLst/>
                          <a:latin typeface="Times New Roman" panose="02020603050405020304"/>
                          <a:ea typeface="华文细黑"/>
                          <a:cs typeface="Courier New" panose="02070309020205020404"/>
                        </a:rPr>
                        <a:t> </a:t>
                      </a:r>
                      <a:endParaRPr lang="zh-CN" sz="2600" kern="100" baseline="0" dirty="0">
                        <a:effectLst/>
                        <a:latin typeface="宋体" panose="02010600030101010101" pitchFamily="2" charset="-122"/>
                        <a:cs typeface="Courier New" panose="02070309020205020404"/>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5" name="矩形 4"/>
          <p:cNvSpPr/>
          <p:nvPr/>
        </p:nvSpPr>
        <p:spPr>
          <a:xfrm>
            <a:off x="5865495" y="3060115"/>
            <a:ext cx="364202" cy="523220"/>
          </a:xfrm>
          <a:prstGeom prst="rect">
            <a:avLst/>
          </a:prstGeom>
        </p:spPr>
        <p:txBody>
          <a:bodyPr wrap="none">
            <a:spAutoFit/>
          </a:bodyPr>
          <a:lstStyle/>
          <a:p>
            <a:pPr lvl="0" algn="ctr"/>
            <a:r>
              <a:rPr lang="en-US" altLang="zh-CN" sz="2800" b="1" kern="100" dirty="0">
                <a:solidFill>
                  <a:srgbClr val="C00000"/>
                </a:solidFill>
                <a:latin typeface="Times New Roman" panose="02020603050405020304"/>
                <a:ea typeface="华文细黑"/>
                <a:cs typeface="Courier New" panose="02070309020205020404"/>
              </a:rPr>
              <a:t>2</a:t>
            </a:r>
            <a:endParaRPr lang="zh-CN" altLang="en-US" sz="2800" b="1" kern="100" dirty="0">
              <a:solidFill>
                <a:srgbClr val="C00000"/>
              </a:solidFill>
              <a:latin typeface="宋体" panose="02010600030101010101" pitchFamily="2" charset="-122"/>
              <a:cs typeface="Courier New" panose="02070309020205020404"/>
            </a:endParaRPr>
          </a:p>
        </p:txBody>
      </p:sp>
      <p:sp>
        <p:nvSpPr>
          <p:cNvPr id="10" name="矩形 9"/>
          <p:cNvSpPr/>
          <p:nvPr/>
        </p:nvSpPr>
        <p:spPr>
          <a:xfrm>
            <a:off x="7415440" y="3069754"/>
            <a:ext cx="633507"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Courier New" panose="02070309020205020404"/>
              </a:rPr>
              <a:t>0.1</a:t>
            </a:r>
            <a:endParaRPr lang="zh-CN" altLang="en-US" b="1" dirty="0">
              <a:solidFill>
                <a:srgbClr val="C00000"/>
              </a:solidFill>
            </a:endParaRPr>
          </a:p>
        </p:txBody>
      </p:sp>
      <p:sp>
        <p:nvSpPr>
          <p:cNvPr id="11" name="矩形 10"/>
          <p:cNvSpPr/>
          <p:nvPr/>
        </p:nvSpPr>
        <p:spPr>
          <a:xfrm>
            <a:off x="5865495" y="3636179"/>
            <a:ext cx="364202" cy="523220"/>
          </a:xfrm>
          <a:prstGeom prst="rect">
            <a:avLst/>
          </a:prstGeom>
        </p:spPr>
        <p:txBody>
          <a:bodyPr wrap="none">
            <a:spAutoFit/>
          </a:bodyPr>
          <a:lstStyle/>
          <a:p>
            <a:pPr lvl="0" algn="ctr"/>
            <a:r>
              <a:rPr lang="en-US" altLang="zh-CN" sz="2800" b="1" kern="100" dirty="0" smtClean="0">
                <a:solidFill>
                  <a:srgbClr val="C00000"/>
                </a:solidFill>
                <a:latin typeface="Times New Roman" panose="02020603050405020304"/>
                <a:ea typeface="华文细黑"/>
                <a:cs typeface="Courier New" panose="02070309020205020404"/>
              </a:rPr>
              <a:t>3</a:t>
            </a:r>
            <a:endParaRPr lang="zh-CN" altLang="en-US" sz="2800" b="1" kern="100" dirty="0">
              <a:solidFill>
                <a:srgbClr val="C00000"/>
              </a:solidFill>
              <a:latin typeface="宋体" panose="02010600030101010101" pitchFamily="2" charset="-122"/>
              <a:cs typeface="Courier New" panose="02070309020205020404"/>
            </a:endParaRPr>
          </a:p>
        </p:txBody>
      </p:sp>
      <p:sp>
        <p:nvSpPr>
          <p:cNvPr id="12" name="矩形 11"/>
          <p:cNvSpPr/>
          <p:nvPr/>
        </p:nvSpPr>
        <p:spPr>
          <a:xfrm>
            <a:off x="5865495" y="4221768"/>
            <a:ext cx="364202" cy="523220"/>
          </a:xfrm>
          <a:prstGeom prst="rect">
            <a:avLst/>
          </a:prstGeom>
        </p:spPr>
        <p:txBody>
          <a:bodyPr wrap="none">
            <a:spAutoFit/>
          </a:bodyPr>
          <a:lstStyle/>
          <a:p>
            <a:pPr lvl="0" algn="ctr"/>
            <a:r>
              <a:rPr lang="en-US" altLang="zh-CN" sz="2800" b="1" kern="100" dirty="0" smtClean="0">
                <a:solidFill>
                  <a:srgbClr val="C00000"/>
                </a:solidFill>
                <a:latin typeface="Times New Roman" panose="02020603050405020304"/>
                <a:ea typeface="华文细黑"/>
                <a:cs typeface="Courier New" panose="02070309020205020404"/>
              </a:rPr>
              <a:t>8</a:t>
            </a:r>
            <a:endParaRPr lang="zh-CN" altLang="en-US" sz="2800" b="1" kern="100" dirty="0">
              <a:solidFill>
                <a:srgbClr val="C00000"/>
              </a:solidFill>
              <a:latin typeface="宋体" panose="02010600030101010101" pitchFamily="2" charset="-122"/>
              <a:cs typeface="Courier New" panose="02070309020205020404"/>
            </a:endParaRPr>
          </a:p>
        </p:txBody>
      </p:sp>
      <p:sp>
        <p:nvSpPr>
          <p:cNvPr id="13" name="矩形 12"/>
          <p:cNvSpPr/>
          <p:nvPr/>
        </p:nvSpPr>
        <p:spPr>
          <a:xfrm>
            <a:off x="5865495" y="4778782"/>
            <a:ext cx="364202" cy="523220"/>
          </a:xfrm>
          <a:prstGeom prst="rect">
            <a:avLst/>
          </a:prstGeom>
        </p:spPr>
        <p:txBody>
          <a:bodyPr wrap="none">
            <a:spAutoFit/>
          </a:bodyPr>
          <a:lstStyle/>
          <a:p>
            <a:pPr lvl="0" algn="ctr"/>
            <a:r>
              <a:rPr lang="en-US" altLang="zh-CN" sz="2800" b="1" kern="100" dirty="0" smtClean="0">
                <a:solidFill>
                  <a:srgbClr val="C00000"/>
                </a:solidFill>
                <a:latin typeface="Times New Roman" panose="02020603050405020304"/>
                <a:ea typeface="华文细黑"/>
                <a:cs typeface="Courier New" panose="02070309020205020404"/>
              </a:rPr>
              <a:t>4</a:t>
            </a:r>
            <a:endParaRPr lang="zh-CN" altLang="en-US" sz="2800" b="1" kern="100" dirty="0">
              <a:solidFill>
                <a:srgbClr val="C00000"/>
              </a:solidFill>
              <a:latin typeface="宋体" panose="02010600030101010101" pitchFamily="2" charset="-122"/>
              <a:cs typeface="Courier New" panose="02070309020205020404"/>
            </a:endParaRPr>
          </a:p>
        </p:txBody>
      </p:sp>
      <p:sp>
        <p:nvSpPr>
          <p:cNvPr id="14" name="矩形 13"/>
          <p:cNvSpPr/>
          <p:nvPr/>
        </p:nvSpPr>
        <p:spPr>
          <a:xfrm>
            <a:off x="5865495" y="5374010"/>
            <a:ext cx="364202" cy="523220"/>
          </a:xfrm>
          <a:prstGeom prst="rect">
            <a:avLst/>
          </a:prstGeom>
        </p:spPr>
        <p:txBody>
          <a:bodyPr wrap="none">
            <a:spAutoFit/>
          </a:bodyPr>
          <a:lstStyle/>
          <a:p>
            <a:pPr lvl="0" algn="ctr"/>
            <a:r>
              <a:rPr lang="en-US" altLang="zh-CN" sz="2800" b="1" kern="100" dirty="0" smtClean="0">
                <a:solidFill>
                  <a:srgbClr val="C00000"/>
                </a:solidFill>
                <a:latin typeface="Times New Roman" panose="02020603050405020304"/>
                <a:ea typeface="华文细黑"/>
                <a:cs typeface="Courier New" panose="02070309020205020404"/>
              </a:rPr>
              <a:t>3</a:t>
            </a:r>
            <a:endParaRPr lang="zh-CN" altLang="en-US" sz="2800" b="1" kern="100" dirty="0">
              <a:solidFill>
                <a:srgbClr val="C00000"/>
              </a:solidFill>
              <a:latin typeface="宋体" panose="02010600030101010101" pitchFamily="2" charset="-122"/>
              <a:cs typeface="Courier New" panose="02070309020205020404"/>
            </a:endParaRPr>
          </a:p>
        </p:txBody>
      </p:sp>
      <p:sp>
        <p:nvSpPr>
          <p:cNvPr id="15" name="矩形 14"/>
          <p:cNvSpPr/>
          <p:nvPr/>
        </p:nvSpPr>
        <p:spPr>
          <a:xfrm>
            <a:off x="5775726" y="5917535"/>
            <a:ext cx="543740" cy="523220"/>
          </a:xfrm>
          <a:prstGeom prst="rect">
            <a:avLst/>
          </a:prstGeom>
        </p:spPr>
        <p:txBody>
          <a:bodyPr wrap="none">
            <a:spAutoFit/>
          </a:bodyPr>
          <a:lstStyle/>
          <a:p>
            <a:pPr lvl="0" algn="ctr"/>
            <a:r>
              <a:rPr lang="en-US" altLang="zh-CN" sz="2800" b="1" kern="100" dirty="0" smtClean="0">
                <a:solidFill>
                  <a:srgbClr val="C00000"/>
                </a:solidFill>
                <a:latin typeface="Times New Roman" panose="02020603050405020304"/>
                <a:ea typeface="华文细黑"/>
                <a:cs typeface="Courier New" panose="02070309020205020404"/>
              </a:rPr>
              <a:t>20</a:t>
            </a:r>
            <a:endParaRPr lang="zh-CN" altLang="en-US" sz="2800" b="1" kern="100" dirty="0">
              <a:solidFill>
                <a:srgbClr val="C00000"/>
              </a:solidFill>
              <a:latin typeface="宋体" panose="02010600030101010101" pitchFamily="2" charset="-122"/>
              <a:cs typeface="Courier New" panose="02070309020205020404"/>
            </a:endParaRPr>
          </a:p>
        </p:txBody>
      </p:sp>
      <p:sp>
        <p:nvSpPr>
          <p:cNvPr id="16" name="矩形 15"/>
          <p:cNvSpPr/>
          <p:nvPr/>
        </p:nvSpPr>
        <p:spPr>
          <a:xfrm>
            <a:off x="7370395" y="3655229"/>
            <a:ext cx="813043" cy="523220"/>
          </a:xfrm>
          <a:prstGeom prst="rect">
            <a:avLst/>
          </a:prstGeom>
        </p:spPr>
        <p:txBody>
          <a:bodyPr wrap="none">
            <a:spAutoFit/>
          </a:bodyPr>
          <a:lstStyle/>
          <a:p>
            <a:r>
              <a:rPr lang="en-US" altLang="zh-CN" sz="2800" b="1" kern="100" dirty="0" smtClean="0">
                <a:solidFill>
                  <a:srgbClr val="C00000"/>
                </a:solidFill>
                <a:latin typeface="Times New Roman" panose="02020603050405020304"/>
                <a:ea typeface="华文细黑"/>
                <a:cs typeface="Courier New" panose="02070309020205020404"/>
              </a:rPr>
              <a:t>0.15</a:t>
            </a:r>
            <a:endParaRPr lang="zh-CN" altLang="en-US" b="1" dirty="0">
              <a:solidFill>
                <a:srgbClr val="C00000"/>
              </a:solidFill>
            </a:endParaRPr>
          </a:p>
        </p:txBody>
      </p:sp>
      <p:sp>
        <p:nvSpPr>
          <p:cNvPr id="17" name="矩形 16"/>
          <p:cNvSpPr/>
          <p:nvPr/>
        </p:nvSpPr>
        <p:spPr>
          <a:xfrm>
            <a:off x="7415440" y="4240932"/>
            <a:ext cx="633507" cy="523220"/>
          </a:xfrm>
          <a:prstGeom prst="rect">
            <a:avLst/>
          </a:prstGeom>
        </p:spPr>
        <p:txBody>
          <a:bodyPr wrap="none">
            <a:spAutoFit/>
          </a:bodyPr>
          <a:lstStyle/>
          <a:p>
            <a:r>
              <a:rPr lang="en-US" altLang="zh-CN" sz="2800" b="1" kern="100" dirty="0" smtClean="0">
                <a:solidFill>
                  <a:srgbClr val="C00000"/>
                </a:solidFill>
                <a:latin typeface="Times New Roman" panose="02020603050405020304"/>
                <a:ea typeface="华文细黑"/>
                <a:cs typeface="Courier New" panose="02070309020205020404"/>
              </a:rPr>
              <a:t>0.4</a:t>
            </a:r>
            <a:endParaRPr lang="zh-CN" altLang="en-US" b="1" dirty="0">
              <a:solidFill>
                <a:srgbClr val="C00000"/>
              </a:solidFill>
            </a:endParaRPr>
          </a:p>
        </p:txBody>
      </p:sp>
      <p:sp>
        <p:nvSpPr>
          <p:cNvPr id="18" name="矩形 17"/>
          <p:cNvSpPr/>
          <p:nvPr/>
        </p:nvSpPr>
        <p:spPr>
          <a:xfrm>
            <a:off x="7415440" y="4789845"/>
            <a:ext cx="633507" cy="523220"/>
          </a:xfrm>
          <a:prstGeom prst="rect">
            <a:avLst/>
          </a:prstGeom>
        </p:spPr>
        <p:txBody>
          <a:bodyPr wrap="none">
            <a:spAutoFit/>
          </a:bodyPr>
          <a:lstStyle/>
          <a:p>
            <a:r>
              <a:rPr lang="en-US" altLang="zh-CN" sz="2800" b="1" kern="100" dirty="0" smtClean="0">
                <a:solidFill>
                  <a:srgbClr val="C00000"/>
                </a:solidFill>
                <a:latin typeface="Times New Roman" panose="02020603050405020304"/>
                <a:ea typeface="华文细黑"/>
                <a:cs typeface="Courier New" panose="02070309020205020404"/>
              </a:rPr>
              <a:t>0.2</a:t>
            </a:r>
            <a:endParaRPr lang="zh-CN" altLang="en-US" b="1" dirty="0">
              <a:solidFill>
                <a:srgbClr val="C00000"/>
              </a:solidFill>
            </a:endParaRPr>
          </a:p>
        </p:txBody>
      </p:sp>
      <p:sp>
        <p:nvSpPr>
          <p:cNvPr id="20" name="矩形 19"/>
          <p:cNvSpPr/>
          <p:nvPr/>
        </p:nvSpPr>
        <p:spPr>
          <a:xfrm>
            <a:off x="7370395" y="5402471"/>
            <a:ext cx="813043" cy="523220"/>
          </a:xfrm>
          <a:prstGeom prst="rect">
            <a:avLst/>
          </a:prstGeom>
        </p:spPr>
        <p:txBody>
          <a:bodyPr wrap="none">
            <a:spAutoFit/>
          </a:bodyPr>
          <a:lstStyle/>
          <a:p>
            <a:r>
              <a:rPr lang="en-US" altLang="zh-CN" sz="2800" b="1" kern="100" dirty="0" smtClean="0">
                <a:solidFill>
                  <a:srgbClr val="C00000"/>
                </a:solidFill>
                <a:latin typeface="Times New Roman" panose="02020603050405020304"/>
                <a:ea typeface="华文细黑"/>
                <a:cs typeface="Courier New" panose="02070309020205020404"/>
              </a:rPr>
              <a:t>0.15</a:t>
            </a:r>
            <a:endParaRPr lang="zh-CN" altLang="en-US" b="1" dirty="0">
              <a:solidFill>
                <a:srgbClr val="C00000"/>
              </a:solidFill>
            </a:endParaRPr>
          </a:p>
        </p:txBody>
      </p:sp>
      <p:sp>
        <p:nvSpPr>
          <p:cNvPr id="21" name="矩形 20"/>
          <p:cNvSpPr/>
          <p:nvPr/>
        </p:nvSpPr>
        <p:spPr>
          <a:xfrm>
            <a:off x="7415440" y="5974343"/>
            <a:ext cx="633507" cy="523220"/>
          </a:xfrm>
          <a:prstGeom prst="rect">
            <a:avLst/>
          </a:prstGeom>
        </p:spPr>
        <p:txBody>
          <a:bodyPr wrap="none">
            <a:spAutoFit/>
          </a:bodyPr>
          <a:lstStyle/>
          <a:p>
            <a:r>
              <a:rPr lang="en-US" altLang="zh-CN" sz="2800" b="1" kern="100" dirty="0" smtClean="0">
                <a:solidFill>
                  <a:srgbClr val="C00000"/>
                </a:solidFill>
                <a:latin typeface="Times New Roman" panose="02020603050405020304"/>
                <a:ea typeface="华文细黑"/>
                <a:cs typeface="Courier New" panose="02070309020205020404"/>
              </a:rPr>
              <a:t>0.1</a:t>
            </a:r>
            <a:endParaRPr lang="zh-CN" altLang="en-US" b="1" dirty="0">
              <a:solidFill>
                <a:srgbClr val="C00000"/>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linds(horizontal)">
                                      <p:cBhvr>
                                        <p:cTn id="16" dur="500"/>
                                        <p:tgtEl>
                                          <p:spTgt spid="12"/>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horizontal)">
                                      <p:cBhvr>
                                        <p:cTn id="19" dur="500"/>
                                        <p:tgtEl>
                                          <p:spTgt spid="13"/>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500"/>
                                        <p:tgtEl>
                                          <p:spTgt spid="14"/>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blinds(horizontal)">
                                      <p:cBhvr>
                                        <p:cTn id="25" dur="500"/>
                                        <p:tgtEl>
                                          <p:spTgt spid="15"/>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blinds(horizontal)">
                                      <p:cBhvr>
                                        <p:cTn id="28" dur="500"/>
                                        <p:tgtEl>
                                          <p:spTgt spid="16"/>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blinds(horizontal)">
                                      <p:cBhvr>
                                        <p:cTn id="31" dur="500"/>
                                        <p:tgtEl>
                                          <p:spTgt spid="17"/>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blinds(horizontal)">
                                      <p:cBhvr>
                                        <p:cTn id="34" dur="500"/>
                                        <p:tgtEl>
                                          <p:spTgt spid="18"/>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blinds(horizontal)">
                                      <p:cBhvr>
                                        <p:cTn id="37" dur="500"/>
                                        <p:tgtEl>
                                          <p:spTgt spid="20"/>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blinds(horizontal)">
                                      <p:cBhvr>
                                        <p:cTn id="40" dur="500"/>
                                        <p:tgtEl>
                                          <p:spTgt spid="21"/>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grpId="1" nodeType="clickEffect">
                                  <p:stCondLst>
                                    <p:cond delay="0"/>
                                  </p:stCondLst>
                                  <p:childTnLst>
                                    <p:animEffect transition="out" filter="fade">
                                      <p:cBhvr>
                                        <p:cTn id="44" dur="500"/>
                                        <p:tgtEl>
                                          <p:spTgt spid="5"/>
                                        </p:tgtEl>
                                      </p:cBhvr>
                                    </p:animEffect>
                                    <p:set>
                                      <p:cBhvr>
                                        <p:cTn id="45" dur="1" fill="hold">
                                          <p:stCondLst>
                                            <p:cond delay="499"/>
                                          </p:stCondLst>
                                        </p:cTn>
                                        <p:tgtEl>
                                          <p:spTgt spid="5"/>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10"/>
                                        </p:tgtEl>
                                      </p:cBhvr>
                                    </p:animEffect>
                                    <p:set>
                                      <p:cBhvr>
                                        <p:cTn id="48" dur="1" fill="hold">
                                          <p:stCondLst>
                                            <p:cond delay="499"/>
                                          </p:stCondLst>
                                        </p:cTn>
                                        <p:tgtEl>
                                          <p:spTgt spid="10"/>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11"/>
                                        </p:tgtEl>
                                      </p:cBhvr>
                                    </p:animEffect>
                                    <p:set>
                                      <p:cBhvr>
                                        <p:cTn id="51" dur="1" fill="hold">
                                          <p:stCondLst>
                                            <p:cond delay="499"/>
                                          </p:stCondLst>
                                        </p:cTn>
                                        <p:tgtEl>
                                          <p:spTgt spid="11"/>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12"/>
                                        </p:tgtEl>
                                      </p:cBhvr>
                                    </p:animEffect>
                                    <p:set>
                                      <p:cBhvr>
                                        <p:cTn id="54" dur="1" fill="hold">
                                          <p:stCondLst>
                                            <p:cond delay="499"/>
                                          </p:stCondLst>
                                        </p:cTn>
                                        <p:tgtEl>
                                          <p:spTgt spid="12"/>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13"/>
                                        </p:tgtEl>
                                      </p:cBhvr>
                                    </p:animEffect>
                                    <p:set>
                                      <p:cBhvr>
                                        <p:cTn id="57" dur="1" fill="hold">
                                          <p:stCondLst>
                                            <p:cond delay="499"/>
                                          </p:stCondLst>
                                        </p:cTn>
                                        <p:tgtEl>
                                          <p:spTgt spid="1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14"/>
                                        </p:tgtEl>
                                      </p:cBhvr>
                                    </p:animEffect>
                                    <p:set>
                                      <p:cBhvr>
                                        <p:cTn id="60" dur="1" fill="hold">
                                          <p:stCondLst>
                                            <p:cond delay="499"/>
                                          </p:stCondLst>
                                        </p:cTn>
                                        <p:tgtEl>
                                          <p:spTgt spid="1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500"/>
                                        <p:tgtEl>
                                          <p:spTgt spid="15"/>
                                        </p:tgtEl>
                                      </p:cBhvr>
                                    </p:animEffect>
                                    <p:set>
                                      <p:cBhvr>
                                        <p:cTn id="63" dur="1" fill="hold">
                                          <p:stCondLst>
                                            <p:cond delay="499"/>
                                          </p:stCondLst>
                                        </p:cTn>
                                        <p:tgtEl>
                                          <p:spTgt spid="15"/>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500"/>
                                        <p:tgtEl>
                                          <p:spTgt spid="16"/>
                                        </p:tgtEl>
                                      </p:cBhvr>
                                    </p:animEffect>
                                    <p:set>
                                      <p:cBhvr>
                                        <p:cTn id="66" dur="1" fill="hold">
                                          <p:stCondLst>
                                            <p:cond delay="499"/>
                                          </p:stCondLst>
                                        </p:cTn>
                                        <p:tgtEl>
                                          <p:spTgt spid="16"/>
                                        </p:tgtEl>
                                        <p:attrNameLst>
                                          <p:attrName>style.visibility</p:attrName>
                                        </p:attrNameLst>
                                      </p:cBhvr>
                                      <p:to>
                                        <p:strVal val="hidden"/>
                                      </p:to>
                                    </p:set>
                                  </p:childTnLst>
                                </p:cTn>
                              </p:par>
                              <p:par>
                                <p:cTn id="67" presetID="10" presetClass="exit" presetSubtype="0" fill="hold" grpId="1" nodeType="withEffect">
                                  <p:stCondLst>
                                    <p:cond delay="0"/>
                                  </p:stCondLst>
                                  <p:childTnLst>
                                    <p:animEffect transition="out" filter="fade">
                                      <p:cBhvr>
                                        <p:cTn id="68" dur="500"/>
                                        <p:tgtEl>
                                          <p:spTgt spid="17"/>
                                        </p:tgtEl>
                                      </p:cBhvr>
                                    </p:animEffect>
                                    <p:set>
                                      <p:cBhvr>
                                        <p:cTn id="69" dur="1" fill="hold">
                                          <p:stCondLst>
                                            <p:cond delay="499"/>
                                          </p:stCondLst>
                                        </p:cTn>
                                        <p:tgtEl>
                                          <p:spTgt spid="17"/>
                                        </p:tgtEl>
                                        <p:attrNameLst>
                                          <p:attrName>style.visibility</p:attrName>
                                        </p:attrNameLst>
                                      </p:cBhvr>
                                      <p:to>
                                        <p:strVal val="hidden"/>
                                      </p:to>
                                    </p:set>
                                  </p:childTnLst>
                                </p:cTn>
                              </p:par>
                              <p:par>
                                <p:cTn id="70" presetID="10" presetClass="exit" presetSubtype="0" fill="hold" grpId="1" nodeType="withEffect">
                                  <p:stCondLst>
                                    <p:cond delay="0"/>
                                  </p:stCondLst>
                                  <p:childTnLst>
                                    <p:animEffect transition="out" filter="fade">
                                      <p:cBhvr>
                                        <p:cTn id="71" dur="500"/>
                                        <p:tgtEl>
                                          <p:spTgt spid="18"/>
                                        </p:tgtEl>
                                      </p:cBhvr>
                                    </p:animEffect>
                                    <p:set>
                                      <p:cBhvr>
                                        <p:cTn id="72" dur="1" fill="hold">
                                          <p:stCondLst>
                                            <p:cond delay="499"/>
                                          </p:stCondLst>
                                        </p:cTn>
                                        <p:tgtEl>
                                          <p:spTgt spid="18"/>
                                        </p:tgtEl>
                                        <p:attrNameLst>
                                          <p:attrName>style.visibility</p:attrName>
                                        </p:attrNameLst>
                                      </p:cBhvr>
                                      <p:to>
                                        <p:strVal val="hidden"/>
                                      </p:to>
                                    </p:set>
                                  </p:childTnLst>
                                </p:cTn>
                              </p:par>
                              <p:par>
                                <p:cTn id="73" presetID="10" presetClass="exit" presetSubtype="0" fill="hold" grpId="1" nodeType="withEffect">
                                  <p:stCondLst>
                                    <p:cond delay="0"/>
                                  </p:stCondLst>
                                  <p:childTnLst>
                                    <p:animEffect transition="out" filter="fade">
                                      <p:cBhvr>
                                        <p:cTn id="74" dur="500"/>
                                        <p:tgtEl>
                                          <p:spTgt spid="20"/>
                                        </p:tgtEl>
                                      </p:cBhvr>
                                    </p:animEffect>
                                    <p:set>
                                      <p:cBhvr>
                                        <p:cTn id="75" dur="1" fill="hold">
                                          <p:stCondLst>
                                            <p:cond delay="499"/>
                                          </p:stCondLst>
                                        </p:cTn>
                                        <p:tgtEl>
                                          <p:spTgt spid="20"/>
                                        </p:tgtEl>
                                        <p:attrNameLst>
                                          <p:attrName>style.visibility</p:attrName>
                                        </p:attrNameLst>
                                      </p:cBhvr>
                                      <p:to>
                                        <p:strVal val="hidden"/>
                                      </p:to>
                                    </p:set>
                                  </p:childTnLst>
                                </p:cTn>
                              </p:par>
                              <p:par>
                                <p:cTn id="76" presetID="10" presetClass="exit" presetSubtype="0" fill="hold" grpId="1" nodeType="withEffect">
                                  <p:stCondLst>
                                    <p:cond delay="0"/>
                                  </p:stCondLst>
                                  <p:childTnLst>
                                    <p:animEffect transition="out" filter="fade">
                                      <p:cBhvr>
                                        <p:cTn id="77" dur="500"/>
                                        <p:tgtEl>
                                          <p:spTgt spid="21"/>
                                        </p:tgtEl>
                                      </p:cBhvr>
                                    </p:animEffect>
                                    <p:set>
                                      <p:cBhvr>
                                        <p:cTn id="78"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5" grpId="0"/>
      <p:bldP spid="5" grpId="1"/>
      <p:bldP spid="10" grpId="0"/>
      <p:bldP spid="10" grpId="1"/>
      <p:bldP spid="11" grpId="0"/>
      <p:bldP spid="11" grpId="1"/>
      <p:bldP spid="12" grpId="0"/>
      <p:bldP spid="12" grpId="1"/>
      <p:bldP spid="13" grpId="0"/>
      <p:bldP spid="13" grpId="1"/>
      <p:bldP spid="14" grpId="0"/>
      <p:bldP spid="14" grpId="1"/>
      <p:bldP spid="15" grpId="0"/>
      <p:bldP spid="15" grpId="1"/>
      <p:bldP spid="16" grpId="0"/>
      <p:bldP spid="16" grpId="1"/>
      <p:bldP spid="17" grpId="0"/>
      <p:bldP spid="17" grpId="1"/>
      <p:bldP spid="18" grpId="0"/>
      <p:bldP spid="18" grpId="1"/>
      <p:bldP spid="20" grpId="0"/>
      <p:bldP spid="20" grpId="1"/>
      <p:bldP spid="21" grpId="0"/>
      <p:bldP spid="21"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6574" y="621482"/>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作出频率分布直方图；</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406574" y="1269554"/>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　</a:t>
            </a:r>
            <a:r>
              <a:rPr lang="zh-CN" altLang="zh-CN" sz="2800" kern="100" dirty="0">
                <a:latin typeface="Times New Roman" panose="02020603050405020304"/>
                <a:ea typeface="华文细黑"/>
                <a:cs typeface="Times New Roman" panose="02020603050405020304"/>
              </a:rPr>
              <a:t>频率分布直方图如下：</a:t>
            </a:r>
            <a:endParaRPr lang="zh-CN" altLang="zh-CN" sz="1050" kern="100" dirty="0">
              <a:effectLst/>
              <a:latin typeface="宋体" panose="02010600030101010101" pitchFamily="2" charset="-122"/>
              <a:cs typeface="Courier New" panose="02070309020205020404"/>
            </a:endParaRPr>
          </a:p>
        </p:txBody>
      </p:sp>
      <p:pic>
        <p:nvPicPr>
          <p:cNvPr id="15362" name="Picture 2" descr="RA169"/>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188370" y="2138300"/>
            <a:ext cx="4419004" cy="2443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blinds(horizontal)">
                                      <p:cBhvr>
                                        <p:cTn id="7" dur="500"/>
                                        <p:tgtEl>
                                          <p:spTgt spid="1536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15362"/>
                                        </p:tgtEl>
                                      </p:cBhvr>
                                    </p:animEffect>
                                    <p:set>
                                      <p:cBhvr>
                                        <p:cTn id="15" dur="1" fill="hold">
                                          <p:stCondLst>
                                            <p:cond delay="499"/>
                                          </p:stCondLst>
                                        </p:cTn>
                                        <p:tgtEl>
                                          <p:spTgt spid="15362"/>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3"/>
                                        </p:tgtEl>
                                      </p:cBhvr>
                                    </p:animEffect>
                                    <p:set>
                                      <p:cBhvr>
                                        <p:cTn id="18"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3" grpId="0"/>
      <p:bldP spid="3"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6574" y="477466"/>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根据频率分布直方图或频率分布表求这组数据的众数、中位数和平均数</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406574" y="1773610"/>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　</a:t>
            </a:r>
            <a:r>
              <a:rPr lang="zh-CN" altLang="zh-CN" sz="2800" kern="100" dirty="0">
                <a:latin typeface="Times New Roman" panose="02020603050405020304"/>
                <a:ea typeface="华文细黑"/>
                <a:cs typeface="Times New Roman" panose="02020603050405020304"/>
              </a:rPr>
              <a:t>在</a:t>
            </a:r>
            <a:r>
              <a:rPr lang="en-US" altLang="zh-CN" sz="2800" kern="100" dirty="0">
                <a:latin typeface="Times New Roman" panose="02020603050405020304"/>
                <a:ea typeface="华文细黑"/>
                <a:cs typeface="Courier New" panose="02070309020205020404"/>
              </a:rPr>
              <a:t>[125,127)</a:t>
            </a:r>
            <a:r>
              <a:rPr lang="zh-CN" altLang="zh-CN" sz="2800" kern="100" dirty="0">
                <a:latin typeface="Times New Roman" panose="02020603050405020304"/>
                <a:ea typeface="华文细黑"/>
                <a:cs typeface="Times New Roman" panose="02020603050405020304"/>
              </a:rPr>
              <a:t>中的数据最多，取这个区间的中点值作为众数的近似值，得众数</a:t>
            </a:r>
            <a:r>
              <a:rPr lang="en-US" altLang="zh-CN" sz="2800" kern="100" dirty="0">
                <a:latin typeface="Times New Roman" panose="02020603050405020304"/>
                <a:ea typeface="华文细黑"/>
                <a:cs typeface="Courier New" panose="02070309020205020404"/>
              </a:rPr>
              <a:t>126</a:t>
            </a:r>
            <a:r>
              <a:rPr lang="zh-CN" altLang="zh-CN" sz="2800" kern="100" dirty="0">
                <a:latin typeface="Times New Roman" panose="02020603050405020304"/>
                <a:ea typeface="华文细黑"/>
                <a:cs typeface="Times New Roman" panose="02020603050405020304"/>
              </a:rPr>
              <a:t>，事实上，众数的精确值为</a:t>
            </a:r>
            <a:r>
              <a:rPr lang="en-US" altLang="zh-CN" sz="2800" kern="100" dirty="0">
                <a:latin typeface="Times New Roman" panose="02020603050405020304"/>
                <a:ea typeface="华文细黑"/>
                <a:cs typeface="Courier New" panose="02070309020205020404"/>
              </a:rPr>
              <a:t>125.</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552450" y="3141762"/>
          <a:ext cx="10820400" cy="1600200"/>
        </p:xfrm>
        <a:graphic>
          <a:graphicData uri="http://schemas.openxmlformats.org/presentationml/2006/ole">
            <mc:AlternateContent xmlns:mc="http://schemas.openxmlformats.org/markup-compatibility/2006">
              <mc:Choice xmlns:v="urn:schemas-microsoft-com:vml" Requires="v">
                <p:oleObj spid="_x0000_s12289" name="文档" r:id="rId1" imgW="14452600" imgH="2146300" progId="Word.Document.12">
                  <p:embed/>
                </p:oleObj>
              </mc:Choice>
              <mc:Fallback>
                <p:oleObj name="文档" r:id="rId1" imgW="14452600" imgH="2146300" progId="Word.Document.12">
                  <p:embed/>
                  <p:pic>
                    <p:nvPicPr>
                      <p:cNvPr id="0" name="图片 12288"/>
                      <p:cNvPicPr>
                        <a:picLocks noChangeAspect="1"/>
                      </p:cNvPicPr>
                      <p:nvPr/>
                    </p:nvPicPr>
                    <p:blipFill>
                      <a:blip r:embed="rId2"/>
                      <a:stretch>
                        <a:fillRect/>
                      </a:stretch>
                    </p:blipFill>
                    <p:spPr>
                      <a:xfrm>
                        <a:off x="552450" y="3141762"/>
                        <a:ext cx="10820400" cy="1600200"/>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552450" y="4133850"/>
          <a:ext cx="10820400" cy="1600200"/>
        </p:xfrm>
        <a:graphic>
          <a:graphicData uri="http://schemas.openxmlformats.org/presentationml/2006/ole">
            <mc:AlternateContent xmlns:mc="http://schemas.openxmlformats.org/markup-compatibility/2006">
              <mc:Choice xmlns:v="urn:schemas-microsoft-com:vml" Requires="v">
                <p:oleObj spid="_x0000_s12290" name="文档" r:id="rId3" imgW="14452600" imgH="2146300" progId="Word.Document.12">
                  <p:embed/>
                </p:oleObj>
              </mc:Choice>
              <mc:Fallback>
                <p:oleObj name="文档" r:id="rId3" imgW="14452600" imgH="2146300" progId="Word.Document.12">
                  <p:embed/>
                  <p:pic>
                    <p:nvPicPr>
                      <p:cNvPr id="0" name="图片 12289"/>
                      <p:cNvPicPr>
                        <a:picLocks noChangeAspect="1"/>
                      </p:cNvPicPr>
                      <p:nvPr/>
                    </p:nvPicPr>
                    <p:blipFill>
                      <a:blip r:embed="rId4"/>
                      <a:stretch>
                        <a:fillRect/>
                      </a:stretch>
                    </p:blipFill>
                    <p:spPr>
                      <a:xfrm>
                        <a:off x="552450" y="4133850"/>
                        <a:ext cx="10820400" cy="1600200"/>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560115" y="5573638"/>
          <a:ext cx="10820400" cy="952500"/>
        </p:xfrm>
        <a:graphic>
          <a:graphicData uri="http://schemas.openxmlformats.org/presentationml/2006/ole">
            <mc:AlternateContent xmlns:mc="http://schemas.openxmlformats.org/markup-compatibility/2006">
              <mc:Choice xmlns:v="urn:schemas-microsoft-com:vml" Requires="v">
                <p:oleObj spid="_x0000_s12291" name="文档" r:id="rId5" imgW="14452600" imgH="1282700" progId="Word.Document.12">
                  <p:embed/>
                </p:oleObj>
              </mc:Choice>
              <mc:Fallback>
                <p:oleObj name="文档" r:id="rId5" imgW="14452600" imgH="1282700" progId="Word.Document.12">
                  <p:embed/>
                  <p:pic>
                    <p:nvPicPr>
                      <p:cNvPr id="0" name="图片 12290"/>
                      <p:cNvPicPr>
                        <a:picLocks noChangeAspect="1"/>
                      </p:cNvPicPr>
                      <p:nvPr/>
                    </p:nvPicPr>
                    <p:blipFill>
                      <a:blip r:embed="rId6"/>
                      <a:stretch>
                        <a:fillRect/>
                      </a:stretch>
                    </p:blipFill>
                    <p:spPr>
                      <a:xfrm>
                        <a:off x="560115" y="5573638"/>
                        <a:ext cx="10820400" cy="952500"/>
                      </a:xfrm>
                      <a:prstGeom prst="rect">
                        <a:avLst/>
                      </a:prstGeom>
                      <a:noFill/>
                      <a:ln w="9525">
                        <a:noFill/>
                      </a:ln>
                    </p:spPr>
                  </p:pic>
                </p:oleObj>
              </mc:Fallback>
            </mc:AlternateContent>
          </a:graphicData>
        </a:graphic>
      </p:graphicFrame>
      <p:sp>
        <p:nvSpPr>
          <p:cNvPr id="8" name="矩形 7"/>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10" name="圆角矩形 9">
            <a:hlinkClick r:id="rId7"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反思与感悟</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3"/>
                                        </p:tgtEl>
                                      </p:cBhvr>
                                    </p:animEffect>
                                    <p:set>
                                      <p:cBhvr>
                                        <p:cTn id="27" dur="1" fill="hold">
                                          <p:stCondLst>
                                            <p:cond delay="499"/>
                                          </p:stCondLst>
                                        </p:cTn>
                                        <p:tgtEl>
                                          <p:spTgt spid="3"/>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2"/>
                                        </p:tgtEl>
                                      </p:cBhvr>
                                    </p:animEffect>
                                    <p:set>
                                      <p:cBhvr>
                                        <p:cTn id="30" dur="1" fill="hold">
                                          <p:stCondLst>
                                            <p:cond delay="499"/>
                                          </p:stCondLst>
                                        </p:cTn>
                                        <p:tgtEl>
                                          <p:spTgt spid="2"/>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5"/>
                                        </p:tgtEl>
                                      </p:cBhvr>
                                    </p:animEffect>
                                    <p:set>
                                      <p:cBhvr>
                                        <p:cTn id="33" dur="1" fill="hold">
                                          <p:stCondLst>
                                            <p:cond delay="499"/>
                                          </p:stCondLst>
                                        </p:cTn>
                                        <p:tgtEl>
                                          <p:spTgt spid="5"/>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6"/>
                                        </p:tgtEl>
                                      </p:cBhvr>
                                    </p:animEffect>
                                    <p:set>
                                      <p:cBhvr>
                                        <p:cTn id="36"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3" grpId="0"/>
      <p:bldP spid="3" grpId="1"/>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1341562"/>
            <a:ext cx="12190413" cy="4104456"/>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9060101010101" pitchFamily="49" charset="-122"/>
                  <a:ea typeface="黑体" panose="02010609060101010101" pitchFamily="49" charset="-122"/>
                </a:rPr>
                <a:t>反思与感悟</a:t>
              </a:r>
              <a:endParaRPr lang="zh-CN" altLang="en-US" sz="3000" dirty="0">
                <a:solidFill>
                  <a:schemeClr val="bg1"/>
                </a:solidFill>
                <a:latin typeface="黑体" panose="02010609060101010101" pitchFamily="49" charset="-122"/>
                <a:ea typeface="黑体" panose="02010609060101010101" pitchFamily="49" charset="-122"/>
              </a:endParaRPr>
            </a:p>
          </p:txBody>
        </p:sp>
      </p:grpSp>
      <p:sp>
        <p:nvSpPr>
          <p:cNvPr id="9" name="矩形 8"/>
          <p:cNvSpPr/>
          <p:nvPr/>
        </p:nvSpPr>
        <p:spPr>
          <a:xfrm>
            <a:off x="406574" y="1454756"/>
            <a:ext cx="11161240" cy="400107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1.</a:t>
            </a:r>
            <a:r>
              <a:rPr lang="zh-CN" altLang="en-US" sz="2800" kern="100" dirty="0" smtClean="0">
                <a:latin typeface="Times New Roman" panose="02020603050405020304"/>
                <a:ea typeface="华文细黑"/>
                <a:cs typeface="Courier New" panose="02070309020205020404"/>
              </a:rPr>
              <a:t>利用频率分布直方图估计数字特征：</a:t>
            </a:r>
            <a:endParaRPr lang="zh-CN" altLang="en-US"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(1)</a:t>
            </a:r>
            <a:r>
              <a:rPr lang="zh-CN" altLang="en-US" sz="2800" kern="100" dirty="0" smtClean="0">
                <a:latin typeface="Times New Roman" panose="02020603050405020304"/>
                <a:ea typeface="华文细黑"/>
                <a:cs typeface="Courier New" panose="02070309020205020404"/>
              </a:rPr>
              <a:t>众数是最高的矩形的底边中点的横坐标．</a:t>
            </a:r>
            <a:endParaRPr lang="zh-CN" altLang="en-US"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(2)</a:t>
            </a:r>
            <a:r>
              <a:rPr lang="zh-CN" altLang="en-US" sz="2800" kern="100" dirty="0" smtClean="0">
                <a:latin typeface="Times New Roman" panose="02020603050405020304"/>
                <a:ea typeface="华文细黑"/>
                <a:cs typeface="Courier New" panose="02070309020205020404"/>
              </a:rPr>
              <a:t>中位数左右两侧直方图面积相等．</a:t>
            </a:r>
            <a:endParaRPr lang="zh-CN" altLang="en-US"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(3)</a:t>
            </a:r>
            <a:r>
              <a:rPr lang="zh-CN" altLang="en-US" sz="2800" kern="100" dirty="0" smtClean="0">
                <a:latin typeface="Times New Roman" panose="02020603050405020304"/>
                <a:ea typeface="华文细黑"/>
                <a:cs typeface="Courier New" panose="02070309020205020404"/>
              </a:rPr>
              <a:t>平均数等于每个小矩形的面积乘以小矩形底边中点的横坐标之和．</a:t>
            </a:r>
            <a:endParaRPr lang="zh-CN" altLang="en-US"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2</a:t>
            </a:r>
            <a:r>
              <a:rPr lang="zh-CN" altLang="en-US" sz="2800" kern="100" dirty="0" smtClean="0">
                <a:latin typeface="Times New Roman" panose="02020603050405020304"/>
                <a:ea typeface="华文细黑"/>
                <a:cs typeface="Courier New" panose="02070309020205020404"/>
              </a:rPr>
              <a:t>．利用直方图求众数、中位数、平均数均为估计值，与实际数据可能不一致．</a:t>
            </a:r>
            <a:endParaRPr lang="zh-CN" altLang="en-US" sz="2800" kern="100" dirty="0" smtClean="0">
              <a:latin typeface="Times New Roman" panose="02020603050405020304"/>
              <a:ea typeface="华文细黑"/>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261442"/>
            <a:ext cx="11161240" cy="2708410"/>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B050"/>
                </a:solidFill>
                <a:latin typeface="Times New Roman" panose="02020603050405020304"/>
                <a:ea typeface="微软雅黑" panose="020B0503020204020204" pitchFamily="34" charset="-122"/>
                <a:cs typeface="Times New Roman" panose="02020603050405020304"/>
              </a:rPr>
              <a:t>跟踪训练</a:t>
            </a:r>
            <a:r>
              <a:rPr lang="en-US" altLang="zh-CN" sz="2800" b="1" kern="100" dirty="0">
                <a:solidFill>
                  <a:srgbClr val="00B050"/>
                </a:solidFill>
                <a:latin typeface="Times New Roman" panose="02020603050405020304"/>
                <a:ea typeface="微软雅黑" panose="020B0503020204020204" pitchFamily="34" charset="-122"/>
                <a:cs typeface="Courier New" panose="02070309020205020404"/>
              </a:rPr>
              <a:t>3</a:t>
            </a:r>
            <a:r>
              <a:rPr lang="zh-CN" altLang="zh-CN" sz="2800" b="1" kern="100" dirty="0">
                <a:solidFill>
                  <a:srgbClr val="00B050"/>
                </a:solidFill>
                <a:latin typeface="Times New Roman" panose="02020603050405020304"/>
                <a:ea typeface="微软雅黑" panose="020B0503020204020204" pitchFamily="34" charset="-122"/>
                <a:cs typeface="Times New Roman" panose="02020603050405020304"/>
              </a:rPr>
              <a:t>　</a:t>
            </a:r>
            <a:r>
              <a:rPr lang="zh-CN" altLang="zh-CN" sz="2800" kern="100" dirty="0">
                <a:latin typeface="Times New Roman" panose="02020603050405020304"/>
                <a:ea typeface="华文细黑"/>
                <a:cs typeface="Times New Roman" panose="02020603050405020304"/>
              </a:rPr>
              <a:t>某中学举行电脑知识竞赛，现将高一参赛学生的成绩进行整理后分成五组绘制成如图所示的频率分布直方图，已知图中从左到右的第一、二、三、四、五小组的频率分别</a:t>
            </a:r>
            <a:r>
              <a:rPr lang="zh-CN" altLang="zh-CN" sz="2800" kern="100" dirty="0" smtClean="0">
                <a:latin typeface="Times New Roman" panose="02020603050405020304"/>
                <a:ea typeface="华文细黑"/>
                <a:cs typeface="Times New Roman" panose="02020603050405020304"/>
              </a:rPr>
              <a:t>是</a:t>
            </a:r>
            <a:r>
              <a:rPr lang="en-US" altLang="zh-CN" sz="2800" kern="100" dirty="0" smtClean="0">
                <a:latin typeface="Times New Roman" panose="02020603050405020304"/>
                <a:ea typeface="华文细黑"/>
                <a:cs typeface="Courier New" panose="02070309020205020404"/>
              </a:rPr>
              <a:t>0.30</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Courier New" panose="02070309020205020404"/>
              </a:rPr>
              <a:t>0.40</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Courier New" panose="02070309020205020404"/>
              </a:rPr>
              <a:t>0.15</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Courier New" panose="02070309020205020404"/>
              </a:rPr>
              <a:t>0.10</a:t>
            </a:r>
            <a:r>
              <a:rPr lang="zh-CN" altLang="zh-CN" sz="2800" kern="100" dirty="0" smtClean="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0.05.</a:t>
            </a:r>
            <a:endParaRPr lang="zh-CN" altLang="zh-CN" sz="1050" kern="100" dirty="0">
              <a:effectLst/>
              <a:latin typeface="宋体" panose="02010600030101010101" pitchFamily="2" charset="-122"/>
              <a:cs typeface="Courier New" panose="02070309020205020404"/>
            </a:endParaRPr>
          </a:p>
        </p:txBody>
      </p:sp>
      <p:pic>
        <p:nvPicPr>
          <p:cNvPr id="16386" name="Picture 2" descr="RA170"/>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744399" y="2499046"/>
            <a:ext cx="4380486" cy="3416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693490"/>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求：</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高一参赛学生成绩的众数、中位数；</a:t>
            </a:r>
            <a:endParaRPr lang="zh-CN" altLang="zh-CN" sz="1050" kern="100" dirty="0">
              <a:effectLst/>
              <a:latin typeface="宋体" panose="02010600030101010101" pitchFamily="2" charset="-122"/>
              <a:cs typeface="Courier New" panose="02070309020205020404"/>
            </a:endParaRPr>
          </a:p>
        </p:txBody>
      </p:sp>
      <p:pic>
        <p:nvPicPr>
          <p:cNvPr id="3" name="Picture 2" descr="RA170"/>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7463358" y="1381589"/>
            <a:ext cx="4380486" cy="3416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406574" y="1341562"/>
            <a:ext cx="11161240" cy="3477594"/>
          </a:xfrm>
          <a:prstGeom prst="rect">
            <a:avLst/>
          </a:prstGeom>
        </p:spPr>
        <p:txBody>
          <a:bodyPr wrap="square" lIns="121898" tIns="60948" rIns="121898" bIns="60948">
            <a:spAutoFit/>
          </a:bodyPr>
          <a:lstStyle/>
          <a:p>
            <a:pPr algn="just">
              <a:lnSpc>
                <a:spcPct val="16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　</a:t>
            </a:r>
            <a:r>
              <a:rPr lang="zh-CN" altLang="zh-CN" sz="2800" kern="100" dirty="0">
                <a:latin typeface="Times New Roman" panose="02020603050405020304"/>
                <a:ea typeface="华文细黑"/>
                <a:cs typeface="Times New Roman" panose="02020603050405020304"/>
              </a:rPr>
              <a:t>由图可知众数为</a:t>
            </a:r>
            <a:r>
              <a:rPr lang="en-US" altLang="zh-CN" sz="2800" kern="100" dirty="0">
                <a:latin typeface="Times New Roman" panose="02020603050405020304"/>
                <a:ea typeface="华文细黑"/>
                <a:cs typeface="Courier New" panose="02070309020205020404"/>
              </a:rPr>
              <a:t>65</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60000"/>
              </a:lnSpc>
              <a:spcAft>
                <a:spcPts val="0"/>
              </a:spcAft>
            </a:pPr>
            <a:r>
              <a:rPr lang="zh-CN" altLang="zh-CN" sz="2800" kern="100" dirty="0">
                <a:latin typeface="Times New Roman" panose="02020603050405020304"/>
                <a:ea typeface="华文细黑"/>
                <a:cs typeface="Times New Roman" panose="02020603050405020304"/>
              </a:rPr>
              <a:t>又</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第一个小矩形的面积为</a:t>
            </a:r>
            <a:r>
              <a:rPr lang="en-US" altLang="zh-CN" sz="2800" kern="100" dirty="0">
                <a:latin typeface="Times New Roman" panose="02020603050405020304"/>
                <a:ea typeface="华文细黑"/>
                <a:cs typeface="Courier New" panose="02070309020205020404"/>
              </a:rPr>
              <a:t>0.3</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60000"/>
              </a:lnSpc>
              <a:spcAft>
                <a:spcPts val="0"/>
              </a:spcAft>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设中位数为</a:t>
            </a:r>
            <a:r>
              <a:rPr lang="en-US" altLang="zh-CN" sz="2800" kern="100" dirty="0">
                <a:latin typeface="Times New Roman" panose="02020603050405020304"/>
                <a:ea typeface="华文细黑"/>
                <a:cs typeface="Courier New" panose="02070309020205020404"/>
              </a:rPr>
              <a:t>60</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x</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60000"/>
              </a:lnSpc>
              <a:spcAft>
                <a:spcPts val="0"/>
              </a:spcAft>
            </a:pPr>
            <a:r>
              <a:rPr lang="zh-CN" altLang="zh-CN" sz="2800" kern="100" dirty="0" smtClean="0">
                <a:latin typeface="Times New Roman" panose="02020603050405020304"/>
                <a:ea typeface="华文细黑"/>
                <a:cs typeface="Times New Roman" panose="02020603050405020304"/>
              </a:rPr>
              <a:t>则</a:t>
            </a:r>
            <a:r>
              <a:rPr lang="en-US" altLang="zh-CN" sz="2800" kern="100" dirty="0">
                <a:latin typeface="Times New Roman" panose="02020603050405020304"/>
                <a:ea typeface="华文细黑"/>
                <a:cs typeface="Courier New" panose="02070309020205020404"/>
              </a:rPr>
              <a:t>0.3</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x</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0.04</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0.5</a:t>
            </a:r>
            <a:r>
              <a:rPr lang="zh-CN" altLang="zh-CN" sz="2800" kern="100" dirty="0">
                <a:latin typeface="Times New Roman" panose="02020603050405020304"/>
                <a:ea typeface="华文细黑"/>
                <a:cs typeface="Times New Roman" panose="02020603050405020304"/>
              </a:rPr>
              <a:t>，得</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60000"/>
              </a:lnSpc>
              <a:spcAft>
                <a:spcPts val="0"/>
              </a:spcAft>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中位数为</a:t>
            </a:r>
            <a:r>
              <a:rPr lang="en-US" altLang="zh-CN" sz="2800" kern="100" dirty="0">
                <a:latin typeface="Times New Roman" panose="02020603050405020304"/>
                <a:ea typeface="华文细黑"/>
                <a:cs typeface="Courier New" panose="02070309020205020404"/>
              </a:rPr>
              <a:t>60</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65.</a:t>
            </a:r>
            <a:endParaRPr lang="zh-CN" altLang="zh-CN" sz="1050" kern="100" dirty="0">
              <a:effectLst/>
              <a:latin typeface="宋体" panose="02010600030101010101" pitchFamily="2" charset="-122"/>
              <a:cs typeface="Courier New" panose="02070309020205020404"/>
            </a:endParaRPr>
          </a:p>
        </p:txBody>
      </p:sp>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linds(horizontal)">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blinds(horizontal)">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4">
                                            <p:txEl>
                                              <p:pRg st="0" end="0"/>
                                            </p:txEl>
                                          </p:spTgt>
                                        </p:tgtEl>
                                      </p:cBhvr>
                                    </p:animEffect>
                                    <p:set>
                                      <p:cBhvr>
                                        <p:cTn id="32" dur="1" fill="hold">
                                          <p:stCondLst>
                                            <p:cond delay="499"/>
                                          </p:stCondLst>
                                        </p:cTn>
                                        <p:tgtEl>
                                          <p:spTgt spid="4">
                                            <p:txEl>
                                              <p:pRg st="0" end="0"/>
                                            </p:txEl>
                                          </p:spTgt>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4">
                                            <p:txEl>
                                              <p:pRg st="1" end="1"/>
                                            </p:txEl>
                                          </p:spTgt>
                                        </p:tgtEl>
                                      </p:cBhvr>
                                    </p:animEffect>
                                    <p:set>
                                      <p:cBhvr>
                                        <p:cTn id="35" dur="1" fill="hold">
                                          <p:stCondLst>
                                            <p:cond delay="499"/>
                                          </p:stCondLst>
                                        </p:cTn>
                                        <p:tgtEl>
                                          <p:spTgt spid="4">
                                            <p:txEl>
                                              <p:pRg st="1" end="1"/>
                                            </p:txEl>
                                          </p:spTgt>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4">
                                            <p:txEl>
                                              <p:pRg st="2" end="2"/>
                                            </p:txEl>
                                          </p:spTgt>
                                        </p:tgtEl>
                                      </p:cBhvr>
                                    </p:animEffect>
                                    <p:set>
                                      <p:cBhvr>
                                        <p:cTn id="38" dur="1" fill="hold">
                                          <p:stCondLst>
                                            <p:cond delay="499"/>
                                          </p:stCondLst>
                                        </p:cTn>
                                        <p:tgtEl>
                                          <p:spTgt spid="4">
                                            <p:txEl>
                                              <p:pRg st="2" end="2"/>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4">
                                            <p:txEl>
                                              <p:pRg st="3" end="3"/>
                                            </p:txEl>
                                          </p:spTgt>
                                        </p:tgtEl>
                                      </p:cBhvr>
                                    </p:animEffect>
                                    <p:set>
                                      <p:cBhvr>
                                        <p:cTn id="41" dur="1" fill="hold">
                                          <p:stCondLst>
                                            <p:cond delay="499"/>
                                          </p:stCondLst>
                                        </p:cTn>
                                        <p:tgtEl>
                                          <p:spTgt spid="4">
                                            <p:txEl>
                                              <p:pRg st="3" end="3"/>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4">
                                            <p:txEl>
                                              <p:pRg st="4" end="4"/>
                                            </p:txEl>
                                          </p:spTgt>
                                        </p:tgtEl>
                                      </p:cBhvr>
                                    </p:animEffect>
                                    <p:set>
                                      <p:cBhvr>
                                        <p:cTn id="44" dur="1" fill="hold">
                                          <p:stCondLst>
                                            <p:cond delay="499"/>
                                          </p:stCondLst>
                                        </p:cTn>
                                        <p:tgtEl>
                                          <p:spTgt spid="4">
                                            <p:txEl>
                                              <p:pRg st="4" end="4"/>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4" grpId="0" build="allAtOnce"/>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117426"/>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高一参赛学生的平均成绩</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pic>
        <p:nvPicPr>
          <p:cNvPr id="3" name="Picture 2" descr="RA170"/>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430910" y="909514"/>
            <a:ext cx="4380486" cy="3416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406574" y="4437906"/>
            <a:ext cx="10873208" cy="2062079"/>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　</a:t>
            </a:r>
            <a:r>
              <a:rPr lang="zh-CN" altLang="zh-CN" sz="2800" kern="100" dirty="0">
                <a:latin typeface="Times New Roman" panose="02020603050405020304"/>
                <a:ea typeface="华文细黑"/>
                <a:cs typeface="Times New Roman" panose="02020603050405020304"/>
              </a:rPr>
              <a:t>依题意，平均成绩为</a:t>
            </a:r>
            <a:r>
              <a:rPr lang="en-US" altLang="zh-CN" sz="2800" kern="100" dirty="0">
                <a:latin typeface="Times New Roman" panose="02020603050405020304"/>
                <a:ea typeface="华文细黑"/>
                <a:cs typeface="Courier New" panose="02070309020205020404"/>
              </a:rPr>
              <a:t>55</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0.3</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65</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0.4</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75</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0.15</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85</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0.1</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95</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0.05</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67</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平均成绩约为</a:t>
            </a:r>
            <a:r>
              <a:rPr lang="en-US" altLang="zh-CN" sz="2800" kern="100" dirty="0">
                <a:latin typeface="Times New Roman" panose="02020603050405020304"/>
                <a:ea typeface="华文细黑"/>
                <a:cs typeface="Courier New" panose="02070309020205020404"/>
              </a:rPr>
              <a:t>67.</a:t>
            </a:r>
            <a:endParaRPr lang="zh-CN" altLang="zh-CN" sz="1050" kern="100" dirty="0">
              <a:effectLst/>
              <a:latin typeface="宋体" panose="02010600030101010101" pitchFamily="2" charset="-122"/>
              <a:cs typeface="Courier New" panose="02070309020205020404"/>
            </a:endParaRPr>
          </a:p>
        </p:txBody>
      </p:sp>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4">
                                            <p:txEl>
                                              <p:pRg st="0" end="0"/>
                                            </p:txEl>
                                          </p:spTgt>
                                        </p:tgtEl>
                                      </p:cBhvr>
                                    </p:animEffect>
                                    <p:set>
                                      <p:cBhvr>
                                        <p:cTn id="17" dur="1" fill="hold">
                                          <p:stCondLst>
                                            <p:cond delay="499"/>
                                          </p:stCondLst>
                                        </p:cTn>
                                        <p:tgtEl>
                                          <p:spTgt spid="4">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4">
                                            <p:txEl>
                                              <p:pRg st="1" end="1"/>
                                            </p:txEl>
                                          </p:spTgt>
                                        </p:tgtEl>
                                      </p:cBhvr>
                                    </p:animEffect>
                                    <p:set>
                                      <p:cBhvr>
                                        <p:cTn id="20" dur="1" fill="hold">
                                          <p:stCondLst>
                                            <p:cond delay="499"/>
                                          </p:stCondLst>
                                        </p:cTn>
                                        <p:tgtEl>
                                          <p:spTgt spid="4">
                                            <p:txEl>
                                              <p:pRg st="1" end="1"/>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4"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1" action="ppaction://hlinksldjump"/>
          </p:cNvPr>
          <p:cNvSpPr txBox="1"/>
          <p:nvPr/>
        </p:nvSpPr>
        <p:spPr>
          <a:xfrm>
            <a:off x="3178077" y="2056065"/>
            <a:ext cx="514937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知识梳理               </a:t>
            </a:r>
            <a:r>
              <a:rPr lang="zh-CN" altLang="en-US" sz="2600" dirty="0" smtClean="0">
                <a:solidFill>
                  <a:schemeClr val="accent6">
                    <a:lumMod val="75000"/>
                  </a:schemeClr>
                </a:solidFill>
                <a:latin typeface="微软雅黑" panose="020B0503020204020204" pitchFamily="34" charset="-122"/>
                <a:ea typeface="微软雅黑" panose="020B0503020204020204" pitchFamily="34" charset="-122"/>
              </a:rPr>
              <a:t>自主学习</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5" name="TextBox 4">
            <a:hlinkClick r:id="rId2" action="ppaction://hlinksldjump"/>
          </p:cNvPr>
          <p:cNvSpPr txBox="1"/>
          <p:nvPr/>
        </p:nvSpPr>
        <p:spPr>
          <a:xfrm>
            <a:off x="3176786" y="3174285"/>
            <a:ext cx="515066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题型探究               </a:t>
            </a:r>
            <a:r>
              <a:rPr lang="zh-CN" altLang="en-US" sz="2600" dirty="0" smtClean="0">
                <a:solidFill>
                  <a:schemeClr val="accent6">
                    <a:lumMod val="75000"/>
                  </a:schemeClr>
                </a:solidFill>
                <a:latin typeface="微软雅黑" panose="020B0503020204020204" pitchFamily="34" charset="-122"/>
                <a:ea typeface="微软雅黑" panose="020B0503020204020204" pitchFamily="34" charset="-122"/>
              </a:rPr>
              <a:t>重点突破</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6" name="TextBox 5">
            <a:hlinkClick r:id="rId3" action="ppaction://hlinksldjump"/>
          </p:cNvPr>
          <p:cNvSpPr txBox="1"/>
          <p:nvPr/>
        </p:nvSpPr>
        <p:spPr>
          <a:xfrm>
            <a:off x="3178077" y="4297838"/>
            <a:ext cx="514937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当堂检测               </a:t>
            </a:r>
            <a:r>
              <a:rPr lang="zh-CN" altLang="en-US" sz="2600" dirty="0" smtClean="0">
                <a:solidFill>
                  <a:schemeClr val="accent6">
                    <a:lumMod val="75000"/>
                  </a:schemeClr>
                </a:solidFill>
                <a:latin typeface="微软雅黑" panose="020B0503020204020204" pitchFamily="34" charset="-122"/>
                <a:ea typeface="微软雅黑" panose="020B0503020204020204" pitchFamily="34" charset="-122"/>
              </a:rPr>
              <a:t>自查自纠</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3189733" y="2693023"/>
            <a:ext cx="5209729" cy="0"/>
          </a:xfrm>
          <a:prstGeom prst="line">
            <a:avLst/>
          </a:prstGeom>
        </p:spPr>
        <p:style>
          <a:lnRef idx="1">
            <a:schemeClr val="accent6"/>
          </a:lnRef>
          <a:fillRef idx="0">
            <a:schemeClr val="accent6"/>
          </a:fillRef>
          <a:effectRef idx="0">
            <a:schemeClr val="accent6"/>
          </a:effectRef>
          <a:fontRef idx="minor">
            <a:schemeClr val="tx1"/>
          </a:fontRef>
        </p:style>
      </p:cxnSp>
      <p:sp>
        <p:nvSpPr>
          <p:cNvPr id="8" name="矩形 7"/>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9" name="TextBox 8"/>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栏目索引</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3189733" y="3817492"/>
            <a:ext cx="52092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3189733" y="4941962"/>
            <a:ext cx="5209200" cy="0"/>
          </a:xfrm>
          <a:prstGeom prst="line">
            <a:avLst/>
          </a:prstGeom>
        </p:spPr>
        <p:style>
          <a:lnRef idx="1">
            <a:schemeClr val="accent6"/>
          </a:lnRef>
          <a:fillRef idx="0">
            <a:schemeClr val="accent6"/>
          </a:fillRef>
          <a:effectRef idx="0">
            <a:schemeClr val="accent6"/>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1" y="261442"/>
            <a:ext cx="1703519" cy="57606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896753" y="157160"/>
            <a:ext cx="9806965" cy="693051"/>
          </a:xfrm>
          <a:prstGeom prst="rect">
            <a:avLst/>
          </a:prstGeom>
        </p:spPr>
        <p:txBody>
          <a:bodyPr wrap="square" lIns="121898" tIns="60948" rIns="121898" bIns="60948">
            <a:spAutoFit/>
          </a:bodyPr>
          <a:lstStyle/>
          <a:p>
            <a:pPr>
              <a:lnSpc>
                <a:spcPct val="150000"/>
              </a:lnSpc>
              <a:spcAft>
                <a:spcPts val="0"/>
              </a:spcAft>
            </a:pPr>
            <a:r>
              <a:rPr lang="zh-CN" altLang="en-US" sz="2800" kern="100" dirty="0" smtClean="0">
                <a:latin typeface="Times New Roman" panose="02020603050405020304"/>
                <a:ea typeface="华文细黑"/>
                <a:cs typeface="Times New Roman" panose="02020603050405020304"/>
              </a:rPr>
              <a:t>            </a:t>
            </a:r>
            <a:r>
              <a:rPr lang="zh-CN" altLang="zh-CN" sz="2800" b="1" kern="100" dirty="0" smtClean="0">
                <a:solidFill>
                  <a:srgbClr val="0000FF"/>
                </a:solidFill>
                <a:latin typeface="微软雅黑" panose="020B0503020204020204" pitchFamily="34" charset="-122"/>
                <a:ea typeface="微软雅黑" panose="020B0503020204020204" pitchFamily="34" charset="-122"/>
                <a:cs typeface="Times New Roman" panose="02020603050405020304"/>
              </a:rPr>
              <a:t>分类</a:t>
            </a:r>
            <a:r>
              <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rPr>
              <a:t>讨论思想</a:t>
            </a:r>
            <a:endPar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endParaRPr>
          </a:p>
        </p:txBody>
      </p:sp>
      <p:sp>
        <p:nvSpPr>
          <p:cNvPr id="3" name="矩形 2"/>
          <p:cNvSpPr/>
          <p:nvPr/>
        </p:nvSpPr>
        <p:spPr>
          <a:xfrm>
            <a:off x="118542" y="261442"/>
            <a:ext cx="1512168" cy="590931"/>
          </a:xfrm>
          <a:prstGeom prst="rect">
            <a:avLst/>
          </a:prstGeom>
        </p:spPr>
        <p:txBody>
          <a:bodyPr wrap="square">
            <a:spAutoFit/>
          </a:bodyPr>
          <a:lstStyle/>
          <a:p>
            <a:pPr>
              <a:lnSpc>
                <a:spcPct val="135000"/>
              </a:lnSpc>
              <a:spcBef>
                <a:spcPts val="400"/>
              </a:spcBef>
            </a:pPr>
            <a:r>
              <a:rPr lang="zh-CN" altLang="en-US" sz="2400" b="1" dirty="0" smtClean="0">
                <a:solidFill>
                  <a:schemeClr val="accent6">
                    <a:lumMod val="75000"/>
                  </a:schemeClr>
                </a:solidFill>
                <a:latin typeface="微软雅黑" panose="020B0503020204020204" pitchFamily="34" charset="-122"/>
                <a:ea typeface="微软雅黑" panose="020B0503020204020204" pitchFamily="34" charset="-122"/>
              </a:rPr>
              <a:t>思想方法</a:t>
            </a:r>
            <a:endParaRPr lang="zh-CN" altLang="en-US" sz="24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406574" y="943735"/>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例</a:t>
            </a:r>
            <a:r>
              <a:rPr lang="en-US" altLang="zh-CN" sz="2800" b="1" kern="100" dirty="0">
                <a:solidFill>
                  <a:srgbClr val="C00000"/>
                </a:solidFill>
                <a:latin typeface="Times New Roman" panose="02020603050405020304"/>
                <a:ea typeface="微软雅黑" panose="020B0503020204020204" pitchFamily="34" charset="-122"/>
                <a:cs typeface="Courier New" panose="02070309020205020404"/>
              </a:rPr>
              <a:t>4</a:t>
            </a: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　</a:t>
            </a:r>
            <a:r>
              <a:rPr lang="zh-CN" altLang="zh-CN" sz="2800" kern="100" dirty="0">
                <a:latin typeface="Times New Roman" panose="02020603050405020304"/>
                <a:ea typeface="华文细黑"/>
                <a:cs typeface="Times New Roman" panose="02020603050405020304"/>
              </a:rPr>
              <a:t>某班有四个学习小组，各小组人数分别为</a:t>
            </a:r>
            <a:r>
              <a:rPr lang="en-US" altLang="zh-CN" sz="2800" kern="100" dirty="0">
                <a:latin typeface="Times New Roman" panose="02020603050405020304"/>
                <a:ea typeface="华文细黑"/>
                <a:cs typeface="Courier New" panose="02070309020205020404"/>
              </a:rPr>
              <a:t>10,10</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x,</a:t>
            </a:r>
            <a:r>
              <a:rPr lang="en-US" altLang="zh-CN" sz="2800" kern="100" dirty="0">
                <a:latin typeface="Times New Roman" panose="02020603050405020304"/>
                <a:ea typeface="华文细黑"/>
                <a:cs typeface="Courier New" panose="02070309020205020404"/>
              </a:rPr>
              <a:t>8</a:t>
            </a:r>
            <a:r>
              <a:rPr lang="zh-CN" altLang="zh-CN" sz="2800" kern="100" dirty="0">
                <a:latin typeface="Times New Roman" panose="02020603050405020304"/>
                <a:ea typeface="华文细黑"/>
                <a:cs typeface="Times New Roman" panose="02020603050405020304"/>
              </a:rPr>
              <a:t>，已知这组数据的中位数与平均数相等，求这组数据的中位数</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6" name="矩形 5"/>
          <p:cNvSpPr/>
          <p:nvPr/>
        </p:nvSpPr>
        <p:spPr>
          <a:xfrm>
            <a:off x="406574" y="2309120"/>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分析</a:t>
            </a:r>
            <a:r>
              <a:rPr lang="zh-CN" altLang="zh-CN" sz="2800" kern="100" dirty="0">
                <a:latin typeface="Times New Roman" panose="02020603050405020304"/>
                <a:ea typeface="华文细黑"/>
                <a:cs typeface="Times New Roman" panose="02020603050405020304"/>
              </a:rPr>
              <a:t>　由于</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未知，因此中位数不确定，需讨论</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7" name="矩形 6"/>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p:cNvSpPr/>
          <p:nvPr/>
        </p:nvSpPr>
        <p:spPr>
          <a:xfrm>
            <a:off x="7628415"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分析</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14" name="圆角矩形 13">
            <a:hlinkClick r:id="rId1" action="ppaction://hlinksldjump"/>
          </p:cNvPr>
          <p:cNvSpPr/>
          <p:nvPr/>
        </p:nvSpPr>
        <p:spPr>
          <a:xfrm>
            <a:off x="8663030"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zh-CN" sz="1400" dirty="0">
                <a:solidFill>
                  <a:srgbClr val="C00000"/>
                </a:solidFill>
                <a:latin typeface="黑体" panose="02010609060101010101" pitchFamily="49" charset="-122"/>
                <a:ea typeface="黑体" panose="02010609060101010101" pitchFamily="49" charset="-122"/>
              </a:rPr>
              <a:t>解后反思</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15" name="圆角矩形 14">
            <a:hlinkClick r:id="rId2" action="ppaction://hlinksldjump"/>
          </p:cNvPr>
          <p:cNvSpPr/>
          <p:nvPr/>
        </p:nvSpPr>
        <p:spPr>
          <a:xfrm>
            <a:off x="10032300"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17" name="圆角矩形 16">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6" grpId="0"/>
      <p:bldP spid="6" grpId="1"/>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406574" y="333450"/>
            <a:ext cx="11161240" cy="1415748"/>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　</a:t>
            </a:r>
            <a:r>
              <a:rPr lang="zh-CN" altLang="zh-CN" sz="2800" kern="100" dirty="0">
                <a:latin typeface="Times New Roman" panose="02020603050405020304"/>
                <a:ea typeface="华文细黑"/>
                <a:cs typeface="Times New Roman" panose="02020603050405020304"/>
              </a:rPr>
              <a:t>该组数据的平均数</a:t>
            </a:r>
            <a:r>
              <a:rPr lang="zh-CN" altLang="zh-CN" sz="2800" kern="100" dirty="0" smtClean="0">
                <a:latin typeface="Times New Roman" panose="02020603050405020304"/>
                <a:ea typeface="华文细黑"/>
                <a:cs typeface="Times New Roman" panose="02020603050405020304"/>
              </a:rPr>
              <a:t>为</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10</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10</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8)</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28</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x</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，中位数是这</a:t>
            </a: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个数按从小到大的顺序排列后处在最中间两个数的平均数</a:t>
            </a:r>
            <a:r>
              <a:rPr lang="en-US" altLang="zh-CN" sz="2800" kern="100" dirty="0" smtClean="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ea typeface="华文细黑" panose="02010600040101010101" pitchFamily="2" charset="-122"/>
              <a:cs typeface="Courier New" panose="02070309020205020404"/>
            </a:endParaRPr>
          </a:p>
        </p:txBody>
      </p:sp>
      <p:graphicFrame>
        <p:nvGraphicFramePr>
          <p:cNvPr id="6" name="对象 5"/>
          <p:cNvGraphicFramePr>
            <a:graphicFrameLocks noChangeAspect="1"/>
          </p:cNvGraphicFramePr>
          <p:nvPr/>
        </p:nvGraphicFramePr>
        <p:xfrm>
          <a:off x="4457427" y="280492"/>
          <a:ext cx="701675" cy="1190625"/>
        </p:xfrm>
        <a:graphic>
          <a:graphicData uri="http://schemas.openxmlformats.org/presentationml/2006/ole">
            <mc:AlternateContent xmlns:mc="http://schemas.openxmlformats.org/markup-compatibility/2006">
              <mc:Choice xmlns:v="urn:schemas-microsoft-com:vml" Requires="v">
                <p:oleObj spid="_x0000_s13313" name="文档" r:id="rId1" imgW="952500" imgH="1600200" progId="Word.Document.12">
                  <p:embed/>
                </p:oleObj>
              </mc:Choice>
              <mc:Fallback>
                <p:oleObj name="文档" r:id="rId1" imgW="952500" imgH="1600200" progId="Word.Document.12">
                  <p:embed/>
                  <p:pic>
                    <p:nvPicPr>
                      <p:cNvPr id="0" name="图片 13312"/>
                      <p:cNvPicPr>
                        <a:picLocks noChangeAspect="1"/>
                      </p:cNvPicPr>
                      <p:nvPr/>
                    </p:nvPicPr>
                    <p:blipFill>
                      <a:blip r:embed="rId2"/>
                      <a:stretch>
                        <a:fillRect/>
                      </a:stretch>
                    </p:blipFill>
                    <p:spPr>
                      <a:xfrm>
                        <a:off x="4457427" y="280492"/>
                        <a:ext cx="701675" cy="1190625"/>
                      </a:xfrm>
                      <a:prstGeom prst="rect">
                        <a:avLst/>
                      </a:prstGeom>
                      <a:noFill/>
                      <a:ln w="9525">
                        <a:noFill/>
                      </a:ln>
                    </p:spPr>
                  </p:pic>
                </p:oleObj>
              </mc:Fallback>
            </mc:AlternateContent>
          </a:graphicData>
        </a:graphic>
      </p:graphicFrame>
      <p:graphicFrame>
        <p:nvGraphicFramePr>
          <p:cNvPr id="9" name="对象 8"/>
          <p:cNvGraphicFramePr>
            <a:graphicFrameLocks noChangeAspect="1"/>
          </p:cNvGraphicFramePr>
          <p:nvPr/>
        </p:nvGraphicFramePr>
        <p:xfrm>
          <a:off x="7472883" y="275903"/>
          <a:ext cx="701675" cy="1190625"/>
        </p:xfrm>
        <a:graphic>
          <a:graphicData uri="http://schemas.openxmlformats.org/presentationml/2006/ole">
            <mc:AlternateContent xmlns:mc="http://schemas.openxmlformats.org/markup-compatibility/2006">
              <mc:Choice xmlns:v="urn:schemas-microsoft-com:vml" Requires="v">
                <p:oleObj spid="_x0000_s13314" name="文档" r:id="rId3" imgW="952500" imgH="1600200" progId="Word.Document.12">
                  <p:embed/>
                </p:oleObj>
              </mc:Choice>
              <mc:Fallback>
                <p:oleObj name="文档" r:id="rId3" imgW="952500" imgH="1600200" progId="Word.Document.12">
                  <p:embed/>
                  <p:pic>
                    <p:nvPicPr>
                      <p:cNvPr id="0" name="图片 13313"/>
                      <p:cNvPicPr>
                        <a:picLocks noChangeAspect="1"/>
                      </p:cNvPicPr>
                      <p:nvPr/>
                    </p:nvPicPr>
                    <p:blipFill>
                      <a:blip r:embed="rId4"/>
                      <a:stretch>
                        <a:fillRect/>
                      </a:stretch>
                    </p:blipFill>
                    <p:spPr>
                      <a:xfrm>
                        <a:off x="7472883" y="275903"/>
                        <a:ext cx="701675" cy="1190625"/>
                      </a:xfrm>
                      <a:prstGeom prst="rect">
                        <a:avLst/>
                      </a:prstGeom>
                      <a:noFill/>
                      <a:ln w="9525">
                        <a:noFill/>
                      </a:ln>
                    </p:spPr>
                  </p:pic>
                </p:oleObj>
              </mc:Fallback>
            </mc:AlternateContent>
          </a:graphicData>
        </a:graphic>
      </p:graphicFrame>
      <p:sp>
        <p:nvSpPr>
          <p:cNvPr id="11" name="矩形 10"/>
          <p:cNvSpPr/>
          <p:nvPr/>
        </p:nvSpPr>
        <p:spPr>
          <a:xfrm>
            <a:off x="406574" y="1663815"/>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当</a:t>
            </a:r>
            <a:r>
              <a:rPr lang="en-US" altLang="zh-CN" sz="2800" i="1" kern="100" dirty="0">
                <a:latin typeface="Times New Roman" panose="02020603050405020304"/>
                <a:ea typeface="华文细黑"/>
                <a:cs typeface="Courier New" panose="02070309020205020404"/>
              </a:rPr>
              <a:t>x</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8</a:t>
            </a:r>
            <a:r>
              <a:rPr lang="zh-CN" altLang="zh-CN" sz="2800" kern="100" dirty="0">
                <a:latin typeface="Times New Roman" panose="02020603050405020304"/>
                <a:ea typeface="华文细黑"/>
                <a:cs typeface="Times New Roman" panose="02020603050405020304"/>
              </a:rPr>
              <a:t>时，原数据从小到大排序为</a:t>
            </a:r>
            <a:r>
              <a:rPr lang="en-US" altLang="zh-CN" sz="2800" i="1" kern="100" dirty="0">
                <a:latin typeface="Times New Roman" panose="02020603050405020304"/>
                <a:ea typeface="华文细黑"/>
                <a:cs typeface="Courier New" panose="02070309020205020404"/>
              </a:rPr>
              <a:t>x,</a:t>
            </a:r>
            <a:r>
              <a:rPr lang="en-US" altLang="zh-CN" sz="2800" kern="100" dirty="0">
                <a:latin typeface="Times New Roman" panose="02020603050405020304"/>
                <a:ea typeface="华文细黑"/>
                <a:cs typeface="Courier New" panose="02070309020205020404"/>
              </a:rPr>
              <a:t>8,10,10</a:t>
            </a:r>
            <a:r>
              <a:rPr lang="zh-CN" altLang="zh-CN" sz="2800" kern="100" dirty="0">
                <a:latin typeface="Times New Roman" panose="02020603050405020304"/>
                <a:ea typeface="华文细黑"/>
                <a:cs typeface="Times New Roman" panose="02020603050405020304"/>
              </a:rPr>
              <a:t>，中位数是</a:t>
            </a:r>
            <a:r>
              <a:rPr lang="en-US" altLang="zh-CN" sz="2800" kern="100" dirty="0">
                <a:latin typeface="Times New Roman" panose="02020603050405020304"/>
                <a:ea typeface="华文细黑"/>
                <a:cs typeface="Courier New" panose="02070309020205020404"/>
              </a:rPr>
              <a:t>9</a:t>
            </a:r>
            <a:r>
              <a:rPr lang="zh-CN" altLang="zh-CN" sz="2800" kern="100" dirty="0">
                <a:latin typeface="Times New Roman" panose="02020603050405020304"/>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由</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28</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x</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9</a:t>
            </a:r>
            <a:r>
              <a:rPr lang="zh-CN" altLang="zh-CN" sz="2800" kern="100" dirty="0">
                <a:latin typeface="Times New Roman" panose="02020603050405020304"/>
                <a:ea typeface="华文细黑"/>
                <a:cs typeface="Times New Roman" panose="02020603050405020304"/>
              </a:rPr>
              <a:t>，得</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8</a:t>
            </a:r>
            <a:r>
              <a:rPr lang="zh-CN" altLang="zh-CN" sz="2800" kern="100" dirty="0">
                <a:latin typeface="Times New Roman" panose="02020603050405020304"/>
                <a:ea typeface="华文细黑"/>
                <a:cs typeface="Times New Roman" panose="02020603050405020304"/>
              </a:rPr>
              <a:t>，符合题意，此时中位数是</a:t>
            </a:r>
            <a:r>
              <a:rPr lang="en-US" altLang="zh-CN" sz="2800" kern="100" dirty="0">
                <a:latin typeface="Times New Roman" panose="02020603050405020304"/>
                <a:ea typeface="华文细黑"/>
                <a:cs typeface="Courier New" panose="02070309020205020404"/>
              </a:rPr>
              <a:t>9</a:t>
            </a:r>
            <a:r>
              <a:rPr lang="zh-CN" altLang="zh-CN" sz="2800" kern="100" dirty="0">
                <a:latin typeface="Times New Roman" panose="02020603050405020304"/>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graphicFrame>
        <p:nvGraphicFramePr>
          <p:cNvPr id="12" name="对象 11"/>
          <p:cNvGraphicFramePr>
            <a:graphicFrameLocks noChangeAspect="1"/>
          </p:cNvGraphicFramePr>
          <p:nvPr/>
        </p:nvGraphicFramePr>
        <p:xfrm>
          <a:off x="10251975" y="1607463"/>
          <a:ext cx="701675" cy="1190625"/>
        </p:xfrm>
        <a:graphic>
          <a:graphicData uri="http://schemas.openxmlformats.org/presentationml/2006/ole">
            <mc:AlternateContent xmlns:mc="http://schemas.openxmlformats.org/markup-compatibility/2006">
              <mc:Choice xmlns:v="urn:schemas-microsoft-com:vml" Requires="v">
                <p:oleObj spid="_x0000_s13315" name="文档" r:id="rId5" imgW="952500" imgH="1600200" progId="Word.Document.12">
                  <p:embed/>
                </p:oleObj>
              </mc:Choice>
              <mc:Fallback>
                <p:oleObj name="文档" r:id="rId5" imgW="952500" imgH="1600200" progId="Word.Document.12">
                  <p:embed/>
                  <p:pic>
                    <p:nvPicPr>
                      <p:cNvPr id="0" name="图片 13314"/>
                      <p:cNvPicPr>
                        <a:picLocks noChangeAspect="1"/>
                      </p:cNvPicPr>
                      <p:nvPr/>
                    </p:nvPicPr>
                    <p:blipFill>
                      <a:blip r:embed="rId4"/>
                      <a:stretch>
                        <a:fillRect/>
                      </a:stretch>
                    </p:blipFill>
                    <p:spPr>
                      <a:xfrm>
                        <a:off x="10251975" y="1607463"/>
                        <a:ext cx="701675" cy="1190625"/>
                      </a:xfrm>
                      <a:prstGeom prst="rect">
                        <a:avLst/>
                      </a:prstGeom>
                      <a:noFill/>
                      <a:ln w="9525">
                        <a:noFill/>
                      </a:ln>
                    </p:spPr>
                  </p:pic>
                </p:oleObj>
              </mc:Fallback>
            </mc:AlternateContent>
          </a:graphicData>
        </a:graphic>
      </p:graphicFrame>
      <p:sp>
        <p:nvSpPr>
          <p:cNvPr id="13" name="矩形 12"/>
          <p:cNvSpPr/>
          <p:nvPr/>
        </p:nvSpPr>
        <p:spPr>
          <a:xfrm>
            <a:off x="406574" y="3007271"/>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当</a:t>
            </a:r>
            <a:r>
              <a:rPr lang="en-US" altLang="zh-CN" sz="2800" kern="100" dirty="0">
                <a:latin typeface="Times New Roman" panose="02020603050405020304"/>
                <a:ea typeface="华文细黑"/>
                <a:cs typeface="Courier New" panose="02070309020205020404"/>
              </a:rPr>
              <a:t>8</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x</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10</a:t>
            </a:r>
            <a:r>
              <a:rPr lang="zh-CN" altLang="zh-CN" sz="2800" kern="100" dirty="0">
                <a:latin typeface="Times New Roman" panose="02020603050405020304"/>
                <a:ea typeface="华文细黑"/>
                <a:cs typeface="Times New Roman" panose="02020603050405020304"/>
              </a:rPr>
              <a:t>时，原数据从小到大排序为</a:t>
            </a:r>
            <a:r>
              <a:rPr lang="en-US" altLang="zh-CN" sz="2800" kern="100" dirty="0">
                <a:latin typeface="Times New Roman" panose="02020603050405020304"/>
                <a:ea typeface="华文细黑"/>
                <a:cs typeface="Courier New" panose="02070309020205020404"/>
              </a:rPr>
              <a:t>8</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x,</a:t>
            </a:r>
            <a:r>
              <a:rPr lang="en-US" altLang="zh-CN" sz="2800" kern="100" dirty="0">
                <a:latin typeface="Times New Roman" panose="02020603050405020304"/>
                <a:ea typeface="华文细黑"/>
                <a:cs typeface="Courier New" panose="02070309020205020404"/>
              </a:rPr>
              <a:t>10,10</a:t>
            </a:r>
            <a:r>
              <a:rPr lang="zh-CN" altLang="zh-CN" sz="2800" kern="100" dirty="0">
                <a:latin typeface="Times New Roman" panose="02020603050405020304"/>
                <a:ea typeface="华文细黑"/>
                <a:cs typeface="Times New Roman" panose="02020603050405020304"/>
              </a:rPr>
              <a:t>，中位数</a:t>
            </a:r>
            <a:r>
              <a:rPr lang="zh-CN" altLang="zh-CN" sz="2800" kern="100" dirty="0" smtClean="0">
                <a:latin typeface="Times New Roman" panose="02020603050405020304"/>
                <a:ea typeface="华文细黑"/>
                <a:cs typeface="Times New Roman" panose="02020603050405020304"/>
              </a:rPr>
              <a:t>是</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10)</a:t>
            </a:r>
            <a:r>
              <a:rPr lang="zh-CN" altLang="zh-CN" sz="2800" kern="100" dirty="0">
                <a:latin typeface="Times New Roman" panose="02020603050405020304"/>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由</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28</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x</a:t>
            </a:r>
            <a:r>
              <a:rPr lang="en-US" altLang="zh-CN" sz="2800" kern="100" dirty="0">
                <a:latin typeface="Times New Roman" panose="02020603050405020304"/>
                <a:ea typeface="华文细黑"/>
                <a:cs typeface="Courier New" panose="02070309020205020404"/>
              </a:rPr>
              <a:t>)</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10</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x</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，得</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8</a:t>
            </a:r>
            <a:r>
              <a:rPr lang="zh-CN" altLang="zh-CN" sz="2800" kern="100" dirty="0">
                <a:latin typeface="Times New Roman" panose="02020603050405020304"/>
                <a:ea typeface="华文细黑"/>
                <a:cs typeface="Times New Roman" panose="02020603050405020304"/>
              </a:rPr>
              <a:t>，与</a:t>
            </a:r>
            <a:r>
              <a:rPr lang="en-US" altLang="zh-CN" sz="2800" kern="100" dirty="0">
                <a:latin typeface="Times New Roman" panose="02020603050405020304"/>
                <a:ea typeface="华文细黑"/>
                <a:cs typeface="Courier New" panose="02070309020205020404"/>
              </a:rPr>
              <a:t>8</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x</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10</a:t>
            </a:r>
            <a:r>
              <a:rPr lang="zh-CN" altLang="zh-CN" sz="2800" kern="100" dirty="0">
                <a:latin typeface="Times New Roman" panose="02020603050405020304"/>
                <a:ea typeface="华文细黑"/>
                <a:cs typeface="Times New Roman" panose="02020603050405020304"/>
              </a:rPr>
              <a:t>矛盾，舍去；</a:t>
            </a:r>
            <a:endParaRPr lang="zh-CN" altLang="zh-CN" sz="1050" kern="100" dirty="0">
              <a:effectLst/>
              <a:latin typeface="宋体" panose="02010600030101010101" pitchFamily="2" charset="-122"/>
              <a:cs typeface="Courier New" panose="02070309020205020404"/>
            </a:endParaRPr>
          </a:p>
        </p:txBody>
      </p:sp>
      <p:graphicFrame>
        <p:nvGraphicFramePr>
          <p:cNvPr id="14" name="对象 13"/>
          <p:cNvGraphicFramePr>
            <a:graphicFrameLocks noChangeAspect="1"/>
          </p:cNvGraphicFramePr>
          <p:nvPr/>
        </p:nvGraphicFramePr>
        <p:xfrm>
          <a:off x="10565407" y="2997746"/>
          <a:ext cx="695325" cy="1181100"/>
        </p:xfrm>
        <a:graphic>
          <a:graphicData uri="http://schemas.openxmlformats.org/presentationml/2006/ole">
            <mc:AlternateContent xmlns:mc="http://schemas.openxmlformats.org/markup-compatibility/2006">
              <mc:Choice xmlns:v="urn:schemas-microsoft-com:vml" Requires="v">
                <p:oleObj spid="_x0000_s13316" name="文档" r:id="rId6" imgW="952500" imgH="1600200" progId="Word.Document.12">
                  <p:embed/>
                </p:oleObj>
              </mc:Choice>
              <mc:Fallback>
                <p:oleObj name="文档" r:id="rId6" imgW="952500" imgH="1600200" progId="Word.Document.12">
                  <p:embed/>
                  <p:pic>
                    <p:nvPicPr>
                      <p:cNvPr id="0" name="图片 13315"/>
                      <p:cNvPicPr>
                        <a:picLocks noChangeAspect="1"/>
                      </p:cNvPicPr>
                      <p:nvPr/>
                    </p:nvPicPr>
                    <p:blipFill>
                      <a:blip r:embed="rId7"/>
                      <a:stretch>
                        <a:fillRect/>
                      </a:stretch>
                    </p:blipFill>
                    <p:spPr>
                      <a:xfrm>
                        <a:off x="10565407" y="2997746"/>
                        <a:ext cx="695325" cy="1181100"/>
                      </a:xfrm>
                      <a:prstGeom prst="rect">
                        <a:avLst/>
                      </a:prstGeom>
                      <a:noFill/>
                      <a:ln w="9525">
                        <a:noFill/>
                      </a:ln>
                    </p:spPr>
                  </p:pic>
                </p:oleObj>
              </mc:Fallback>
            </mc:AlternateContent>
          </a:graphicData>
        </a:graphic>
      </p:graphicFrame>
      <p:graphicFrame>
        <p:nvGraphicFramePr>
          <p:cNvPr id="15" name="对象 14"/>
          <p:cNvGraphicFramePr>
            <a:graphicFrameLocks noChangeAspect="1"/>
          </p:cNvGraphicFramePr>
          <p:nvPr/>
        </p:nvGraphicFramePr>
        <p:xfrm>
          <a:off x="1765201" y="3592860"/>
          <a:ext cx="701675" cy="1190625"/>
        </p:xfrm>
        <a:graphic>
          <a:graphicData uri="http://schemas.openxmlformats.org/presentationml/2006/ole">
            <mc:AlternateContent xmlns:mc="http://schemas.openxmlformats.org/markup-compatibility/2006">
              <mc:Choice xmlns:v="urn:schemas-microsoft-com:vml" Requires="v">
                <p:oleObj spid="_x0000_s13317" name="文档" r:id="rId8" imgW="952500" imgH="1600200" progId="Word.Document.12">
                  <p:embed/>
                </p:oleObj>
              </mc:Choice>
              <mc:Fallback>
                <p:oleObj name="文档" r:id="rId8" imgW="952500" imgH="1600200" progId="Word.Document.12">
                  <p:embed/>
                  <p:pic>
                    <p:nvPicPr>
                      <p:cNvPr id="0" name="图片 13316"/>
                      <p:cNvPicPr>
                        <a:picLocks noChangeAspect="1"/>
                      </p:cNvPicPr>
                      <p:nvPr/>
                    </p:nvPicPr>
                    <p:blipFill>
                      <a:blip r:embed="rId2"/>
                      <a:stretch>
                        <a:fillRect/>
                      </a:stretch>
                    </p:blipFill>
                    <p:spPr>
                      <a:xfrm>
                        <a:off x="1765201" y="3592860"/>
                        <a:ext cx="701675" cy="1190625"/>
                      </a:xfrm>
                      <a:prstGeom prst="rect">
                        <a:avLst/>
                      </a:prstGeom>
                      <a:noFill/>
                      <a:ln w="9525">
                        <a:noFill/>
                      </a:ln>
                    </p:spPr>
                  </p:pic>
                </p:oleObj>
              </mc:Fallback>
            </mc:AlternateContent>
          </a:graphicData>
        </a:graphic>
      </p:graphicFrame>
      <p:graphicFrame>
        <p:nvGraphicFramePr>
          <p:cNvPr id="16" name="对象 15"/>
          <p:cNvGraphicFramePr>
            <a:graphicFrameLocks noChangeAspect="1"/>
          </p:cNvGraphicFramePr>
          <p:nvPr/>
        </p:nvGraphicFramePr>
        <p:xfrm>
          <a:off x="3440435" y="3626371"/>
          <a:ext cx="695325" cy="1181100"/>
        </p:xfrm>
        <a:graphic>
          <a:graphicData uri="http://schemas.openxmlformats.org/presentationml/2006/ole">
            <mc:AlternateContent xmlns:mc="http://schemas.openxmlformats.org/markup-compatibility/2006">
              <mc:Choice xmlns:v="urn:schemas-microsoft-com:vml" Requires="v">
                <p:oleObj spid="_x0000_s13318" name="文档" r:id="rId9" imgW="952500" imgH="1600200" progId="Word.Document.12">
                  <p:embed/>
                </p:oleObj>
              </mc:Choice>
              <mc:Fallback>
                <p:oleObj name="文档" r:id="rId9" imgW="952500" imgH="1600200" progId="Word.Document.12">
                  <p:embed/>
                  <p:pic>
                    <p:nvPicPr>
                      <p:cNvPr id="0" name="图片 13317"/>
                      <p:cNvPicPr>
                        <a:picLocks noChangeAspect="1"/>
                      </p:cNvPicPr>
                      <p:nvPr/>
                    </p:nvPicPr>
                    <p:blipFill>
                      <a:blip r:embed="rId10"/>
                      <a:stretch>
                        <a:fillRect/>
                      </a:stretch>
                    </p:blipFill>
                    <p:spPr>
                      <a:xfrm>
                        <a:off x="3440435" y="3626371"/>
                        <a:ext cx="695325" cy="1181100"/>
                      </a:xfrm>
                      <a:prstGeom prst="rect">
                        <a:avLst/>
                      </a:prstGeom>
                      <a:noFill/>
                      <a:ln w="9525">
                        <a:noFill/>
                      </a:ln>
                    </p:spPr>
                  </p:pic>
                </p:oleObj>
              </mc:Fallback>
            </mc:AlternateContent>
          </a:graphicData>
        </a:graphic>
      </p:graphicFrame>
      <p:sp>
        <p:nvSpPr>
          <p:cNvPr id="17" name="矩形 16"/>
          <p:cNvSpPr/>
          <p:nvPr/>
        </p:nvSpPr>
        <p:spPr>
          <a:xfrm>
            <a:off x="406574" y="4437906"/>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当</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10</a:t>
            </a:r>
            <a:r>
              <a:rPr lang="zh-CN" altLang="zh-CN" sz="2800" kern="100" dirty="0">
                <a:latin typeface="Times New Roman" panose="02020603050405020304"/>
                <a:ea typeface="华文细黑"/>
                <a:cs typeface="Times New Roman" panose="02020603050405020304"/>
              </a:rPr>
              <a:t>时，原数据从小到大排序为</a:t>
            </a:r>
            <a:r>
              <a:rPr lang="en-US" altLang="zh-CN" sz="2800" kern="100" dirty="0">
                <a:latin typeface="Times New Roman" panose="02020603050405020304"/>
                <a:ea typeface="华文细黑"/>
                <a:cs typeface="Courier New" panose="02070309020205020404"/>
              </a:rPr>
              <a:t>8,10,10</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，中位数是</a:t>
            </a:r>
            <a:r>
              <a:rPr lang="en-US" altLang="zh-CN" sz="2800" kern="100" dirty="0">
                <a:latin typeface="Times New Roman" panose="02020603050405020304"/>
                <a:ea typeface="华文细黑"/>
                <a:cs typeface="Courier New" panose="02070309020205020404"/>
              </a:rPr>
              <a:t>10</a:t>
            </a:r>
            <a:r>
              <a:rPr lang="zh-CN" altLang="zh-CN" sz="2800" kern="100" dirty="0">
                <a:latin typeface="Times New Roman" panose="02020603050405020304"/>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由</a:t>
            </a:r>
            <a:r>
              <a:rPr lang="en-US" altLang="zh-CN" sz="2800" kern="100" dirty="0" smtClean="0">
                <a:latin typeface="Times New Roman" panose="02020603050405020304"/>
                <a:ea typeface="华文细黑"/>
                <a:cs typeface="Times New Roman" panose="02020603050405020304"/>
              </a:rPr>
              <a:t>  </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28</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x</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10</a:t>
            </a:r>
            <a:r>
              <a:rPr lang="zh-CN" altLang="zh-CN" sz="2800" kern="100" dirty="0">
                <a:latin typeface="Times New Roman" panose="02020603050405020304"/>
                <a:ea typeface="华文细黑"/>
                <a:cs typeface="Times New Roman" panose="02020603050405020304"/>
              </a:rPr>
              <a:t>，得</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12</a:t>
            </a:r>
            <a:r>
              <a:rPr lang="zh-CN" altLang="zh-CN" sz="2800" kern="100" dirty="0">
                <a:latin typeface="Times New Roman" panose="02020603050405020304"/>
                <a:ea typeface="华文细黑"/>
                <a:cs typeface="Times New Roman" panose="02020603050405020304"/>
              </a:rPr>
              <a:t>，符合题意，此时中位数是</a:t>
            </a:r>
            <a:r>
              <a:rPr lang="en-US" altLang="zh-CN" sz="2800" kern="100" dirty="0">
                <a:latin typeface="Times New Roman" panose="02020603050405020304"/>
                <a:ea typeface="华文细黑"/>
                <a:cs typeface="Courier New" panose="02070309020205020404"/>
              </a:rPr>
              <a:t>10.</a:t>
            </a:r>
            <a:endParaRPr lang="zh-CN" altLang="zh-CN" sz="1050" kern="100" dirty="0">
              <a:effectLst/>
              <a:latin typeface="宋体" panose="02010600030101010101" pitchFamily="2" charset="-122"/>
              <a:cs typeface="Courier New" panose="02070309020205020404"/>
            </a:endParaRPr>
          </a:p>
        </p:txBody>
      </p:sp>
      <p:graphicFrame>
        <p:nvGraphicFramePr>
          <p:cNvPr id="18" name="对象 17"/>
          <p:cNvGraphicFramePr>
            <a:graphicFrameLocks noChangeAspect="1"/>
          </p:cNvGraphicFramePr>
          <p:nvPr/>
        </p:nvGraphicFramePr>
        <p:xfrm>
          <a:off x="10928622" y="4365898"/>
          <a:ext cx="701675" cy="1190625"/>
        </p:xfrm>
        <a:graphic>
          <a:graphicData uri="http://schemas.openxmlformats.org/presentationml/2006/ole">
            <mc:AlternateContent xmlns:mc="http://schemas.openxmlformats.org/markup-compatibility/2006">
              <mc:Choice xmlns:v="urn:schemas-microsoft-com:vml" Requires="v">
                <p:oleObj spid="_x0000_s13319" name="文档" r:id="rId11" imgW="952500" imgH="1600200" progId="Word.Document.12">
                  <p:embed/>
                </p:oleObj>
              </mc:Choice>
              <mc:Fallback>
                <p:oleObj name="文档" r:id="rId11" imgW="952500" imgH="1600200" progId="Word.Document.12">
                  <p:embed/>
                  <p:pic>
                    <p:nvPicPr>
                      <p:cNvPr id="0" name="图片 13318"/>
                      <p:cNvPicPr>
                        <a:picLocks noChangeAspect="1"/>
                      </p:cNvPicPr>
                      <p:nvPr/>
                    </p:nvPicPr>
                    <p:blipFill>
                      <a:blip r:embed="rId2"/>
                      <a:stretch>
                        <a:fillRect/>
                      </a:stretch>
                    </p:blipFill>
                    <p:spPr>
                      <a:xfrm>
                        <a:off x="10928622" y="4365898"/>
                        <a:ext cx="701675" cy="1190625"/>
                      </a:xfrm>
                      <a:prstGeom prst="rect">
                        <a:avLst/>
                      </a:prstGeom>
                      <a:noFill/>
                      <a:ln w="9525">
                        <a:noFill/>
                      </a:ln>
                    </p:spPr>
                  </p:pic>
                </p:oleObj>
              </mc:Fallback>
            </mc:AlternateContent>
          </a:graphicData>
        </a:graphic>
      </p:graphicFrame>
      <p:sp>
        <p:nvSpPr>
          <p:cNvPr id="19" name="矩形 18"/>
          <p:cNvSpPr/>
          <p:nvPr/>
        </p:nvSpPr>
        <p:spPr>
          <a:xfrm>
            <a:off x="406574" y="5766530"/>
            <a:ext cx="11161240" cy="68760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综上所述，这组数据的中位数是</a:t>
            </a:r>
            <a:r>
              <a:rPr lang="en-US" altLang="zh-CN" sz="2800" kern="100" dirty="0">
                <a:latin typeface="Times New Roman" panose="02020603050405020304"/>
                <a:ea typeface="华文细黑"/>
                <a:cs typeface="Courier New" panose="02070309020205020404"/>
              </a:rPr>
              <a:t>9</a:t>
            </a:r>
            <a:r>
              <a:rPr lang="zh-CN" altLang="zh-CN" sz="2800" kern="100" dirty="0">
                <a:latin typeface="Times New Roman" panose="02020603050405020304"/>
                <a:ea typeface="华文细黑"/>
                <a:cs typeface="Times New Roman" panose="02020603050405020304"/>
              </a:rPr>
              <a:t>或</a:t>
            </a:r>
            <a:r>
              <a:rPr lang="en-US" altLang="zh-CN" sz="2800" kern="100" dirty="0">
                <a:latin typeface="Times New Roman" panose="02020603050405020304"/>
                <a:ea typeface="华文细黑"/>
                <a:cs typeface="Courier New" panose="02070309020205020404"/>
              </a:rPr>
              <a:t>10.</a:t>
            </a:r>
            <a:endParaRPr lang="zh-CN" altLang="zh-CN" sz="1050" kern="100" dirty="0">
              <a:effectLst/>
              <a:latin typeface="宋体" panose="02010600030101010101" pitchFamily="2" charset="-122"/>
              <a:cs typeface="Courier New" panose="02070309020205020404"/>
            </a:endParaRPr>
          </a:p>
        </p:txBody>
      </p:sp>
      <p:sp>
        <p:nvSpPr>
          <p:cNvPr id="20" name="矩形 1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圆角矩形 20">
            <a:hlinkClick r:id="rId1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zh-CN" sz="1400" dirty="0">
                <a:solidFill>
                  <a:srgbClr val="C00000"/>
                </a:solidFill>
                <a:latin typeface="黑体" panose="02010609060101010101" pitchFamily="49" charset="-122"/>
                <a:ea typeface="黑体" panose="02010609060101010101" pitchFamily="49" charset="-122"/>
              </a:rPr>
              <a:t>解后反思</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750"/>
                                        <p:tgtEl>
                                          <p:spTgt spid="7"/>
                                        </p:tgtEl>
                                      </p:cBhvr>
                                    </p:animEffect>
                                  </p:childTnLst>
                                </p:cTn>
                              </p:par>
                              <p:par>
                                <p:cTn id="8" presetID="3" presetClass="entr" presetSubtype="1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750"/>
                                        <p:tgtEl>
                                          <p:spTgt spid="6"/>
                                        </p:tgtEl>
                                      </p:cBhvr>
                                    </p:animEffect>
                                  </p:childTnLst>
                                </p:cTn>
                              </p:par>
                              <p:par>
                                <p:cTn id="11" presetID="3" presetClass="entr" presetSubtype="1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750"/>
                                        <p:tgtEl>
                                          <p:spTgt spid="9"/>
                                        </p:tgtEl>
                                      </p:cBhvr>
                                    </p:animEffect>
                                  </p:childTnLst>
                                </p:cTn>
                              </p:par>
                            </p:childTnLst>
                          </p:cTn>
                        </p:par>
                        <p:par>
                          <p:cTn id="14" fill="hold">
                            <p:stCondLst>
                              <p:cond delay="1000"/>
                            </p:stCondLst>
                            <p:childTnLst>
                              <p:par>
                                <p:cTn id="15" presetID="3" presetClass="entr" presetSubtype="1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750"/>
                                        <p:tgtEl>
                                          <p:spTgt spid="11"/>
                                        </p:tgtEl>
                                      </p:cBhvr>
                                    </p:animEffect>
                                  </p:childTnLst>
                                </p:cTn>
                              </p:par>
                              <p:par>
                                <p:cTn id="18" presetID="3" presetClass="entr" presetSubtype="10"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linds(horizontal)">
                                      <p:cBhvr>
                                        <p:cTn id="20" dur="750"/>
                                        <p:tgtEl>
                                          <p:spTgt spid="12"/>
                                        </p:tgtEl>
                                      </p:cBhvr>
                                    </p:animEffect>
                                  </p:childTnLst>
                                </p:cTn>
                              </p:par>
                            </p:childTnLst>
                          </p:cTn>
                        </p:par>
                        <p:par>
                          <p:cTn id="21" fill="hold">
                            <p:stCondLst>
                              <p:cond delay="2000"/>
                            </p:stCondLst>
                            <p:childTnLst>
                              <p:par>
                                <p:cTn id="22" presetID="3" presetClass="entr" presetSubtype="1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blinds(horizontal)">
                                      <p:cBhvr>
                                        <p:cTn id="24" dur="750"/>
                                        <p:tgtEl>
                                          <p:spTgt spid="13"/>
                                        </p:tgtEl>
                                      </p:cBhvr>
                                    </p:animEffect>
                                  </p:childTnLst>
                                </p:cTn>
                              </p:par>
                              <p:par>
                                <p:cTn id="25" presetID="3" presetClass="entr" presetSubtype="10"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linds(horizontal)">
                                      <p:cBhvr>
                                        <p:cTn id="27" dur="750"/>
                                        <p:tgtEl>
                                          <p:spTgt spid="14"/>
                                        </p:tgtEl>
                                      </p:cBhvr>
                                    </p:animEffect>
                                  </p:childTnLst>
                                </p:cTn>
                              </p:par>
                              <p:par>
                                <p:cTn id="28" presetID="3" presetClass="entr" presetSubtype="10" fill="hold"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blinds(horizontal)">
                                      <p:cBhvr>
                                        <p:cTn id="30" dur="750"/>
                                        <p:tgtEl>
                                          <p:spTgt spid="15"/>
                                        </p:tgtEl>
                                      </p:cBhvr>
                                    </p:animEffect>
                                  </p:childTnLst>
                                </p:cTn>
                              </p:par>
                              <p:par>
                                <p:cTn id="31" presetID="3" presetClass="entr" presetSubtype="10" fill="hold"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blinds(horizontal)">
                                      <p:cBhvr>
                                        <p:cTn id="33" dur="750"/>
                                        <p:tgtEl>
                                          <p:spTgt spid="16"/>
                                        </p:tgtEl>
                                      </p:cBhvr>
                                    </p:animEffect>
                                  </p:childTnLst>
                                </p:cTn>
                              </p:par>
                            </p:childTnLst>
                          </p:cTn>
                        </p:par>
                        <p:par>
                          <p:cTn id="34" fill="hold">
                            <p:stCondLst>
                              <p:cond delay="3000"/>
                            </p:stCondLst>
                            <p:childTnLst>
                              <p:par>
                                <p:cTn id="35" presetID="3" presetClass="entr" presetSubtype="1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blinds(horizontal)">
                                      <p:cBhvr>
                                        <p:cTn id="37" dur="750"/>
                                        <p:tgtEl>
                                          <p:spTgt spid="17"/>
                                        </p:tgtEl>
                                      </p:cBhvr>
                                    </p:animEffect>
                                  </p:childTnLst>
                                </p:cTn>
                              </p:par>
                              <p:par>
                                <p:cTn id="38" presetID="3" presetClass="entr" presetSubtype="10" fill="hold"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blinds(horizontal)">
                                      <p:cBhvr>
                                        <p:cTn id="40" dur="750"/>
                                        <p:tgtEl>
                                          <p:spTgt spid="18"/>
                                        </p:tgtEl>
                                      </p:cBhvr>
                                    </p:animEffect>
                                  </p:childTnLst>
                                </p:cTn>
                              </p:par>
                            </p:childTnLst>
                          </p:cTn>
                        </p:par>
                        <p:par>
                          <p:cTn id="41" fill="hold">
                            <p:stCondLst>
                              <p:cond delay="4000"/>
                            </p:stCondLst>
                            <p:childTnLst>
                              <p:par>
                                <p:cTn id="42" presetID="3" presetClass="entr" presetSubtype="10"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blinds(horizontal)">
                                      <p:cBhvr>
                                        <p:cTn id="44" dur="7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3" grpId="0"/>
      <p:bldP spid="17" grpId="0"/>
      <p:bldP spid="19" grpId="0"/>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406574" y="1521740"/>
            <a:ext cx="11161240" cy="1979492"/>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解后反思</a:t>
            </a:r>
            <a:r>
              <a:rPr lang="zh-CN" altLang="zh-CN" sz="2800" kern="100" dirty="0">
                <a:latin typeface="Times New Roman" panose="02020603050405020304"/>
                <a:ea typeface="华文细黑"/>
                <a:cs typeface="Times New Roman" panose="02020603050405020304"/>
              </a:rPr>
              <a:t>　</a:t>
            </a:r>
            <a:r>
              <a:rPr lang="zh-CN" altLang="en-US" sz="2800" kern="100" dirty="0" smtClean="0">
                <a:latin typeface="Times New Roman" panose="02020603050405020304"/>
                <a:ea typeface="华文细黑"/>
                <a:cs typeface="Times New Roman" panose="02020603050405020304"/>
              </a:rPr>
              <a:t>一组数据按从小到大排列，中间一个</a:t>
            </a:r>
            <a:r>
              <a:rPr lang="en-US" altLang="zh-CN" sz="2800" kern="100" dirty="0" smtClean="0">
                <a:latin typeface="Times New Roman" panose="02020603050405020304"/>
                <a:ea typeface="华文细黑"/>
                <a:cs typeface="Times New Roman" panose="02020603050405020304"/>
              </a:rPr>
              <a:t>(</a:t>
            </a:r>
            <a:r>
              <a:rPr lang="zh-CN" altLang="en-US" sz="2800" kern="100" dirty="0" smtClean="0">
                <a:latin typeface="Times New Roman" panose="02020603050405020304"/>
                <a:ea typeface="华文细黑"/>
                <a:cs typeface="Times New Roman" panose="02020603050405020304"/>
              </a:rPr>
              <a:t>或中间两项的平均数</a:t>
            </a:r>
            <a:r>
              <a:rPr lang="en-US" altLang="zh-CN" sz="2800" kern="100" dirty="0" smtClean="0">
                <a:latin typeface="Times New Roman" panose="02020603050405020304"/>
                <a:ea typeface="华文细黑"/>
                <a:cs typeface="Times New Roman" panose="02020603050405020304"/>
              </a:rPr>
              <a:t>)</a:t>
            </a:r>
            <a:r>
              <a:rPr lang="zh-CN" altLang="en-US" sz="2800" kern="100" dirty="0" smtClean="0">
                <a:latin typeface="Times New Roman" panose="02020603050405020304"/>
                <a:ea typeface="华文细黑"/>
                <a:cs typeface="Times New Roman" panose="02020603050405020304"/>
              </a:rPr>
              <a:t>为中位数．当题目中含有参数，且参数的不同取值影响求解结果时，需对参数的取值分类讨论．</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b="1" kern="0" dirty="0" smtClean="0">
                <a:solidFill>
                  <a:prstClr val="white"/>
                </a:solidFill>
                <a:latin typeface="微软雅黑" panose="020B0503020204020204" pitchFamily="34" charset="-122"/>
                <a:ea typeface="微软雅黑" panose="020B0503020204020204" pitchFamily="34" charset="-122"/>
              </a:rPr>
              <a:t>  当堂检测</a:t>
            </a:r>
            <a:endParaRPr lang="zh-CN" altLang="en-US" sz="4400" dirty="0">
              <a:latin typeface="微软雅黑" panose="020B0503020204020204" pitchFamily="34" charset="-122"/>
              <a:ea typeface="微软雅黑" panose="020B0503020204020204" pitchFamily="34" charset="-122"/>
            </a:endParaRPr>
          </a:p>
        </p:txBody>
      </p:sp>
      <p:sp>
        <p:nvSpPr>
          <p:cNvPr id="6" name="Rectangle 21">
            <a:hlinkClick r:id="rId1"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1</a:t>
            </a:r>
            <a:endPar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0" name="Rectangle 21">
            <a:hlinkClick r:id="rId2"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2</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1" name="Rectangle 21">
            <a:hlinkClick r:id="rId3"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3</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2" name="Rectangle 21">
            <a:hlinkClick r:id="rId4"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3" name="Rectangle 21">
            <a:hlinkClick r:id="rId5"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5" name="矩形 14"/>
          <p:cNvSpPr/>
          <p:nvPr/>
        </p:nvSpPr>
        <p:spPr>
          <a:xfrm>
            <a:off x="406574" y="909514"/>
            <a:ext cx="11161240"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下列选项中，能反映一组数据的离散程度的是</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平均数</a:t>
            </a:r>
            <a:r>
              <a:rPr lang="en-US" altLang="zh-CN" sz="2800" kern="100" dirty="0">
                <a:latin typeface="Times New Roman" panose="02020603050405020304"/>
                <a:ea typeface="华文细黑"/>
                <a:cs typeface="Courier New" panose="02070309020205020404"/>
              </a:rPr>
              <a:t>  	</a:t>
            </a:r>
            <a:r>
              <a:rPr lang="en-US" altLang="zh-CN" sz="2800" kern="100" dirty="0" smtClean="0">
                <a:latin typeface="Times New Roman" panose="02020603050405020304"/>
                <a:ea typeface="华文细黑"/>
                <a:cs typeface="Courier New" panose="02070309020205020404"/>
              </a:rPr>
              <a:t>		B</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中位数</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C.</a:t>
            </a:r>
            <a:r>
              <a:rPr lang="zh-CN" altLang="zh-CN" sz="2800" kern="100" dirty="0">
                <a:latin typeface="Times New Roman" panose="02020603050405020304"/>
                <a:ea typeface="华文细黑"/>
                <a:cs typeface="Times New Roman" panose="02020603050405020304"/>
              </a:rPr>
              <a:t>方差</a:t>
            </a:r>
            <a:r>
              <a:rPr lang="en-US" altLang="zh-CN" sz="2800" kern="100" dirty="0">
                <a:latin typeface="Times New Roman" panose="02020603050405020304"/>
                <a:ea typeface="华文细黑"/>
                <a:cs typeface="Courier New" panose="02070309020205020404"/>
              </a:rPr>
              <a:t>  	</a:t>
            </a:r>
            <a:r>
              <a:rPr lang="en-US" altLang="zh-CN" sz="2800" kern="100" dirty="0" smtClean="0">
                <a:latin typeface="Times New Roman" panose="02020603050405020304"/>
                <a:ea typeface="华文细黑"/>
                <a:cs typeface="Courier New" panose="02070309020205020404"/>
              </a:rPr>
              <a:t>			D</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众数</a:t>
            </a:r>
            <a:endParaRPr lang="zh-CN" altLang="zh-CN" sz="1050" kern="100" dirty="0">
              <a:effectLst/>
              <a:latin typeface="宋体" panose="02010600030101010101" pitchFamily="2" charset="-122"/>
              <a:cs typeface="Courier New" panose="02070309020205020404"/>
            </a:endParaRPr>
          </a:p>
        </p:txBody>
      </p:sp>
      <p:sp>
        <p:nvSpPr>
          <p:cNvPr id="9" name="矩形 8"/>
          <p:cNvSpPr/>
          <p:nvPr/>
        </p:nvSpPr>
        <p:spPr>
          <a:xfrm>
            <a:off x="406574" y="3029200"/>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解析　</a:t>
            </a:r>
            <a:r>
              <a:rPr lang="zh-CN" altLang="zh-CN" sz="2800" kern="100" dirty="0">
                <a:latin typeface="Times New Roman" panose="02020603050405020304"/>
                <a:ea typeface="华文细黑"/>
                <a:cs typeface="Times New Roman" panose="02020603050405020304"/>
              </a:rPr>
              <a:t>由方差的定义，知方差反映了一组数据的离散程度</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8161609" y="1096849"/>
            <a:ext cx="444352"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rPr>
              <a:t>C</a:t>
            </a:r>
            <a:endParaRPr lang="zh-CN" altLang="en-US" sz="2800" b="1" dirty="0">
              <a:solidFill>
                <a:srgbClr val="C00000"/>
              </a:solidFill>
            </a:endParaRPr>
          </a:p>
        </p:txBody>
      </p:sp>
      <p:sp>
        <p:nvSpPr>
          <p:cNvPr id="14" name="矩形 1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3"/>
                                        </p:tgtEl>
                                      </p:cBhvr>
                                    </p:animEffect>
                                    <p:set>
                                      <p:cBhvr>
                                        <p:cTn id="20"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9" grpId="0"/>
      <p:bldP spid="9" grpId="1"/>
      <p:bldP spid="3" grpId="0"/>
      <p:bldP spid="3"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1">
            <a:hlinkClick r:id="rId1"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1</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2" name="Rectangle 21">
            <a:hlinkClick r:id="rId2"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2</a:t>
            </a:r>
            <a:endPar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3" name="Rectangle 21">
            <a:hlinkClick r:id="rId3"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3</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4" name="Rectangle 21">
            <a:hlinkClick r:id="rId4"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5" name="Rectangle 21">
            <a:hlinkClick r:id="rId5"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7" name="矩形 16"/>
          <p:cNvSpPr/>
          <p:nvPr/>
        </p:nvSpPr>
        <p:spPr>
          <a:xfrm>
            <a:off x="406574" y="837506"/>
            <a:ext cx="11161240"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一组样本数据按从小到大的顺序排列为</a:t>
            </a:r>
            <a:r>
              <a:rPr lang="en-US" altLang="zh-CN" sz="2800" kern="100" dirty="0">
                <a:latin typeface="Times New Roman" panose="02020603050405020304"/>
                <a:ea typeface="华文细黑"/>
                <a:cs typeface="Courier New" panose="02070309020205020404"/>
              </a:rPr>
              <a:t>13,14,19</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x,</a:t>
            </a:r>
            <a:r>
              <a:rPr lang="en-US" altLang="zh-CN" sz="2800" kern="100" dirty="0">
                <a:latin typeface="Times New Roman" panose="02020603050405020304"/>
                <a:ea typeface="华文细黑"/>
                <a:cs typeface="Courier New" panose="02070309020205020404"/>
              </a:rPr>
              <a:t>23,27,28,31</a:t>
            </a:r>
            <a:r>
              <a:rPr lang="zh-CN" altLang="zh-CN" sz="2800" kern="100" dirty="0">
                <a:latin typeface="Times New Roman" panose="02020603050405020304"/>
                <a:ea typeface="华文细黑"/>
                <a:cs typeface="Times New Roman" panose="02020603050405020304"/>
              </a:rPr>
              <a:t>，其中位数为</a:t>
            </a:r>
            <a:r>
              <a:rPr lang="en-US" altLang="zh-CN" sz="2800" kern="100" dirty="0">
                <a:latin typeface="Times New Roman" panose="02020603050405020304"/>
                <a:ea typeface="华文细黑"/>
                <a:cs typeface="Courier New" panose="02070309020205020404"/>
              </a:rPr>
              <a:t>22</a:t>
            </a:r>
            <a:r>
              <a:rPr lang="zh-CN" altLang="zh-CN" sz="2800" kern="100" dirty="0">
                <a:latin typeface="Times New Roman" panose="02020603050405020304"/>
                <a:ea typeface="华文细黑"/>
                <a:cs typeface="Times New Roman" panose="02020603050405020304"/>
              </a:rPr>
              <a:t>，则</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等于</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A.21  </a:t>
            </a:r>
            <a:r>
              <a:rPr lang="en-US" altLang="zh-CN" sz="2800" kern="100" dirty="0" smtClean="0">
                <a:latin typeface="Times New Roman" panose="02020603050405020304"/>
                <a:ea typeface="华文细黑"/>
                <a:cs typeface="Courier New" panose="02070309020205020404"/>
              </a:rPr>
              <a:t>		B.22  		C.20  		D.23</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515912" y="2916188"/>
          <a:ext cx="9683750" cy="1809750"/>
        </p:xfrm>
        <a:graphic>
          <a:graphicData uri="http://schemas.openxmlformats.org/presentationml/2006/ole">
            <mc:AlternateContent xmlns:mc="http://schemas.openxmlformats.org/markup-compatibility/2006">
              <mc:Choice xmlns:v="urn:schemas-microsoft-com:vml" Requires="v">
                <p:oleObj spid="_x0000_s14337" name="文档" r:id="rId6" imgW="12928600" imgH="2425700" progId="Word.Document.12">
                  <p:embed/>
                </p:oleObj>
              </mc:Choice>
              <mc:Fallback>
                <p:oleObj name="文档" r:id="rId6" imgW="12928600" imgH="2425700" progId="Word.Document.12">
                  <p:embed/>
                  <p:pic>
                    <p:nvPicPr>
                      <p:cNvPr id="0" name="图片 14336"/>
                      <p:cNvPicPr>
                        <a:picLocks noChangeAspect="1"/>
                      </p:cNvPicPr>
                      <p:nvPr/>
                    </p:nvPicPr>
                    <p:blipFill>
                      <a:blip r:embed="rId7"/>
                      <a:stretch>
                        <a:fillRect/>
                      </a:stretch>
                    </p:blipFill>
                    <p:spPr>
                      <a:xfrm>
                        <a:off x="515912" y="2916188"/>
                        <a:ext cx="9683750" cy="1809750"/>
                      </a:xfrm>
                      <a:prstGeom prst="rect">
                        <a:avLst/>
                      </a:prstGeom>
                      <a:noFill/>
                      <a:ln w="9525">
                        <a:noFill/>
                      </a:ln>
                    </p:spPr>
                  </p:pic>
                </p:oleObj>
              </mc:Fallback>
            </mc:AlternateContent>
          </a:graphicData>
        </a:graphic>
      </p:graphicFrame>
      <p:sp>
        <p:nvSpPr>
          <p:cNvPr id="3" name="矩形 2"/>
          <p:cNvSpPr/>
          <p:nvPr/>
        </p:nvSpPr>
        <p:spPr>
          <a:xfrm>
            <a:off x="3790950" y="1610430"/>
            <a:ext cx="444352"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rPr>
              <a:t>A</a:t>
            </a:r>
            <a:endParaRPr lang="zh-CN" altLang="en-US" sz="2800" b="1" kern="100" dirty="0">
              <a:solidFill>
                <a:srgbClr val="C00000"/>
              </a:solidFill>
              <a:latin typeface="Times New Roman" panose="02020603050405020304"/>
              <a:ea typeface="华文细黑"/>
            </a:endParaRPr>
          </a:p>
        </p:txBody>
      </p:sp>
      <p:sp>
        <p:nvSpPr>
          <p:cNvPr id="10" name="矩形 9"/>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3"/>
                                        </p:tgtEl>
                                      </p:cBhvr>
                                    </p:animEffect>
                                    <p:set>
                                      <p:cBhvr>
                                        <p:cTn id="20"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3" grpId="0"/>
      <p:bldP spid="3"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1">
            <a:hlinkClick r:id="rId1"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1</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2" name="Rectangle 21">
            <a:hlinkClick r:id="rId2"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2</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3" name="Rectangle 21">
            <a:hlinkClick r:id="rId3"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3</a:t>
            </a:r>
            <a:endPar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4" name="Rectangle 21">
            <a:hlinkClick r:id="rId4"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5" name="Rectangle 21">
            <a:hlinkClick r:id="rId5"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7" name="矩形 16"/>
          <p:cNvSpPr/>
          <p:nvPr/>
        </p:nvSpPr>
        <p:spPr>
          <a:xfrm>
            <a:off x="406574" y="621482"/>
            <a:ext cx="11161240"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一组样本数据</a:t>
            </a:r>
            <a:r>
              <a:rPr lang="en-US" altLang="zh-CN" sz="2800" i="1" kern="100" dirty="0">
                <a:latin typeface="Times New Roman" panose="02020603050405020304"/>
                <a:ea typeface="华文细黑"/>
                <a:cs typeface="Courier New" panose="02070309020205020404"/>
              </a:rPr>
              <a:t>a,</a:t>
            </a:r>
            <a:r>
              <a:rPr lang="en-US" altLang="zh-CN" sz="2800" kern="100" dirty="0">
                <a:latin typeface="Times New Roman" panose="02020603050405020304"/>
                <a:ea typeface="华文细黑"/>
                <a:cs typeface="Courier New" panose="02070309020205020404"/>
              </a:rPr>
              <a:t>3,5,7</a:t>
            </a:r>
            <a:r>
              <a:rPr lang="zh-CN" altLang="zh-CN" sz="2800" kern="100" dirty="0">
                <a:latin typeface="Times New Roman" panose="02020603050405020304"/>
                <a:ea typeface="华文细黑"/>
                <a:cs typeface="Times New Roman" panose="02020603050405020304"/>
              </a:rPr>
              <a:t>的平均数是</a:t>
            </a:r>
            <a:r>
              <a:rPr lang="en-US" altLang="zh-CN" sz="2800" i="1" kern="100" dirty="0">
                <a:latin typeface="Times New Roman" panose="02020603050405020304"/>
                <a:ea typeface="华文细黑"/>
                <a:cs typeface="Courier New" panose="02070309020205020404"/>
              </a:rPr>
              <a:t>b</a:t>
            </a:r>
            <a:r>
              <a:rPr lang="zh-CN" altLang="zh-CN" sz="2800" kern="100" dirty="0">
                <a:latin typeface="Times New Roman" panose="02020603050405020304"/>
                <a:ea typeface="华文细黑"/>
                <a:cs typeface="Times New Roman" panose="02020603050405020304"/>
              </a:rPr>
              <a:t>，且</a:t>
            </a:r>
            <a:r>
              <a:rPr lang="en-US" altLang="zh-CN" sz="2800" i="1"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b</a:t>
            </a:r>
            <a:r>
              <a:rPr lang="zh-CN" altLang="zh-CN" sz="2800" kern="100" dirty="0">
                <a:latin typeface="Times New Roman" panose="02020603050405020304"/>
                <a:ea typeface="华文细黑"/>
                <a:cs typeface="Times New Roman" panose="02020603050405020304"/>
              </a:rPr>
              <a:t>是方程</a:t>
            </a:r>
            <a:r>
              <a:rPr lang="en-US" altLang="zh-CN" sz="2800" i="1" kern="100" dirty="0">
                <a:latin typeface="Times New Roman" panose="02020603050405020304"/>
                <a:ea typeface="华文细黑"/>
                <a:cs typeface="Courier New" panose="02070309020205020404"/>
              </a:rPr>
              <a:t>x</a:t>
            </a:r>
            <a:r>
              <a:rPr lang="en-US" altLang="zh-CN" sz="2800" kern="100" baseline="300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5</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0</a:t>
            </a:r>
            <a:r>
              <a:rPr lang="zh-CN" altLang="zh-CN" sz="2800" kern="100" dirty="0">
                <a:latin typeface="Times New Roman" panose="02020603050405020304"/>
                <a:ea typeface="华文细黑"/>
                <a:cs typeface="Times New Roman" panose="02020603050405020304"/>
              </a:rPr>
              <a:t>的两根，则这个样本的方差是</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A.3  </a:t>
            </a:r>
            <a:r>
              <a:rPr lang="en-US" altLang="zh-CN" sz="2800" kern="100" dirty="0" smtClean="0">
                <a:latin typeface="Times New Roman" panose="02020603050405020304"/>
                <a:ea typeface="华文细黑"/>
                <a:cs typeface="Courier New" panose="02070309020205020404"/>
              </a:rPr>
              <a:t>		B.4  		C.5  		D.6</a:t>
            </a:r>
            <a:endParaRPr lang="zh-CN" altLang="zh-CN" sz="1050" kern="100" dirty="0">
              <a:effectLst/>
              <a:latin typeface="宋体" panose="02010600030101010101" pitchFamily="2" charset="-122"/>
              <a:cs typeface="Courier New" panose="02070309020205020404"/>
            </a:endParaRPr>
          </a:p>
        </p:txBody>
      </p:sp>
      <p:sp>
        <p:nvSpPr>
          <p:cNvPr id="8" name="矩形 7"/>
          <p:cNvSpPr/>
          <p:nvPr/>
        </p:nvSpPr>
        <p:spPr>
          <a:xfrm>
            <a:off x="406574" y="2675410"/>
            <a:ext cx="11161240" cy="26265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解析　</a:t>
            </a:r>
            <a:r>
              <a:rPr lang="en-US" altLang="zh-CN" sz="2800" i="1" kern="100" dirty="0">
                <a:latin typeface="Times New Roman" panose="02020603050405020304"/>
                <a:ea typeface="华文细黑"/>
                <a:cs typeface="Courier New" panose="02070309020205020404"/>
              </a:rPr>
              <a:t>x</a:t>
            </a:r>
            <a:r>
              <a:rPr lang="en-US" altLang="zh-CN" sz="2800" kern="100" baseline="300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5</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0</a:t>
            </a:r>
            <a:r>
              <a:rPr lang="zh-CN" altLang="zh-CN" sz="2800" kern="100" dirty="0">
                <a:latin typeface="Times New Roman" panose="02020603050405020304"/>
                <a:ea typeface="华文细黑"/>
                <a:cs typeface="Times New Roman" panose="02020603050405020304"/>
              </a:rPr>
              <a:t>的两根是</a:t>
            </a:r>
            <a:r>
              <a:rPr lang="en-US" altLang="zh-CN" sz="2800" kern="100" dirty="0">
                <a:latin typeface="Times New Roman" panose="02020603050405020304"/>
                <a:ea typeface="华文细黑"/>
                <a:cs typeface="Courier New" panose="02070309020205020404"/>
              </a:rPr>
              <a:t>1,4.</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当</a:t>
            </a:r>
            <a:r>
              <a:rPr lang="en-US" altLang="zh-CN" sz="2800" i="1"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时，</a:t>
            </a:r>
            <a:r>
              <a:rPr lang="en-US" altLang="zh-CN" sz="2800" i="1" kern="100" dirty="0">
                <a:latin typeface="Times New Roman" panose="02020603050405020304"/>
                <a:ea typeface="华文细黑"/>
                <a:cs typeface="Courier New" panose="02070309020205020404"/>
              </a:rPr>
              <a:t>a,</a:t>
            </a:r>
            <a:r>
              <a:rPr lang="en-US" altLang="zh-CN" sz="2800" kern="100" dirty="0">
                <a:latin typeface="Times New Roman" panose="02020603050405020304"/>
                <a:ea typeface="华文细黑"/>
                <a:cs typeface="Courier New" panose="02070309020205020404"/>
              </a:rPr>
              <a:t>3,5,7</a:t>
            </a:r>
            <a:r>
              <a:rPr lang="zh-CN" altLang="zh-CN" sz="2800" kern="100" dirty="0">
                <a:latin typeface="Times New Roman" panose="02020603050405020304"/>
                <a:ea typeface="华文细黑"/>
                <a:cs typeface="Times New Roman" panose="02020603050405020304"/>
              </a:rPr>
              <a:t>的平均数是</a:t>
            </a: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当</a:t>
            </a:r>
            <a:r>
              <a:rPr lang="en-US" altLang="zh-CN" sz="2800" i="1"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时，</a:t>
            </a:r>
            <a:r>
              <a:rPr lang="en-US" altLang="zh-CN" sz="2800" i="1" kern="100" dirty="0">
                <a:latin typeface="Times New Roman" panose="02020603050405020304"/>
                <a:ea typeface="华文细黑"/>
                <a:cs typeface="Courier New" panose="02070309020205020404"/>
              </a:rPr>
              <a:t>a,</a:t>
            </a:r>
            <a:r>
              <a:rPr lang="en-US" altLang="zh-CN" sz="2800" kern="100" dirty="0">
                <a:latin typeface="Times New Roman" panose="02020603050405020304"/>
                <a:ea typeface="华文细黑"/>
                <a:cs typeface="Courier New" panose="02070309020205020404"/>
              </a:rPr>
              <a:t>3,5,7</a:t>
            </a:r>
            <a:r>
              <a:rPr lang="zh-CN" altLang="zh-CN" sz="2800" kern="100" dirty="0">
                <a:latin typeface="Times New Roman" panose="02020603050405020304"/>
                <a:ea typeface="华文细黑"/>
                <a:cs typeface="Times New Roman" panose="02020603050405020304"/>
              </a:rPr>
              <a:t>的平均数不是</a:t>
            </a:r>
            <a:r>
              <a:rPr lang="en-US" altLang="zh-CN" sz="2800" kern="100" dirty="0">
                <a:latin typeface="Times New Roman" panose="02020603050405020304"/>
                <a:ea typeface="华文细黑"/>
                <a:cs typeface="Courier New" panose="02070309020205020404"/>
              </a:rPr>
              <a:t>1.</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所以</a:t>
            </a:r>
            <a:r>
              <a:rPr lang="en-US" altLang="zh-CN" sz="2800" i="1"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b</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，则方差为</a:t>
            </a:r>
            <a:r>
              <a:rPr lang="en-US" altLang="zh-CN" sz="2800" i="1" kern="100" dirty="0">
                <a:latin typeface="Times New Roman" panose="02020603050405020304"/>
                <a:ea typeface="华文细黑"/>
                <a:cs typeface="Courier New" panose="02070309020205020404"/>
              </a:rPr>
              <a:t>s</a:t>
            </a:r>
            <a:r>
              <a:rPr lang="en-US" altLang="zh-CN" sz="2800" kern="100" baseline="300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5.</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4695700" y="1442145"/>
            <a:ext cx="444352"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rPr>
              <a:t>C</a:t>
            </a:r>
            <a:endParaRPr lang="zh-CN" altLang="en-US" sz="2800" b="1" kern="100" dirty="0">
              <a:solidFill>
                <a:srgbClr val="C00000"/>
              </a:solidFill>
              <a:latin typeface="Times New Roman" panose="02020603050405020304"/>
              <a:ea typeface="华文细黑"/>
            </a:endParaRPr>
          </a:p>
        </p:txBody>
      </p:sp>
      <p:sp>
        <p:nvSpPr>
          <p:cNvPr id="10" name="矩形 9"/>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linds(horizont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blinds(horizontal)">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blinds(horizontal)">
                                      <p:cBhvr>
                                        <p:cTn id="22" dur="500"/>
                                        <p:tgtEl>
                                          <p:spTgt spid="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linds(horizontal)">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8">
                                            <p:txEl>
                                              <p:pRg st="0" end="0"/>
                                            </p:txEl>
                                          </p:spTgt>
                                        </p:tgtEl>
                                      </p:cBhvr>
                                    </p:animEffect>
                                    <p:set>
                                      <p:cBhvr>
                                        <p:cTn id="32" dur="1" fill="hold">
                                          <p:stCondLst>
                                            <p:cond delay="499"/>
                                          </p:stCondLst>
                                        </p:cTn>
                                        <p:tgtEl>
                                          <p:spTgt spid="8">
                                            <p:txEl>
                                              <p:pRg st="0" end="0"/>
                                            </p:txEl>
                                          </p:spTgt>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8">
                                            <p:txEl>
                                              <p:pRg st="1" end="1"/>
                                            </p:txEl>
                                          </p:spTgt>
                                        </p:tgtEl>
                                      </p:cBhvr>
                                    </p:animEffect>
                                    <p:set>
                                      <p:cBhvr>
                                        <p:cTn id="35" dur="1" fill="hold">
                                          <p:stCondLst>
                                            <p:cond delay="499"/>
                                          </p:stCondLst>
                                        </p:cTn>
                                        <p:tgtEl>
                                          <p:spTgt spid="8">
                                            <p:txEl>
                                              <p:pRg st="1" end="1"/>
                                            </p:txEl>
                                          </p:spTgt>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8">
                                            <p:txEl>
                                              <p:pRg st="2" end="2"/>
                                            </p:txEl>
                                          </p:spTgt>
                                        </p:tgtEl>
                                      </p:cBhvr>
                                    </p:animEffect>
                                    <p:set>
                                      <p:cBhvr>
                                        <p:cTn id="38" dur="1" fill="hold">
                                          <p:stCondLst>
                                            <p:cond delay="499"/>
                                          </p:stCondLst>
                                        </p:cTn>
                                        <p:tgtEl>
                                          <p:spTgt spid="8">
                                            <p:txEl>
                                              <p:pRg st="2" end="2"/>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8">
                                            <p:txEl>
                                              <p:pRg st="3" end="3"/>
                                            </p:txEl>
                                          </p:spTgt>
                                        </p:tgtEl>
                                      </p:cBhvr>
                                    </p:animEffect>
                                    <p:set>
                                      <p:cBhvr>
                                        <p:cTn id="41" dur="1" fill="hold">
                                          <p:stCondLst>
                                            <p:cond delay="499"/>
                                          </p:stCondLst>
                                        </p:cTn>
                                        <p:tgtEl>
                                          <p:spTgt spid="8">
                                            <p:txEl>
                                              <p:pRg st="3" end="3"/>
                                            </p:txEl>
                                          </p:spTgt>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2"/>
                                        </p:tgtEl>
                                      </p:cBhvr>
                                    </p:animEffect>
                                    <p:set>
                                      <p:cBhvr>
                                        <p:cTn id="44"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8" grpId="0" build="allAtOnce"/>
      <p:bldP spid="2" grpId="0"/>
      <p:bldP spid="2"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1">
            <a:hlinkClick r:id="rId1"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1</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1" name="Rectangle 21">
            <a:hlinkClick r:id="rId2"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2</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2" name="Rectangle 21">
            <a:hlinkClick r:id="rId3"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3</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8" name="Rectangle 21">
            <a:hlinkClick r:id="rId4"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4</a:t>
            </a:r>
            <a:endPar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9" name="Rectangle 21">
            <a:hlinkClick r:id="rId5"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4" name="矩形 13"/>
          <p:cNvSpPr/>
          <p:nvPr/>
        </p:nvSpPr>
        <p:spPr>
          <a:xfrm>
            <a:off x="406574" y="693490"/>
            <a:ext cx="11161240"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一次选拔运动员的测试中，测得</a:t>
            </a:r>
            <a:r>
              <a:rPr lang="en-US" altLang="zh-CN" sz="2800" kern="100" dirty="0">
                <a:latin typeface="Times New Roman" panose="02020603050405020304"/>
                <a:ea typeface="华文细黑"/>
                <a:cs typeface="Courier New" panose="02070309020205020404"/>
              </a:rPr>
              <a:t>7</a:t>
            </a:r>
            <a:r>
              <a:rPr lang="zh-CN" altLang="zh-CN" sz="2800" kern="100" dirty="0">
                <a:latin typeface="Times New Roman" panose="02020603050405020304"/>
                <a:ea typeface="华文细黑"/>
                <a:cs typeface="Times New Roman" panose="02020603050405020304"/>
              </a:rPr>
              <a:t>名选手中的身高</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单位：</a:t>
            </a:r>
            <a:r>
              <a:rPr lang="en-US" altLang="zh-CN" sz="2800" kern="100" dirty="0">
                <a:latin typeface="Times New Roman" panose="02020603050405020304"/>
                <a:ea typeface="华文细黑"/>
                <a:cs typeface="Courier New" panose="02070309020205020404"/>
              </a:rPr>
              <a:t>cm)</a:t>
            </a:r>
            <a:r>
              <a:rPr lang="zh-CN" altLang="zh-CN" sz="2800" kern="100" dirty="0">
                <a:latin typeface="Times New Roman" panose="02020603050405020304"/>
                <a:ea typeface="华文细黑"/>
                <a:cs typeface="Times New Roman" panose="02020603050405020304"/>
              </a:rPr>
              <a:t>分布的茎叶图如图所示</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记录的平均身高为</a:t>
            </a:r>
            <a:r>
              <a:rPr lang="en-US" altLang="zh-CN" sz="2800" kern="100" dirty="0">
                <a:latin typeface="Times New Roman" panose="02020603050405020304"/>
                <a:ea typeface="华文细黑"/>
                <a:cs typeface="Courier New" panose="02070309020205020404"/>
              </a:rPr>
              <a:t>177 cm</a:t>
            </a:r>
            <a:r>
              <a:rPr lang="zh-CN" altLang="zh-CN" sz="2800" kern="100" dirty="0">
                <a:latin typeface="Times New Roman" panose="02020603050405020304"/>
                <a:ea typeface="华文细黑"/>
                <a:cs typeface="Times New Roman" panose="02020603050405020304"/>
              </a:rPr>
              <a:t>，有一名候选人的身高记录不清楚，其末位数记为</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，则</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等于</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pic>
        <p:nvPicPr>
          <p:cNvPr id="20482" name="Picture 2" descr="RA17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402855" y="2839873"/>
            <a:ext cx="2680756" cy="1238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p:nvSpPr>
        <p:spPr>
          <a:xfrm>
            <a:off x="406574" y="4110346"/>
            <a:ext cx="11161240"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A.5 </a:t>
            </a:r>
            <a:r>
              <a:rPr lang="en-US" altLang="zh-CN" sz="2800" kern="100" dirty="0" smtClean="0">
                <a:latin typeface="Times New Roman" panose="02020603050405020304"/>
                <a:ea typeface="华文细黑"/>
                <a:cs typeface="Courier New" panose="02070309020205020404"/>
              </a:rPr>
              <a:t> 		B.6  		C.7  		D.8</a:t>
            </a:r>
            <a:endParaRPr lang="zh-CN" altLang="zh-CN" sz="1050" kern="100" dirty="0">
              <a:effectLst/>
              <a:latin typeface="宋体" panose="02010600030101010101" pitchFamily="2" charset="-122"/>
              <a:cs typeface="Courier New" panose="02070309020205020404"/>
            </a:endParaRPr>
          </a:p>
        </p:txBody>
      </p:sp>
      <p:sp>
        <p:nvSpPr>
          <p:cNvPr id="13" name="矩形 12"/>
          <p:cNvSpPr/>
          <p:nvPr/>
        </p:nvSpPr>
        <p:spPr>
          <a:xfrm>
            <a:off x="406574" y="4902434"/>
            <a:ext cx="11161240" cy="68760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解析　</a:t>
            </a:r>
            <a:r>
              <a:rPr lang="zh-CN" altLang="zh-CN" sz="2800" kern="100" dirty="0">
                <a:latin typeface="Times New Roman" panose="02020603050405020304"/>
                <a:ea typeface="华文细黑"/>
                <a:cs typeface="Times New Roman" panose="02020603050405020304"/>
              </a:rPr>
              <a:t>由题意知，</a:t>
            </a:r>
            <a:r>
              <a:rPr lang="en-US" altLang="zh-CN" sz="2800" kern="100" dirty="0">
                <a:latin typeface="Times New Roman" panose="02020603050405020304"/>
                <a:ea typeface="华文细黑"/>
                <a:cs typeface="Courier New" panose="02070309020205020404"/>
              </a:rPr>
              <a:t>10</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11</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0</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8</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9</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7</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7</a:t>
            </a:r>
            <a:r>
              <a:rPr lang="zh-CN" altLang="zh-CN" sz="2800" kern="100" dirty="0">
                <a:latin typeface="Times New Roman" panose="02020603050405020304"/>
                <a:ea typeface="华文细黑"/>
                <a:cs typeface="Times New Roman" panose="02020603050405020304"/>
              </a:rPr>
              <a:t>，解得</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8.</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6063852" y="2143175"/>
            <a:ext cx="444352"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rPr>
              <a:t>D</a:t>
            </a:r>
            <a:endParaRPr lang="zh-CN" altLang="en-US" sz="2800" b="1" kern="100" dirty="0">
              <a:solidFill>
                <a:srgbClr val="C00000"/>
              </a:solidFill>
              <a:latin typeface="Times New Roman" panose="02020603050405020304"/>
              <a:ea typeface="华文细黑"/>
            </a:endParaRPr>
          </a:p>
        </p:txBody>
      </p:sp>
      <p:sp>
        <p:nvSpPr>
          <p:cNvPr id="15" name="矩形 1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2"/>
                                        </p:tgtEl>
                                      </p:cBhvr>
                                    </p:animEffect>
                                    <p:set>
                                      <p:cBhvr>
                                        <p:cTn id="20"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13" grpId="0"/>
      <p:bldP spid="13" grpId="1"/>
      <p:bldP spid="2" grpId="0"/>
      <p:bldP spid="2"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1">
            <a:hlinkClick r:id="rId1"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1</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25" name="Rectangle 21">
            <a:hlinkClick r:id="rId2"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2</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26" name="Rectangle 21">
            <a:hlinkClick r:id="rId3"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3</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27" name="Rectangle 21">
            <a:hlinkClick r:id="rId4"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28" name="Rectangle 21">
            <a:hlinkClick r:id="rId5"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5</a:t>
            </a:r>
            <a:endPar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3" name="矩形 12"/>
          <p:cNvSpPr/>
          <p:nvPr/>
        </p:nvSpPr>
        <p:spPr>
          <a:xfrm>
            <a:off x="461828" y="693490"/>
            <a:ext cx="11050733"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某学员在一次射击测试中射靶</a:t>
            </a:r>
            <a:r>
              <a:rPr lang="en-US" altLang="zh-CN" sz="2800" kern="100" dirty="0">
                <a:latin typeface="Times New Roman" panose="02020603050405020304"/>
                <a:ea typeface="华文细黑"/>
                <a:cs typeface="Courier New" panose="02070309020205020404"/>
              </a:rPr>
              <a:t>10</a:t>
            </a:r>
            <a:r>
              <a:rPr lang="zh-CN" altLang="zh-CN" sz="2800" kern="100" dirty="0">
                <a:latin typeface="Times New Roman" panose="02020603050405020304"/>
                <a:ea typeface="华文细黑"/>
                <a:cs typeface="Times New Roman" panose="02020603050405020304"/>
              </a:rPr>
              <a:t>次，命中环数如下：</a:t>
            </a:r>
            <a:r>
              <a:rPr lang="en-US" altLang="zh-CN" sz="2800" kern="100" dirty="0">
                <a:latin typeface="Times New Roman" panose="02020603050405020304"/>
                <a:ea typeface="华文细黑"/>
                <a:cs typeface="Courier New" panose="02070309020205020404"/>
              </a:rPr>
              <a:t>7,8,7,9,5,4,9,10,7,4</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则：</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平均命中环数为</a:t>
            </a:r>
            <a:r>
              <a:rPr lang="en-US" altLang="zh-CN" sz="2800" kern="100" dirty="0">
                <a:latin typeface="Times New Roman" panose="02020603050405020304"/>
                <a:ea typeface="华文细黑"/>
                <a:cs typeface="Courier New" panose="02070309020205020404"/>
              </a:rPr>
              <a:t>________</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605829" y="2781722"/>
          <a:ext cx="9512300" cy="1981200"/>
        </p:xfrm>
        <a:graphic>
          <a:graphicData uri="http://schemas.openxmlformats.org/presentationml/2006/ole">
            <mc:AlternateContent xmlns:mc="http://schemas.openxmlformats.org/markup-compatibility/2006">
              <mc:Choice xmlns:v="urn:schemas-microsoft-com:vml" Requires="v">
                <p:oleObj spid="_x0000_s15361" name="文档" r:id="rId6" imgW="12700000" imgH="2654300" progId="Word.Document.12">
                  <p:embed/>
                </p:oleObj>
              </mc:Choice>
              <mc:Fallback>
                <p:oleObj name="文档" r:id="rId6" imgW="12700000" imgH="2654300" progId="Word.Document.12">
                  <p:embed/>
                  <p:pic>
                    <p:nvPicPr>
                      <p:cNvPr id="0" name="图片 15360"/>
                      <p:cNvPicPr>
                        <a:picLocks noChangeAspect="1"/>
                      </p:cNvPicPr>
                      <p:nvPr/>
                    </p:nvPicPr>
                    <p:blipFill>
                      <a:blip r:embed="rId7"/>
                      <a:stretch>
                        <a:fillRect/>
                      </a:stretch>
                    </p:blipFill>
                    <p:spPr>
                      <a:xfrm>
                        <a:off x="605829" y="2781722"/>
                        <a:ext cx="9512300" cy="1981200"/>
                      </a:xfrm>
                      <a:prstGeom prst="rect">
                        <a:avLst/>
                      </a:prstGeom>
                      <a:noFill/>
                      <a:ln w="9525">
                        <a:noFill/>
                      </a:ln>
                    </p:spPr>
                  </p:pic>
                </p:oleObj>
              </mc:Fallback>
            </mc:AlternateContent>
          </a:graphicData>
        </a:graphic>
      </p:graphicFrame>
      <p:sp>
        <p:nvSpPr>
          <p:cNvPr id="4" name="矩形 3"/>
          <p:cNvSpPr/>
          <p:nvPr/>
        </p:nvSpPr>
        <p:spPr>
          <a:xfrm>
            <a:off x="4655046" y="2133650"/>
            <a:ext cx="364202"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rPr>
              <a:t>7</a:t>
            </a:r>
            <a:endParaRPr lang="zh-CN" altLang="en-US" sz="2800" b="1" dirty="0">
              <a:solidFill>
                <a:srgbClr val="C00000"/>
              </a:solidFill>
            </a:endParaRPr>
          </a:p>
        </p:txBody>
      </p:sp>
      <p:sp>
        <p:nvSpPr>
          <p:cNvPr id="12" name="矩形 11"/>
          <p:cNvSpPr/>
          <p:nvPr/>
        </p:nvSpPr>
        <p:spPr>
          <a:xfrm>
            <a:off x="461828" y="3861842"/>
            <a:ext cx="11050733"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命中环数的标准差为</a:t>
            </a:r>
            <a:r>
              <a:rPr lang="en-US" altLang="zh-CN" sz="2800" kern="100" dirty="0">
                <a:latin typeface="Times New Roman" panose="02020603050405020304"/>
                <a:ea typeface="华文细黑"/>
                <a:cs typeface="Courier New" panose="02070309020205020404"/>
              </a:rPr>
              <a:t>________.</a:t>
            </a:r>
            <a:endParaRPr lang="zh-CN" altLang="zh-CN" sz="1050" kern="100" dirty="0">
              <a:effectLst/>
              <a:latin typeface="宋体" panose="02010600030101010101" pitchFamily="2" charset="-122"/>
              <a:cs typeface="Courier New" panose="02070309020205020404"/>
            </a:endParaRPr>
          </a:p>
        </p:txBody>
      </p:sp>
      <p:sp>
        <p:nvSpPr>
          <p:cNvPr id="14" name="矩形 13"/>
          <p:cNvSpPr/>
          <p:nvPr/>
        </p:nvSpPr>
        <p:spPr>
          <a:xfrm>
            <a:off x="461828" y="4638819"/>
            <a:ext cx="11050733" cy="1415748"/>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解析　</a:t>
            </a:r>
            <a:r>
              <a:rPr lang="en-US" altLang="zh-CN" sz="2800" kern="100" dirty="0">
                <a:latin typeface="宋体" panose="02010600030101010101" pitchFamily="2" charset="-122"/>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s</a:t>
            </a:r>
            <a:r>
              <a:rPr lang="en-US" altLang="zh-CN" sz="2800" kern="100" baseline="30000" dirty="0">
                <a:latin typeface="Times New Roman" panose="02020603050405020304"/>
                <a:ea typeface="华文细黑"/>
                <a:cs typeface="Courier New" panose="02070309020205020404"/>
              </a:rPr>
              <a:t>2</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IPAPANNEW"/>
                <a:ea typeface="华文细黑"/>
                <a:cs typeface="Times New Roman" panose="02020603050405020304"/>
              </a:rPr>
              <a:t>[(</a:t>
            </a:r>
            <a:r>
              <a:rPr lang="en-US" altLang="zh-CN" sz="2800" kern="100" dirty="0">
                <a:latin typeface="IPAPANNEW"/>
                <a:ea typeface="华文细黑"/>
                <a:cs typeface="Times New Roman" panose="02020603050405020304"/>
              </a:rPr>
              <a:t>7</a:t>
            </a:r>
            <a:r>
              <a:rPr lang="zh-CN" altLang="zh-CN" sz="2800" kern="100" dirty="0">
                <a:latin typeface="IPAPANNEW"/>
                <a:ea typeface="华文细黑"/>
                <a:cs typeface="Times New Roman" panose="02020603050405020304"/>
              </a:rPr>
              <a:t>－</a:t>
            </a:r>
            <a:r>
              <a:rPr lang="en-US" altLang="zh-CN" sz="2800" kern="100" dirty="0">
                <a:latin typeface="IPAPANNEW"/>
                <a:ea typeface="华文细黑"/>
                <a:cs typeface="Times New Roman" panose="02020603050405020304"/>
              </a:rPr>
              <a:t>7)</a:t>
            </a:r>
            <a:r>
              <a:rPr lang="en-US" altLang="zh-CN" sz="2800" kern="100" baseline="30000" dirty="0">
                <a:latin typeface="IPAPANNEW"/>
                <a:ea typeface="华文细黑"/>
                <a:cs typeface="Times New Roman" panose="02020603050405020304"/>
              </a:rPr>
              <a:t>2</a:t>
            </a:r>
            <a:r>
              <a:rPr lang="zh-CN" altLang="zh-CN" sz="2800" kern="100" dirty="0">
                <a:latin typeface="IPAPANNEW"/>
                <a:ea typeface="华文细黑"/>
                <a:cs typeface="Times New Roman" panose="02020603050405020304"/>
              </a:rPr>
              <a:t>＋</a:t>
            </a:r>
            <a:r>
              <a:rPr lang="en-US" altLang="zh-CN" sz="2800" kern="100" dirty="0">
                <a:latin typeface="IPAPANNEW"/>
                <a:ea typeface="华文细黑"/>
                <a:cs typeface="Times New Roman" panose="02020603050405020304"/>
              </a:rPr>
              <a:t>(8</a:t>
            </a:r>
            <a:r>
              <a:rPr lang="zh-CN" altLang="zh-CN" sz="2800" kern="100" dirty="0">
                <a:latin typeface="IPAPANNEW"/>
                <a:ea typeface="华文细黑"/>
                <a:cs typeface="Times New Roman" panose="02020603050405020304"/>
              </a:rPr>
              <a:t>－</a:t>
            </a:r>
            <a:r>
              <a:rPr lang="en-US" altLang="zh-CN" sz="2800" kern="100" dirty="0">
                <a:latin typeface="IPAPANNEW"/>
                <a:ea typeface="华文细黑"/>
                <a:cs typeface="Times New Roman" panose="02020603050405020304"/>
              </a:rPr>
              <a:t>7)</a:t>
            </a:r>
            <a:r>
              <a:rPr lang="en-US" altLang="zh-CN" sz="2800" kern="100" baseline="30000" dirty="0">
                <a:latin typeface="IPAPANNEW"/>
                <a:ea typeface="华文细黑"/>
                <a:cs typeface="Times New Roman" panose="02020603050405020304"/>
              </a:rPr>
              <a:t>2</a:t>
            </a:r>
            <a:r>
              <a:rPr lang="zh-CN" altLang="zh-CN" sz="2800" kern="100" dirty="0">
                <a:latin typeface="IPAPANNEW"/>
                <a:ea typeface="华文细黑"/>
                <a:cs typeface="Times New Roman" panose="02020603050405020304"/>
              </a:rPr>
              <a:t>＋</a:t>
            </a:r>
            <a:r>
              <a:rPr lang="en-US" altLang="zh-CN" sz="2800" kern="100" dirty="0">
                <a:latin typeface="IPAPANNEW"/>
                <a:ea typeface="华文细黑"/>
                <a:cs typeface="Times New Roman" panose="02020603050405020304"/>
              </a:rPr>
              <a:t>(7</a:t>
            </a:r>
            <a:r>
              <a:rPr lang="zh-CN" altLang="zh-CN" sz="2800" kern="100" dirty="0">
                <a:latin typeface="IPAPANNEW"/>
                <a:ea typeface="华文细黑"/>
                <a:cs typeface="Times New Roman" panose="02020603050405020304"/>
              </a:rPr>
              <a:t>－</a:t>
            </a:r>
            <a:r>
              <a:rPr lang="en-US" altLang="zh-CN" sz="2800" kern="100" dirty="0">
                <a:latin typeface="IPAPANNEW"/>
                <a:ea typeface="华文细黑"/>
                <a:cs typeface="Times New Roman" panose="02020603050405020304"/>
              </a:rPr>
              <a:t>7)</a:t>
            </a:r>
            <a:r>
              <a:rPr lang="en-US" altLang="zh-CN" sz="2800" kern="100" baseline="30000" dirty="0">
                <a:latin typeface="IPAPANNEW"/>
                <a:ea typeface="华文细黑"/>
                <a:cs typeface="Times New Roman" panose="02020603050405020304"/>
              </a:rPr>
              <a:t>2</a:t>
            </a:r>
            <a:r>
              <a:rPr lang="zh-CN" altLang="zh-CN" sz="2800" kern="100" dirty="0">
                <a:latin typeface="IPAPANNEW"/>
                <a:ea typeface="华文细黑"/>
                <a:cs typeface="Times New Roman" panose="02020603050405020304"/>
              </a:rPr>
              <a:t>＋</a:t>
            </a:r>
            <a:r>
              <a:rPr lang="en-US" altLang="zh-CN" sz="2800" kern="100" dirty="0">
                <a:latin typeface="IPAPANNEW"/>
                <a:ea typeface="华文细黑"/>
                <a:cs typeface="Times New Roman" panose="02020603050405020304"/>
              </a:rPr>
              <a:t>(9</a:t>
            </a:r>
            <a:r>
              <a:rPr lang="zh-CN" altLang="zh-CN" sz="2800" kern="100" dirty="0">
                <a:latin typeface="IPAPANNEW"/>
                <a:ea typeface="华文细黑"/>
                <a:cs typeface="Times New Roman" panose="02020603050405020304"/>
              </a:rPr>
              <a:t>－</a:t>
            </a:r>
            <a:r>
              <a:rPr lang="en-US" altLang="zh-CN" sz="2800" kern="100" dirty="0">
                <a:latin typeface="IPAPANNEW"/>
                <a:ea typeface="华文细黑"/>
                <a:cs typeface="Times New Roman" panose="02020603050405020304"/>
              </a:rPr>
              <a:t>7)</a:t>
            </a:r>
            <a:r>
              <a:rPr lang="en-US" altLang="zh-CN" sz="2800" kern="100" baseline="30000" dirty="0">
                <a:latin typeface="IPAPANNEW"/>
                <a:ea typeface="华文细黑"/>
                <a:cs typeface="Times New Roman" panose="02020603050405020304"/>
              </a:rPr>
              <a:t>2</a:t>
            </a:r>
            <a:r>
              <a:rPr lang="zh-CN" altLang="zh-CN" sz="2800" kern="100" dirty="0">
                <a:latin typeface="IPAPANNEW"/>
                <a:ea typeface="华文细黑"/>
                <a:cs typeface="Times New Roman" panose="02020603050405020304"/>
              </a:rPr>
              <a:t>＋</a:t>
            </a:r>
            <a:r>
              <a:rPr lang="en-US" altLang="zh-CN" sz="2800" kern="100" dirty="0">
                <a:latin typeface="IPAPANNEW"/>
                <a:ea typeface="华文细黑"/>
                <a:cs typeface="Times New Roman" panose="02020603050405020304"/>
              </a:rPr>
              <a:t>(5</a:t>
            </a:r>
            <a:r>
              <a:rPr lang="zh-CN" altLang="zh-CN" sz="2800" kern="100" dirty="0">
                <a:latin typeface="IPAPANNEW"/>
                <a:ea typeface="华文细黑"/>
                <a:cs typeface="Times New Roman" panose="02020603050405020304"/>
              </a:rPr>
              <a:t>－</a:t>
            </a:r>
            <a:r>
              <a:rPr lang="en-US" altLang="zh-CN" sz="2800" kern="100" dirty="0">
                <a:latin typeface="IPAPANNEW"/>
                <a:ea typeface="华文细黑"/>
                <a:cs typeface="Times New Roman" panose="02020603050405020304"/>
              </a:rPr>
              <a:t>7)</a:t>
            </a:r>
            <a:r>
              <a:rPr lang="en-US" altLang="zh-CN" sz="2800" kern="100" baseline="30000" dirty="0">
                <a:latin typeface="IPAPANNEW"/>
                <a:ea typeface="华文细黑"/>
                <a:cs typeface="Times New Roman" panose="02020603050405020304"/>
              </a:rPr>
              <a:t>2</a:t>
            </a:r>
            <a:r>
              <a:rPr lang="zh-CN" altLang="zh-CN" sz="2800" kern="100" dirty="0">
                <a:latin typeface="IPAPANNEW"/>
                <a:ea typeface="华文细黑"/>
                <a:cs typeface="Times New Roman" panose="02020603050405020304"/>
              </a:rPr>
              <a:t>＋</a:t>
            </a:r>
            <a:r>
              <a:rPr lang="en-US" altLang="zh-CN" sz="2800" kern="100" dirty="0">
                <a:latin typeface="IPAPANNEW"/>
                <a:ea typeface="华文细黑"/>
                <a:cs typeface="Times New Roman" panose="02020603050405020304"/>
              </a:rPr>
              <a:t>(4</a:t>
            </a:r>
            <a:r>
              <a:rPr lang="zh-CN" altLang="zh-CN" sz="2800" kern="100" dirty="0">
                <a:latin typeface="IPAPANNEW"/>
                <a:ea typeface="华文细黑"/>
                <a:cs typeface="Times New Roman" panose="02020603050405020304"/>
              </a:rPr>
              <a:t>－</a:t>
            </a:r>
            <a:r>
              <a:rPr lang="en-US" altLang="zh-CN" sz="2800" kern="100" dirty="0">
                <a:latin typeface="IPAPANNEW"/>
                <a:ea typeface="华文细黑"/>
                <a:cs typeface="Times New Roman" panose="02020603050405020304"/>
              </a:rPr>
              <a:t>7)</a:t>
            </a:r>
            <a:r>
              <a:rPr lang="en-US" altLang="zh-CN" sz="2800" kern="100" baseline="30000" dirty="0">
                <a:latin typeface="IPAPANNEW"/>
                <a:ea typeface="华文细黑"/>
                <a:cs typeface="Times New Roman" panose="02020603050405020304"/>
              </a:rPr>
              <a:t>2</a:t>
            </a:r>
            <a:r>
              <a:rPr lang="zh-CN" altLang="zh-CN" sz="2800" kern="100" dirty="0">
                <a:latin typeface="IPAPANNEW"/>
                <a:ea typeface="华文细黑"/>
                <a:cs typeface="Times New Roman" panose="02020603050405020304"/>
              </a:rPr>
              <a:t>＋</a:t>
            </a:r>
            <a:r>
              <a:rPr lang="en-US" altLang="zh-CN" sz="2800" kern="100" dirty="0">
                <a:latin typeface="IPAPANNEW"/>
                <a:ea typeface="华文细黑"/>
                <a:cs typeface="Times New Roman" panose="02020603050405020304"/>
              </a:rPr>
              <a:t>(9</a:t>
            </a:r>
            <a:r>
              <a:rPr lang="zh-CN" altLang="zh-CN" sz="2800" kern="100" dirty="0">
                <a:latin typeface="IPAPANNEW"/>
                <a:ea typeface="华文细黑"/>
                <a:cs typeface="Times New Roman" panose="02020603050405020304"/>
              </a:rPr>
              <a:t>－</a:t>
            </a:r>
            <a:r>
              <a:rPr lang="en-US" altLang="zh-CN" sz="2800" kern="100" dirty="0">
                <a:latin typeface="IPAPANNEW"/>
                <a:ea typeface="华文细黑"/>
                <a:cs typeface="Times New Roman" panose="02020603050405020304"/>
              </a:rPr>
              <a:t>7)</a:t>
            </a:r>
            <a:r>
              <a:rPr lang="en-US" altLang="zh-CN" sz="2800" kern="100" baseline="30000" dirty="0">
                <a:latin typeface="IPAPANNEW"/>
                <a:ea typeface="华文细黑"/>
                <a:cs typeface="Times New Roman" panose="02020603050405020304"/>
              </a:rPr>
              <a:t>2</a:t>
            </a:r>
            <a:r>
              <a:rPr lang="zh-CN" altLang="zh-CN" sz="2800" kern="100" dirty="0">
                <a:latin typeface="IPAPANNEW"/>
                <a:ea typeface="华文细黑"/>
                <a:cs typeface="Times New Roman" panose="02020603050405020304"/>
              </a:rPr>
              <a:t>＋</a:t>
            </a:r>
            <a:r>
              <a:rPr lang="en-US" altLang="zh-CN" sz="2800" kern="100" dirty="0">
                <a:latin typeface="IPAPANNEW"/>
                <a:ea typeface="华文细黑"/>
                <a:cs typeface="Times New Roman" panose="02020603050405020304"/>
              </a:rPr>
              <a:t>(10</a:t>
            </a:r>
            <a:r>
              <a:rPr lang="zh-CN" altLang="zh-CN" sz="2800" kern="100" dirty="0">
                <a:latin typeface="IPAPANNEW"/>
                <a:ea typeface="华文细黑"/>
                <a:cs typeface="Times New Roman" panose="02020603050405020304"/>
              </a:rPr>
              <a:t>－</a:t>
            </a:r>
            <a:r>
              <a:rPr lang="en-US" altLang="zh-CN" sz="2800" kern="100" dirty="0">
                <a:latin typeface="IPAPANNEW"/>
                <a:ea typeface="华文细黑"/>
                <a:cs typeface="Times New Roman" panose="02020603050405020304"/>
              </a:rPr>
              <a:t>7)</a:t>
            </a:r>
            <a:r>
              <a:rPr lang="en-US" altLang="zh-CN" sz="2800" kern="100" baseline="30000" dirty="0">
                <a:latin typeface="IPAPANNEW"/>
                <a:ea typeface="华文细黑"/>
                <a:cs typeface="Times New Roman" panose="02020603050405020304"/>
              </a:rPr>
              <a:t>2</a:t>
            </a:r>
            <a:r>
              <a:rPr lang="zh-CN" altLang="zh-CN" sz="2800" kern="100" dirty="0">
                <a:latin typeface="IPAPANNEW"/>
                <a:ea typeface="华文细黑"/>
                <a:cs typeface="Times New Roman" panose="02020603050405020304"/>
              </a:rPr>
              <a:t>＋</a:t>
            </a:r>
            <a:r>
              <a:rPr lang="en-US" altLang="zh-CN" sz="2800" kern="100" dirty="0">
                <a:latin typeface="IPAPANNEW"/>
                <a:ea typeface="华文细黑"/>
                <a:cs typeface="Times New Roman" panose="02020603050405020304"/>
              </a:rPr>
              <a:t>(7</a:t>
            </a:r>
            <a:r>
              <a:rPr lang="zh-CN" altLang="zh-CN" sz="2800" kern="100" dirty="0">
                <a:latin typeface="IPAPANNEW"/>
                <a:ea typeface="华文细黑"/>
                <a:cs typeface="Times New Roman" panose="02020603050405020304"/>
              </a:rPr>
              <a:t>－</a:t>
            </a:r>
            <a:r>
              <a:rPr lang="en-US" altLang="zh-CN" sz="2800" kern="100" dirty="0">
                <a:latin typeface="IPAPANNEW"/>
                <a:ea typeface="华文细黑"/>
                <a:cs typeface="Times New Roman" panose="02020603050405020304"/>
              </a:rPr>
              <a:t>7)</a:t>
            </a:r>
            <a:r>
              <a:rPr lang="en-US" altLang="zh-CN" sz="2800" kern="100" baseline="30000" dirty="0">
                <a:latin typeface="IPAPANNEW"/>
                <a:ea typeface="华文细黑"/>
                <a:cs typeface="Times New Roman" panose="02020603050405020304"/>
              </a:rPr>
              <a:t>2</a:t>
            </a:r>
            <a:r>
              <a:rPr lang="zh-CN" altLang="zh-CN" sz="2800" kern="100" dirty="0">
                <a:latin typeface="IPAPANNEW"/>
                <a:ea typeface="华文细黑"/>
                <a:cs typeface="Times New Roman" panose="02020603050405020304"/>
              </a:rPr>
              <a:t>＋</a:t>
            </a:r>
            <a:r>
              <a:rPr lang="en-US" altLang="zh-CN" sz="2800" kern="100" dirty="0">
                <a:latin typeface="IPAPANNEW"/>
                <a:ea typeface="华文细黑"/>
                <a:cs typeface="Times New Roman" panose="02020603050405020304"/>
              </a:rPr>
              <a:t>(4</a:t>
            </a:r>
            <a:r>
              <a:rPr lang="zh-CN" altLang="zh-CN" sz="2800" kern="100" dirty="0">
                <a:latin typeface="IPAPANNEW"/>
                <a:ea typeface="华文细黑"/>
                <a:cs typeface="Times New Roman" panose="02020603050405020304"/>
              </a:rPr>
              <a:t>－</a:t>
            </a:r>
            <a:r>
              <a:rPr lang="en-US" altLang="zh-CN" sz="2800" kern="100" dirty="0">
                <a:latin typeface="IPAPANNEW"/>
                <a:ea typeface="华文细黑"/>
                <a:cs typeface="Times New Roman" panose="02020603050405020304"/>
              </a:rPr>
              <a:t>7)</a:t>
            </a:r>
            <a:r>
              <a:rPr lang="en-US" altLang="zh-CN" sz="2800" kern="100" baseline="30000" dirty="0">
                <a:latin typeface="IPAPANNEW"/>
                <a:ea typeface="华文细黑"/>
                <a:cs typeface="Times New Roman" panose="02020603050405020304"/>
              </a:rPr>
              <a:t>2</a:t>
            </a:r>
            <a:r>
              <a:rPr lang="en-US" altLang="zh-CN" sz="2800" kern="100" dirty="0">
                <a:latin typeface="IPAPANNEW"/>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a:t>
            </a:r>
            <a:r>
              <a:rPr lang="en-US" altLang="zh-CN" sz="2800" kern="100" dirty="0">
                <a:latin typeface="宋体" panose="02010600030101010101" pitchFamily="2" charset="-122"/>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s</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endParaRPr lang="zh-CN" altLang="zh-CN" sz="1050" kern="100" dirty="0">
              <a:effectLst/>
              <a:latin typeface="宋体" panose="02010600030101010101" pitchFamily="2" charset="-122"/>
              <a:cs typeface="Courier New" panose="02070309020205020404"/>
            </a:endParaRPr>
          </a:p>
        </p:txBody>
      </p:sp>
      <p:graphicFrame>
        <p:nvGraphicFramePr>
          <p:cNvPr id="5" name="对象 4"/>
          <p:cNvGraphicFramePr>
            <a:graphicFrameLocks noChangeAspect="1"/>
          </p:cNvGraphicFramePr>
          <p:nvPr/>
        </p:nvGraphicFramePr>
        <p:xfrm>
          <a:off x="2657227" y="4581922"/>
          <a:ext cx="701675" cy="1219200"/>
        </p:xfrm>
        <a:graphic>
          <a:graphicData uri="http://schemas.openxmlformats.org/presentationml/2006/ole">
            <mc:AlternateContent xmlns:mc="http://schemas.openxmlformats.org/markup-compatibility/2006">
              <mc:Choice xmlns:v="urn:schemas-microsoft-com:vml" Requires="v">
                <p:oleObj spid="_x0000_s15362" name="文档" r:id="rId8" imgW="952500" imgH="1638300" progId="Word.Document.12">
                  <p:embed/>
                </p:oleObj>
              </mc:Choice>
              <mc:Fallback>
                <p:oleObj name="文档" r:id="rId8" imgW="952500" imgH="1638300" progId="Word.Document.12">
                  <p:embed/>
                  <p:pic>
                    <p:nvPicPr>
                      <p:cNvPr id="0" name="图片 15361"/>
                      <p:cNvPicPr>
                        <a:picLocks noChangeAspect="1"/>
                      </p:cNvPicPr>
                      <p:nvPr/>
                    </p:nvPicPr>
                    <p:blipFill>
                      <a:blip r:embed="rId9"/>
                      <a:stretch>
                        <a:fillRect/>
                      </a:stretch>
                    </p:blipFill>
                    <p:spPr>
                      <a:xfrm>
                        <a:off x="2657227" y="4581922"/>
                        <a:ext cx="701675" cy="1219200"/>
                      </a:xfrm>
                      <a:prstGeom prst="rect">
                        <a:avLst/>
                      </a:prstGeom>
                      <a:noFill/>
                      <a:ln w="9525">
                        <a:noFill/>
                      </a:ln>
                    </p:spPr>
                  </p:pic>
                </p:oleObj>
              </mc:Fallback>
            </mc:AlternateContent>
          </a:graphicData>
        </a:graphic>
      </p:graphicFrame>
      <p:sp>
        <p:nvSpPr>
          <p:cNvPr id="6" name="矩形 5"/>
          <p:cNvSpPr/>
          <p:nvPr/>
        </p:nvSpPr>
        <p:spPr>
          <a:xfrm>
            <a:off x="4655046" y="4005858"/>
            <a:ext cx="364202"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rPr>
              <a:t>2</a:t>
            </a:r>
            <a:endParaRPr lang="zh-CN" altLang="en-US" sz="2800" b="1" kern="100" dirty="0">
              <a:solidFill>
                <a:srgbClr val="C00000"/>
              </a:solidFill>
              <a:latin typeface="Times New Roman" panose="02020603050405020304"/>
              <a:ea typeface="华文细黑"/>
            </a:endParaRPr>
          </a:p>
        </p:txBody>
      </p:sp>
      <p:sp>
        <p:nvSpPr>
          <p:cNvPr id="16" name="矩形 1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7" name="圆角矩形 1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blinds(horizontal)">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linds(horizontal)">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nodeType="clickEffect">
                                  <p:stCondLst>
                                    <p:cond delay="0"/>
                                  </p:stCondLst>
                                  <p:childTnLst>
                                    <p:animEffect transition="out" filter="fade">
                                      <p:cBhvr>
                                        <p:cTn id="29" dur="500"/>
                                        <p:tgtEl>
                                          <p:spTgt spid="2"/>
                                        </p:tgtEl>
                                      </p:cBhvr>
                                    </p:animEffect>
                                    <p:set>
                                      <p:cBhvr>
                                        <p:cTn id="30" dur="1" fill="hold">
                                          <p:stCondLst>
                                            <p:cond delay="499"/>
                                          </p:stCondLst>
                                        </p:cTn>
                                        <p:tgtEl>
                                          <p:spTgt spid="2"/>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4"/>
                                        </p:tgtEl>
                                      </p:cBhvr>
                                    </p:animEffect>
                                    <p:set>
                                      <p:cBhvr>
                                        <p:cTn id="33" dur="1" fill="hold">
                                          <p:stCondLst>
                                            <p:cond delay="499"/>
                                          </p:stCondLst>
                                        </p:cTn>
                                        <p:tgtEl>
                                          <p:spTgt spid="4"/>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5"/>
                                        </p:tgtEl>
                                      </p:cBhvr>
                                    </p:animEffect>
                                    <p:set>
                                      <p:cBhvr>
                                        <p:cTn id="36" dur="1" fill="hold">
                                          <p:stCondLst>
                                            <p:cond delay="499"/>
                                          </p:stCondLst>
                                        </p:cTn>
                                        <p:tgtEl>
                                          <p:spTgt spid="5"/>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14"/>
                                        </p:tgtEl>
                                      </p:cBhvr>
                                    </p:animEffect>
                                    <p:set>
                                      <p:cBhvr>
                                        <p:cTn id="39" dur="1" fill="hold">
                                          <p:stCondLst>
                                            <p:cond delay="499"/>
                                          </p:stCondLst>
                                        </p:cTn>
                                        <p:tgtEl>
                                          <p:spTgt spid="14"/>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6"/>
                                        </p:tgtEl>
                                      </p:cBhvr>
                                    </p:animEffect>
                                    <p:set>
                                      <p:cBhvr>
                                        <p:cTn id="4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bldLst>
      <p:bldP spid="4" grpId="0"/>
      <p:bldP spid="4" grpId="1"/>
      <p:bldP spid="14" grpId="0"/>
      <p:bldP spid="14" grpId="1"/>
      <p:bldP spid="6" grpId="0"/>
      <p:bldP spid="6"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5109" y="117426"/>
            <a:ext cx="886838" cy="714378"/>
            <a:chOff x="3758308" y="2656863"/>
            <a:chExt cx="886838" cy="714378"/>
          </a:xfrm>
        </p:grpSpPr>
        <p:sp>
          <p:nvSpPr>
            <p:cNvPr id="14" name="等腰三角形 13"/>
            <p:cNvSpPr/>
            <p:nvPr/>
          </p:nvSpPr>
          <p:spPr>
            <a:xfrm rot="5400000">
              <a:off x="3951695" y="2677789"/>
              <a:ext cx="714378" cy="672525"/>
            </a:xfrm>
            <a:prstGeom prst="triangle">
              <a:avLst>
                <a:gd name="adj" fmla="val 52770"/>
              </a:avLst>
            </a:prstGeom>
            <a:solidFill>
              <a:schemeClr val="accent6">
                <a:lumMod val="7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anose="020B0503020204020204" pitchFamily="34" charset="-122"/>
                <a:ea typeface="微软雅黑" panose="020B0503020204020204" pitchFamily="34" charset="-122"/>
                <a:cs typeface="Lao UI" panose="020B0502040204020203" pitchFamily="34" charset="0"/>
              </a:endParaRPr>
            </a:p>
          </p:txBody>
        </p:sp>
        <p:sp>
          <p:nvSpPr>
            <p:cNvPr id="15" name="等腰三角形 14"/>
            <p:cNvSpPr/>
            <p:nvPr/>
          </p:nvSpPr>
          <p:spPr>
            <a:xfrm rot="5400000">
              <a:off x="3737382" y="2677789"/>
              <a:ext cx="714378" cy="672525"/>
            </a:xfrm>
            <a:prstGeom prst="triangle">
              <a:avLst>
                <a:gd name="adj" fmla="val 52770"/>
              </a:avLst>
            </a:prstGeom>
            <a:solidFill>
              <a:schemeClr val="bg1">
                <a:lumMod val="8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anose="020B0503020204020204" pitchFamily="34" charset="-122"/>
                <a:ea typeface="微软雅黑" panose="020B0503020204020204" pitchFamily="34" charset="-122"/>
                <a:cs typeface="Lao UI" panose="020B0502040204020203" pitchFamily="34" charset="0"/>
              </a:endParaRPr>
            </a:p>
          </p:txBody>
        </p:sp>
      </p:grpSp>
      <p:cxnSp>
        <p:nvCxnSpPr>
          <p:cNvPr id="16" name="Straight Connector 10"/>
          <p:cNvCxnSpPr/>
          <p:nvPr/>
        </p:nvCxnSpPr>
        <p:spPr>
          <a:xfrm>
            <a:off x="992412" y="743726"/>
            <a:ext cx="1611686" cy="0"/>
          </a:xfrm>
          <a:prstGeom prst="line">
            <a:avLst/>
          </a:prstGeom>
          <a:ln>
            <a:solidFill>
              <a:schemeClr val="accent6">
                <a:lumMod val="75000"/>
              </a:schemeClr>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7" name="Rectangle 12"/>
          <p:cNvSpPr>
            <a:spLocks noChangeArrowheads="1"/>
          </p:cNvSpPr>
          <p:nvPr/>
        </p:nvSpPr>
        <p:spPr bwMode="auto">
          <a:xfrm>
            <a:off x="1001689" y="228095"/>
            <a:ext cx="16371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rgbClr val="0000FF"/>
                </a:solidFill>
                <a:latin typeface="微软雅黑" panose="020B0503020204020204" pitchFamily="34" charset="-122"/>
                <a:ea typeface="微软雅黑" panose="020B0503020204020204" pitchFamily="34" charset="-122"/>
              </a:rPr>
              <a:t>课堂</a:t>
            </a:r>
            <a:r>
              <a:rPr lang="zh-CN" altLang="en-US" sz="2800" b="1" dirty="0" smtClean="0">
                <a:solidFill>
                  <a:srgbClr val="0000FF"/>
                </a:solidFill>
                <a:latin typeface="微软雅黑" panose="020B0503020204020204" pitchFamily="34" charset="-122"/>
                <a:ea typeface="微软雅黑" panose="020B0503020204020204" pitchFamily="34" charset="-122"/>
              </a:rPr>
              <a:t>小结</a:t>
            </a:r>
            <a:endParaRPr lang="zh-CN" altLang="en-US" sz="2800" b="1" dirty="0">
              <a:solidFill>
                <a:srgbClr val="0000FF"/>
              </a:solidFill>
              <a:latin typeface="微软雅黑" panose="020B0503020204020204" pitchFamily="34" charset="-122"/>
              <a:ea typeface="微软雅黑" panose="020B0503020204020204" pitchFamily="34" charset="-122"/>
            </a:endParaRPr>
          </a:p>
        </p:txBody>
      </p:sp>
      <p:sp>
        <p:nvSpPr>
          <p:cNvPr id="13" name="矩形 1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9" name="圆角矩形 18">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20" name="矩形 19"/>
          <p:cNvSpPr/>
          <p:nvPr/>
        </p:nvSpPr>
        <p:spPr>
          <a:xfrm>
            <a:off x="406574" y="837506"/>
            <a:ext cx="11161240" cy="4546413"/>
          </a:xfrm>
          <a:prstGeom prst="rect">
            <a:avLst/>
          </a:prstGeom>
        </p:spPr>
        <p:txBody>
          <a:bodyPr wrap="square" lIns="121898" tIns="60948" rIns="121898" bIns="60948">
            <a:spAutoFit/>
          </a:bodyPr>
          <a:lstStyle/>
          <a:p>
            <a:pPr algn="just">
              <a:lnSpc>
                <a:spcPct val="150000"/>
              </a:lnSpc>
              <a:spcAft>
                <a:spcPts val="0"/>
              </a:spcAft>
            </a:pPr>
            <a:r>
              <a:rPr lang="en-US" sz="2800" kern="100" dirty="0" smtClean="0">
                <a:latin typeface="Times New Roman" panose="02020603050405020304" pitchFamily="18" charset="0"/>
                <a:ea typeface="华文细黑" panose="02010600040101010101" pitchFamily="2" charset="-122"/>
                <a:cs typeface="Times New Roman" panose="02020603050405020304" pitchFamily="18" charset="0"/>
              </a:rPr>
              <a:t>1.</a:t>
            </a:r>
            <a:r>
              <a:rPr lang="zh-CN" altLang="en-US" sz="2800" kern="100" dirty="0" smtClean="0">
                <a:latin typeface="Times New Roman" panose="02020603050405020304" pitchFamily="18" charset="0"/>
                <a:ea typeface="华文细黑" panose="02010600040101010101" pitchFamily="2" charset="-122"/>
                <a:cs typeface="Times New Roman" panose="02020603050405020304" pitchFamily="18" charset="0"/>
              </a:rPr>
              <a:t>一组数据中的众数可能不止一个，中位数是唯一的，求中位数时，必须先排序．</a:t>
            </a:r>
            <a:endParaRPr lang="zh-CN" altLang="en-US" sz="2800" kern="100" dirty="0" smtClean="0">
              <a:latin typeface="Times New Roman" panose="02020603050405020304" pitchFamily="18" charset="0"/>
              <a:ea typeface="华文细黑" panose="02010600040101010101" pitchFamily="2" charset="-122"/>
              <a:cs typeface="Times New Roman" panose="02020603050405020304" pitchFamily="18" charset="0"/>
            </a:endParaRPr>
          </a:p>
          <a:p>
            <a:pPr algn="just">
              <a:lnSpc>
                <a:spcPct val="150000"/>
              </a:lnSpc>
              <a:spcAft>
                <a:spcPts val="0"/>
              </a:spcAft>
            </a:pPr>
            <a:r>
              <a:rPr lang="en-US" sz="2800" kern="100" dirty="0" smtClean="0">
                <a:latin typeface="Times New Roman" panose="02020603050405020304" pitchFamily="18" charset="0"/>
                <a:ea typeface="华文细黑" panose="02010600040101010101" pitchFamily="2" charset="-122"/>
                <a:cs typeface="Times New Roman" panose="02020603050405020304" pitchFamily="18" charset="0"/>
              </a:rPr>
              <a:t>2</a:t>
            </a:r>
            <a:r>
              <a:rPr lang="zh-CN" altLang="en-US" sz="2800" kern="100" dirty="0" smtClean="0">
                <a:latin typeface="Times New Roman" panose="02020603050405020304" pitchFamily="18" charset="0"/>
                <a:ea typeface="华文细黑" panose="02010600040101010101" pitchFamily="2" charset="-122"/>
                <a:cs typeface="Times New Roman" panose="02020603050405020304" pitchFamily="18" charset="0"/>
              </a:rPr>
              <a:t>．利用直方图求数字特征时，一方面要掌握众数、中位数、平均数的计算方法；另一方面要理解这些数字特征只是真实数据的估计值．</a:t>
            </a:r>
            <a:endParaRPr lang="zh-CN" altLang="en-US" sz="2800" kern="100" dirty="0" smtClean="0">
              <a:latin typeface="Times New Roman" panose="02020603050405020304" pitchFamily="18" charset="0"/>
              <a:ea typeface="华文细黑" panose="02010600040101010101" pitchFamily="2" charset="-122"/>
              <a:cs typeface="Times New Roman" panose="02020603050405020304" pitchFamily="18" charset="0"/>
            </a:endParaRPr>
          </a:p>
          <a:p>
            <a:pPr algn="just">
              <a:lnSpc>
                <a:spcPct val="150000"/>
              </a:lnSpc>
              <a:spcAft>
                <a:spcPts val="0"/>
              </a:spcAft>
            </a:pPr>
            <a:r>
              <a:rPr lang="en-US" sz="2800" kern="100" dirty="0" smtClean="0">
                <a:latin typeface="Times New Roman" panose="02020603050405020304" pitchFamily="18" charset="0"/>
                <a:ea typeface="华文细黑" panose="02010600040101010101" pitchFamily="2" charset="-122"/>
                <a:cs typeface="Times New Roman" panose="02020603050405020304" pitchFamily="18" charset="0"/>
              </a:rPr>
              <a:t>3</a:t>
            </a:r>
            <a:r>
              <a:rPr lang="zh-CN" altLang="en-US" sz="2800" kern="100" dirty="0" smtClean="0">
                <a:latin typeface="Times New Roman" panose="02020603050405020304" pitchFamily="18" charset="0"/>
                <a:ea typeface="华文细黑" panose="02010600040101010101" pitchFamily="2" charset="-122"/>
                <a:cs typeface="Times New Roman" panose="02020603050405020304" pitchFamily="18" charset="0"/>
              </a:rPr>
              <a:t>．标准差的平方</a:t>
            </a:r>
            <a:r>
              <a:rPr lang="en-US" sz="2800" i="1" kern="100" dirty="0" smtClean="0">
                <a:latin typeface="Times New Roman" panose="02020603050405020304" pitchFamily="18" charset="0"/>
                <a:ea typeface="华文细黑" panose="02010600040101010101" pitchFamily="2" charset="-122"/>
                <a:cs typeface="Times New Roman" panose="02020603050405020304" pitchFamily="18" charset="0"/>
              </a:rPr>
              <a:t>s</a:t>
            </a:r>
            <a:r>
              <a:rPr lang="en-US" sz="2800" kern="100" baseline="30000" dirty="0" smtClean="0">
                <a:latin typeface="Times New Roman" panose="02020603050405020304" pitchFamily="18" charset="0"/>
                <a:ea typeface="华文细黑" panose="02010600040101010101" pitchFamily="2" charset="-122"/>
                <a:cs typeface="Times New Roman" panose="02020603050405020304" pitchFamily="18" charset="0"/>
              </a:rPr>
              <a:t>2</a:t>
            </a:r>
            <a:r>
              <a:rPr lang="zh-CN" altLang="en-US" sz="2800" kern="100" dirty="0" smtClean="0">
                <a:latin typeface="Times New Roman" panose="02020603050405020304" pitchFamily="18" charset="0"/>
                <a:ea typeface="华文细黑" panose="02010600040101010101" pitchFamily="2" charset="-122"/>
                <a:cs typeface="Times New Roman" panose="02020603050405020304" pitchFamily="18" charset="0"/>
              </a:rPr>
              <a:t>称为方差，有时用方差代替标准差测量样本数据的离散程度．方差与标准差的测量效果是一致的，方差一定程度上夸大了离散程度，在实际应用中一般多采用标准差．</a:t>
            </a:r>
            <a:endParaRPr lang="zh-CN" sz="2800" kern="100" dirty="0">
              <a:latin typeface="Times New Roman" panose="02020603050405020304" pitchFamily="18" charset="0"/>
              <a:ea typeface="华文细黑" panose="02010600040101010101" pitchFamily="2"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t="2929" r="10282" b="4570"/>
          <a:stretch>
            <a:fillRect/>
          </a:stretch>
        </p:blipFill>
        <p:spPr>
          <a:xfrm>
            <a:off x="9623598" y="3337545"/>
            <a:ext cx="2572247" cy="35242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b="1" kern="0" dirty="0" smtClean="0">
                <a:solidFill>
                  <a:schemeClr val="bg1"/>
                </a:solidFill>
                <a:latin typeface="微软雅黑" panose="020B0503020204020204" pitchFamily="34" charset="-122"/>
                <a:ea typeface="微软雅黑" panose="020B0503020204020204" pitchFamily="34" charset="-122"/>
              </a:rPr>
              <a:t> 知识梳理                                                                                      </a:t>
            </a:r>
            <a:r>
              <a:rPr lang="zh-CN" altLang="en-US" kern="0" dirty="0" smtClean="0">
                <a:solidFill>
                  <a:schemeClr val="bg1"/>
                </a:solidFill>
                <a:latin typeface="华文新魏" pitchFamily="2" charset="-122"/>
                <a:ea typeface="华文新魏" pitchFamily="2" charset="-122"/>
              </a:rPr>
              <a:t>                     自主学习</a:t>
            </a:r>
            <a:endParaRPr lang="zh-CN" altLang="en-US" kern="0" dirty="0">
              <a:solidFill>
                <a:schemeClr val="bg1"/>
              </a:solidFill>
              <a:latin typeface="华文新魏" pitchFamily="2" charset="-122"/>
              <a:ea typeface="华文新魏" pitchFamily="2" charset="-122"/>
            </a:endParaRPr>
          </a:p>
        </p:txBody>
      </p:sp>
      <p:sp>
        <p:nvSpPr>
          <p:cNvPr id="12" name="矩形 11"/>
          <p:cNvSpPr/>
          <p:nvPr/>
        </p:nvSpPr>
        <p:spPr>
          <a:xfrm>
            <a:off x="406574" y="789963"/>
            <a:ext cx="1116124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知识点一　众数、中位数、平均数</a:t>
            </a:r>
            <a:endPar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endParaRPr>
          </a:p>
        </p:txBody>
      </p:sp>
      <p:sp>
        <p:nvSpPr>
          <p:cNvPr id="5" name="矩形 4"/>
          <p:cNvSpPr/>
          <p:nvPr/>
        </p:nvSpPr>
        <p:spPr>
          <a:xfrm>
            <a:off x="406574" y="1557586"/>
            <a:ext cx="11161240" cy="400107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众数、中位数、平均数定义</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众数：一组数据中重复出现</a:t>
            </a:r>
            <a:r>
              <a:rPr lang="zh-CN" altLang="zh-CN" sz="2800" kern="100" dirty="0" smtClean="0">
                <a:latin typeface="Times New Roman" panose="02020603050405020304"/>
                <a:ea typeface="华文细黑"/>
                <a:cs typeface="Times New Roman" panose="02020603050405020304"/>
              </a:rPr>
              <a:t>次数</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的</a:t>
            </a:r>
            <a:r>
              <a:rPr lang="zh-CN" altLang="zh-CN" sz="2800" kern="100" dirty="0">
                <a:latin typeface="Times New Roman" panose="02020603050405020304"/>
                <a:ea typeface="华文细黑"/>
                <a:cs typeface="Times New Roman" panose="02020603050405020304"/>
              </a:rPr>
              <a:t>数</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中位数：把一组数据</a:t>
            </a:r>
            <a:r>
              <a:rPr lang="zh-CN" altLang="zh-CN" sz="2800" kern="100" dirty="0" smtClean="0">
                <a:latin typeface="Times New Roman" panose="02020603050405020304"/>
                <a:ea typeface="华文细黑"/>
                <a:cs typeface="Times New Roman" panose="02020603050405020304"/>
              </a:rPr>
              <a:t>按</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的</a:t>
            </a:r>
            <a:r>
              <a:rPr lang="zh-CN" altLang="zh-CN" sz="2800" kern="100" dirty="0">
                <a:latin typeface="Times New Roman" panose="02020603050405020304"/>
                <a:ea typeface="华文细黑"/>
                <a:cs typeface="Times New Roman" panose="02020603050405020304"/>
              </a:rPr>
              <a:t>顺序排列，</a:t>
            </a:r>
            <a:r>
              <a:rPr lang="zh-CN" altLang="zh-CN" sz="2800" kern="100" dirty="0" smtClean="0">
                <a:latin typeface="Times New Roman" panose="02020603050405020304"/>
                <a:ea typeface="华文细黑"/>
                <a:cs typeface="Times New Roman" panose="02020603050405020304"/>
              </a:rPr>
              <a:t>处在</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位置</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或中间两个数</a:t>
            </a:r>
            <a:r>
              <a:rPr lang="zh-CN" altLang="zh-CN" sz="2800" kern="100" dirty="0" smtClean="0">
                <a:latin typeface="Times New Roman" panose="02020603050405020304"/>
                <a:ea typeface="华文细黑"/>
                <a:cs typeface="Times New Roman" panose="02020603050405020304"/>
              </a:rPr>
              <a:t>的</a:t>
            </a:r>
            <a:r>
              <a:rPr lang="en-US" altLang="zh-CN" sz="2800" u="sng" kern="100" dirty="0" smtClean="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的数叫做这组数据的中位数</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平均数：如果</a:t>
            </a:r>
            <a:r>
              <a:rPr lang="en-US" altLang="zh-CN" sz="2800" i="1" kern="100" dirty="0">
                <a:latin typeface="Times New Roman" panose="02020603050405020304"/>
                <a:ea typeface="华文细黑"/>
                <a:cs typeface="Courier New" panose="02070309020205020404"/>
              </a:rPr>
              <a:t>n</a:t>
            </a:r>
            <a:r>
              <a:rPr lang="zh-CN" altLang="zh-CN" sz="2800" kern="100" dirty="0">
                <a:latin typeface="Times New Roman" panose="02020603050405020304"/>
                <a:ea typeface="华文细黑"/>
                <a:cs typeface="Times New Roman" panose="02020603050405020304"/>
              </a:rPr>
              <a:t>个数</a:t>
            </a:r>
            <a:r>
              <a:rPr lang="en-US" altLang="zh-CN" sz="2800" i="1" kern="100" dirty="0">
                <a:latin typeface="Times New Roman" panose="02020603050405020304"/>
                <a:ea typeface="华文细黑"/>
                <a:cs typeface="Courier New" panose="02070309020205020404"/>
              </a:rPr>
              <a:t>x</a:t>
            </a:r>
            <a:r>
              <a:rPr lang="en-US" altLang="zh-CN" sz="2800" kern="100" baseline="-250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x</a:t>
            </a:r>
            <a:r>
              <a:rPr lang="en-US" altLang="zh-CN" sz="2800" kern="100" baseline="-250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r>
              <a:rPr lang="en-US" altLang="zh-CN" sz="2800" i="1" kern="100" dirty="0" err="1">
                <a:latin typeface="Times New Roman" panose="02020603050405020304"/>
                <a:ea typeface="华文细黑"/>
                <a:cs typeface="Courier New" panose="02070309020205020404"/>
              </a:rPr>
              <a:t>x</a:t>
            </a:r>
            <a:r>
              <a:rPr lang="en-US" altLang="zh-CN" sz="2800" i="1" kern="100" baseline="-25000" dirty="0" err="1">
                <a:latin typeface="Times New Roman" panose="02020603050405020304"/>
                <a:ea typeface="华文细黑"/>
                <a:cs typeface="Courier New" panose="02070309020205020404"/>
              </a:rPr>
              <a:t>n</a:t>
            </a:r>
            <a:r>
              <a:rPr lang="zh-CN" altLang="zh-CN" sz="2800" kern="100" dirty="0">
                <a:latin typeface="Times New Roman" panose="02020603050405020304"/>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那么</a:t>
            </a: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r>
              <a:rPr lang="en-US" altLang="zh-CN" sz="2800" i="1" kern="100" dirty="0">
                <a:latin typeface="Times New Roman" panose="02020603050405020304"/>
                <a:ea typeface="华文细黑"/>
                <a:cs typeface="Courier New" panose="02070309020205020404"/>
              </a:rPr>
              <a:t>x</a:t>
            </a:r>
            <a:r>
              <a:rPr lang="en-US" altLang="zh-CN" sz="2800" kern="100" baseline="-250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x</a:t>
            </a:r>
            <a:r>
              <a:rPr lang="en-US" altLang="zh-CN" sz="2800" kern="100" baseline="-250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r>
              <a:rPr lang="en-US" altLang="zh-CN" sz="2800" i="1" kern="100" dirty="0" err="1">
                <a:latin typeface="Times New Roman" panose="02020603050405020304"/>
                <a:ea typeface="华文细黑"/>
                <a:cs typeface="Courier New" panose="02070309020205020404"/>
              </a:rPr>
              <a:t>x</a:t>
            </a:r>
            <a:r>
              <a:rPr lang="en-US" altLang="zh-CN" sz="2800" i="1" kern="100" baseline="-25000" dirty="0" err="1">
                <a:latin typeface="Times New Roman" panose="02020603050405020304"/>
                <a:ea typeface="华文细黑"/>
                <a:cs typeface="Courier New" panose="02070309020205020404"/>
              </a:rPr>
              <a:t>n</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叫做这</a:t>
            </a:r>
            <a:r>
              <a:rPr lang="en-US" altLang="zh-CN" sz="2800" i="1" kern="100" dirty="0">
                <a:latin typeface="Times New Roman" panose="02020603050405020304"/>
                <a:ea typeface="华文细黑"/>
                <a:cs typeface="Courier New" panose="02070309020205020404"/>
              </a:rPr>
              <a:t>n</a:t>
            </a:r>
            <a:r>
              <a:rPr lang="zh-CN" altLang="zh-CN" sz="2800" kern="100" dirty="0">
                <a:latin typeface="Times New Roman" panose="02020603050405020304"/>
                <a:ea typeface="华文细黑"/>
                <a:cs typeface="Times New Roman" panose="02020603050405020304"/>
              </a:rPr>
              <a:t>个数的平均数</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7281242" y="4221882"/>
          <a:ext cx="615950" cy="895350"/>
        </p:xfrm>
        <a:graphic>
          <a:graphicData uri="http://schemas.openxmlformats.org/presentationml/2006/ole">
            <mc:AlternateContent xmlns:mc="http://schemas.openxmlformats.org/markup-compatibility/2006">
              <mc:Choice xmlns:v="urn:schemas-microsoft-com:vml" Requires="v">
                <p:oleObj spid="_x0000_s1025" name="文档" r:id="rId1" imgW="838200" imgH="1206500" progId="Word.Document.12">
                  <p:embed/>
                </p:oleObj>
              </mc:Choice>
              <mc:Fallback>
                <p:oleObj name="文档" r:id="rId1" imgW="838200" imgH="1206500" progId="Word.Document.12">
                  <p:embed/>
                  <p:pic>
                    <p:nvPicPr>
                      <p:cNvPr id="0" name="图片 1024"/>
                      <p:cNvPicPr>
                        <a:picLocks noChangeAspect="1"/>
                      </p:cNvPicPr>
                      <p:nvPr/>
                    </p:nvPicPr>
                    <p:blipFill>
                      <a:blip r:embed="rId2"/>
                      <a:stretch>
                        <a:fillRect/>
                      </a:stretch>
                    </p:blipFill>
                    <p:spPr>
                      <a:xfrm>
                        <a:off x="7281242" y="4221882"/>
                        <a:ext cx="615950" cy="895350"/>
                      </a:xfrm>
                      <a:prstGeom prst="rect">
                        <a:avLst/>
                      </a:prstGeom>
                      <a:noFill/>
                      <a:ln w="9525">
                        <a:noFill/>
                      </a:ln>
                    </p:spPr>
                  </p:pic>
                </p:oleObj>
              </mc:Fallback>
            </mc:AlternateContent>
          </a:graphicData>
        </a:graphic>
      </p:graphicFrame>
      <p:graphicFrame>
        <p:nvGraphicFramePr>
          <p:cNvPr id="3" name="对象 2"/>
          <p:cNvGraphicFramePr>
            <a:graphicFrameLocks noChangeAspect="1"/>
          </p:cNvGraphicFramePr>
          <p:nvPr/>
        </p:nvGraphicFramePr>
        <p:xfrm>
          <a:off x="7967414" y="4096916"/>
          <a:ext cx="473075" cy="1209675"/>
        </p:xfrm>
        <a:graphic>
          <a:graphicData uri="http://schemas.openxmlformats.org/presentationml/2006/ole">
            <mc:AlternateContent xmlns:mc="http://schemas.openxmlformats.org/markup-compatibility/2006">
              <mc:Choice xmlns:v="urn:schemas-microsoft-com:vml" Requires="v">
                <p:oleObj spid="_x0000_s1026" name="文档" r:id="rId3" imgW="647700" imgH="1625600" progId="Word.Document.12">
                  <p:embed/>
                </p:oleObj>
              </mc:Choice>
              <mc:Fallback>
                <p:oleObj name="文档" r:id="rId3" imgW="647700" imgH="1625600" progId="Word.Document.12">
                  <p:embed/>
                  <p:pic>
                    <p:nvPicPr>
                      <p:cNvPr id="0" name="图片 1025"/>
                      <p:cNvPicPr>
                        <a:picLocks noChangeAspect="1"/>
                      </p:cNvPicPr>
                      <p:nvPr/>
                    </p:nvPicPr>
                    <p:blipFill>
                      <a:blip r:embed="rId4"/>
                      <a:stretch>
                        <a:fillRect/>
                      </a:stretch>
                    </p:blipFill>
                    <p:spPr>
                      <a:xfrm>
                        <a:off x="7967414" y="4096916"/>
                        <a:ext cx="473075" cy="1209675"/>
                      </a:xfrm>
                      <a:prstGeom prst="rect">
                        <a:avLst/>
                      </a:prstGeom>
                      <a:noFill/>
                      <a:ln w="9525">
                        <a:noFill/>
                      </a:ln>
                    </p:spPr>
                  </p:pic>
                </p:oleObj>
              </mc:Fallback>
            </mc:AlternateContent>
          </a:graphicData>
        </a:graphic>
      </p:graphicFrame>
      <p:sp>
        <p:nvSpPr>
          <p:cNvPr id="6" name="矩形 5"/>
          <p:cNvSpPr/>
          <p:nvPr/>
        </p:nvSpPr>
        <p:spPr>
          <a:xfrm>
            <a:off x="5902950" y="2311460"/>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最多</a:t>
            </a:r>
            <a:endParaRPr lang="zh-CN" altLang="en-US" dirty="0">
              <a:solidFill>
                <a:srgbClr val="C00000"/>
              </a:solidFill>
            </a:endParaRPr>
          </a:p>
        </p:txBody>
      </p:sp>
      <p:sp>
        <p:nvSpPr>
          <p:cNvPr id="7" name="矩形 6"/>
          <p:cNvSpPr/>
          <p:nvPr/>
        </p:nvSpPr>
        <p:spPr>
          <a:xfrm>
            <a:off x="4439022" y="2944788"/>
            <a:ext cx="1620957"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从小到大</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8" name="矩形 7"/>
          <p:cNvSpPr/>
          <p:nvPr/>
        </p:nvSpPr>
        <p:spPr>
          <a:xfrm>
            <a:off x="8759502" y="2954313"/>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中间</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9" name="矩形 8"/>
          <p:cNvSpPr/>
          <p:nvPr/>
        </p:nvSpPr>
        <p:spPr>
          <a:xfrm>
            <a:off x="2025010" y="3573810"/>
            <a:ext cx="1261884"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平均数</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3" name="矩形 1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圆角矩形 1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6"/>
                                        </p:tgtEl>
                                      </p:cBhvr>
                                    </p:animEffect>
                                    <p:set>
                                      <p:cBhvr>
                                        <p:cTn id="23" dur="1" fill="hold">
                                          <p:stCondLst>
                                            <p:cond delay="499"/>
                                          </p:stCondLst>
                                        </p:cTn>
                                        <p:tgtEl>
                                          <p:spTgt spid="6"/>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7"/>
                                        </p:tgtEl>
                                      </p:cBhvr>
                                    </p:animEffect>
                                    <p:set>
                                      <p:cBhvr>
                                        <p:cTn id="26" dur="1" fill="hold">
                                          <p:stCondLst>
                                            <p:cond delay="499"/>
                                          </p:stCondLst>
                                        </p:cTn>
                                        <p:tgtEl>
                                          <p:spTgt spid="7"/>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8"/>
                                        </p:tgtEl>
                                      </p:cBhvr>
                                    </p:animEffect>
                                    <p:set>
                                      <p:cBhvr>
                                        <p:cTn id="29" dur="1" fill="hold">
                                          <p:stCondLst>
                                            <p:cond delay="499"/>
                                          </p:stCondLst>
                                        </p:cTn>
                                        <p:tgtEl>
                                          <p:spTgt spid="8"/>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6" grpId="0"/>
      <p:bldP spid="6" grpId="1"/>
      <p:bldP spid="7" grpId="0"/>
      <p:bldP spid="7" grpId="1"/>
      <p:bldP spid="8" grpId="0"/>
      <p:bldP spid="8" grpId="1"/>
      <p:bldP spid="9" grpId="0"/>
      <p:bldP spid="9"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34566" y="549474"/>
            <a:ext cx="11161240" cy="769417"/>
          </a:xfrm>
          <a:prstGeom prst="rect">
            <a:avLst/>
          </a:prstGeom>
        </p:spPr>
        <p:txBody>
          <a:bodyPr wrap="square" lIns="121898" tIns="60948" rIns="121898" bIns="60948">
            <a:spAutoFit/>
          </a:bodyPr>
          <a:lstStyle/>
          <a:p>
            <a:pPr algn="just">
              <a:lnSpc>
                <a:spcPct val="150000"/>
              </a:lnSpc>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三种</a:t>
            </a:r>
            <a:r>
              <a:rPr lang="zh-CN" altLang="zh-CN" sz="2800" kern="100" dirty="0" smtClean="0">
                <a:latin typeface="Times New Roman" panose="02020603050405020304"/>
                <a:ea typeface="华文细黑"/>
                <a:cs typeface="Times New Roman" panose="02020603050405020304"/>
              </a:rPr>
              <a:t>数</a:t>
            </a:r>
            <a:r>
              <a:rPr lang="zh-CN" altLang="en-US" sz="2800" kern="100" dirty="0" smtClean="0">
                <a:latin typeface="Times New Roman" panose="02020603050405020304"/>
                <a:ea typeface="华文细黑"/>
                <a:cs typeface="Times New Roman" panose="02020603050405020304"/>
              </a:rPr>
              <a:t>字</a:t>
            </a:r>
            <a:r>
              <a:rPr lang="zh-CN" altLang="zh-CN" sz="2800" kern="100" dirty="0" smtClean="0">
                <a:latin typeface="Times New Roman" panose="02020603050405020304"/>
                <a:ea typeface="华文细黑"/>
                <a:cs typeface="Times New Roman" panose="02020603050405020304"/>
              </a:rPr>
              <a:t>特征</a:t>
            </a:r>
            <a:r>
              <a:rPr lang="zh-CN" altLang="zh-CN" sz="2800" kern="100" dirty="0">
                <a:latin typeface="Times New Roman" panose="02020603050405020304"/>
                <a:ea typeface="华文细黑"/>
                <a:cs typeface="Times New Roman" panose="02020603050405020304"/>
              </a:rPr>
              <a:t>与频率分布直方图的关系</a:t>
            </a:r>
            <a:endParaRPr lang="zh-CN" altLang="zh-CN" sz="1050" kern="100" dirty="0">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478582" y="1341562"/>
          <a:ext cx="11377264" cy="4800560"/>
        </p:xfrm>
        <a:graphic>
          <a:graphicData uri="http://schemas.openxmlformats.org/drawingml/2006/table">
            <a:tbl>
              <a:tblPr/>
              <a:tblGrid>
                <a:gridCol w="1296144"/>
                <a:gridCol w="10081120"/>
              </a:tblGrid>
              <a:tr h="945106">
                <a:tc>
                  <a:txBody>
                    <a:bodyPr/>
                    <a:lstStyle/>
                    <a:p>
                      <a:pPr algn="ctr">
                        <a:lnSpc>
                          <a:spcPct val="150000"/>
                        </a:lnSpc>
                        <a:spcAft>
                          <a:spcPts val="0"/>
                        </a:spcAft>
                      </a:pPr>
                      <a:r>
                        <a:rPr lang="zh-CN" sz="2800" kern="100" baseline="0" dirty="0">
                          <a:effectLst/>
                          <a:latin typeface="Times New Roman" panose="02020603050405020304"/>
                          <a:ea typeface="华文细黑"/>
                          <a:cs typeface="Times New Roman" panose="02020603050405020304"/>
                        </a:rPr>
                        <a:t>众数</a:t>
                      </a:r>
                      <a:endParaRPr lang="zh-CN" sz="2800" kern="100" baseline="0" dirty="0">
                        <a:effectLst/>
                        <a:latin typeface="宋体" panose="02010600030101010101" pitchFamily="2" charset="-122"/>
                        <a:cs typeface="Courier New" panose="02070309020205020404"/>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2800" kern="100" baseline="0">
                          <a:effectLst/>
                          <a:latin typeface="Times New Roman" panose="02020603050405020304"/>
                          <a:ea typeface="华文细黑"/>
                          <a:cs typeface="Times New Roman" panose="02020603050405020304"/>
                        </a:rPr>
                        <a:t>众数是最高长方形的中点所对应的数据，表示样本数据的中心值</a:t>
                      </a:r>
                      <a:endParaRPr lang="zh-CN" sz="2800" kern="100" baseline="0">
                        <a:effectLst/>
                        <a:latin typeface="宋体" panose="02010600030101010101" pitchFamily="2" charset="-122"/>
                        <a:cs typeface="Courier New" panose="02070309020205020404"/>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35214">
                <a:tc>
                  <a:txBody>
                    <a:bodyPr/>
                    <a:lstStyle/>
                    <a:p>
                      <a:pPr algn="ctr">
                        <a:lnSpc>
                          <a:spcPct val="150000"/>
                        </a:lnSpc>
                        <a:spcAft>
                          <a:spcPts val="0"/>
                        </a:spcAft>
                      </a:pPr>
                      <a:r>
                        <a:rPr lang="zh-CN" sz="2800" kern="100" baseline="0" dirty="0">
                          <a:effectLst/>
                          <a:latin typeface="Times New Roman" panose="02020603050405020304"/>
                          <a:ea typeface="华文细黑"/>
                          <a:cs typeface="Times New Roman" panose="02020603050405020304"/>
                        </a:rPr>
                        <a:t>中位数</a:t>
                      </a:r>
                      <a:endParaRPr lang="zh-CN" sz="2800" kern="100" baseline="0" dirty="0">
                        <a:effectLst/>
                        <a:latin typeface="宋体" panose="02010600030101010101" pitchFamily="2" charset="-122"/>
                        <a:cs typeface="Courier New" panose="02070309020205020404"/>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US" sz="2800" kern="100" baseline="0" dirty="0">
                          <a:effectLst/>
                          <a:latin typeface="Times New Roman" panose="02020603050405020304"/>
                          <a:ea typeface="华文细黑"/>
                          <a:cs typeface="Courier New" panose="02070309020205020404"/>
                        </a:rPr>
                        <a:t>(1)</a:t>
                      </a:r>
                      <a:r>
                        <a:rPr lang="zh-CN" sz="2800" kern="100" baseline="0" dirty="0">
                          <a:effectLst/>
                          <a:latin typeface="Times New Roman" panose="02020603050405020304"/>
                          <a:ea typeface="华文细黑"/>
                          <a:cs typeface="Times New Roman" panose="02020603050405020304"/>
                        </a:rPr>
                        <a:t>在频率分布直方图中，中位数左边和右边的直方图面积相等，由此可以估计中位数的值，但是有偏差；</a:t>
                      </a:r>
                      <a:endParaRPr lang="zh-CN" sz="2800" kern="100" baseline="0" dirty="0">
                        <a:effectLst/>
                        <a:latin typeface="宋体" panose="02010600030101010101" pitchFamily="2" charset="-122"/>
                        <a:cs typeface="Courier New" panose="02070309020205020404"/>
                      </a:endParaRPr>
                    </a:p>
                    <a:p>
                      <a:pPr algn="l">
                        <a:lnSpc>
                          <a:spcPct val="150000"/>
                        </a:lnSpc>
                        <a:spcAft>
                          <a:spcPts val="0"/>
                        </a:spcAft>
                      </a:pPr>
                      <a:r>
                        <a:rPr lang="en-US" sz="2800" kern="100" baseline="0" dirty="0">
                          <a:effectLst/>
                          <a:latin typeface="Times New Roman" panose="02020603050405020304"/>
                          <a:ea typeface="华文细黑"/>
                          <a:cs typeface="Courier New" panose="02070309020205020404"/>
                        </a:rPr>
                        <a:t>(2)</a:t>
                      </a:r>
                      <a:r>
                        <a:rPr lang="zh-CN" sz="2800" kern="100" baseline="0" dirty="0">
                          <a:effectLst/>
                          <a:latin typeface="Times New Roman" panose="02020603050405020304"/>
                          <a:ea typeface="华文细黑"/>
                          <a:cs typeface="Times New Roman" panose="02020603050405020304"/>
                        </a:rPr>
                        <a:t>表示样本数据所占频率的等分线</a:t>
                      </a:r>
                      <a:endParaRPr lang="zh-CN" sz="2800" kern="100" baseline="0" dirty="0">
                        <a:effectLst/>
                        <a:latin typeface="宋体" panose="02010600030101010101" pitchFamily="2" charset="-122"/>
                        <a:cs typeface="Courier New" panose="02070309020205020404"/>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56184">
                <a:tc>
                  <a:txBody>
                    <a:bodyPr/>
                    <a:lstStyle/>
                    <a:p>
                      <a:pPr algn="ctr">
                        <a:lnSpc>
                          <a:spcPct val="150000"/>
                        </a:lnSpc>
                        <a:spcAft>
                          <a:spcPts val="0"/>
                        </a:spcAft>
                      </a:pPr>
                      <a:r>
                        <a:rPr lang="zh-CN" sz="2800" kern="100" baseline="0">
                          <a:effectLst/>
                          <a:latin typeface="Times New Roman" panose="02020603050405020304"/>
                          <a:ea typeface="华文细黑"/>
                          <a:cs typeface="Times New Roman" panose="02020603050405020304"/>
                        </a:rPr>
                        <a:t>平均数</a:t>
                      </a:r>
                      <a:endParaRPr lang="zh-CN" sz="2800" kern="100" baseline="0">
                        <a:effectLst/>
                        <a:latin typeface="宋体" panose="02010600030101010101" pitchFamily="2" charset="-122"/>
                        <a:cs typeface="Courier New" panose="02070309020205020404"/>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US" sz="2800" kern="100" baseline="0" dirty="0">
                          <a:effectLst/>
                          <a:latin typeface="Times New Roman" panose="02020603050405020304"/>
                          <a:ea typeface="华文细黑"/>
                          <a:cs typeface="Courier New" panose="02070309020205020404"/>
                        </a:rPr>
                        <a:t>(1)</a:t>
                      </a:r>
                      <a:r>
                        <a:rPr lang="zh-CN" sz="2800" kern="100" baseline="0" dirty="0">
                          <a:effectLst/>
                          <a:latin typeface="Times New Roman" panose="02020603050405020304"/>
                          <a:ea typeface="华文细黑"/>
                          <a:cs typeface="Times New Roman" panose="02020603050405020304"/>
                        </a:rPr>
                        <a:t>平均数等于每个小矩形的面积</a:t>
                      </a:r>
                      <a:r>
                        <a:rPr lang="zh-CN" sz="2800" kern="100" baseline="0" dirty="0" smtClean="0">
                          <a:effectLst/>
                          <a:latin typeface="Times New Roman" panose="02020603050405020304"/>
                          <a:ea typeface="华文细黑"/>
                          <a:cs typeface="Times New Roman" panose="02020603050405020304"/>
                        </a:rPr>
                        <a:t>乘</a:t>
                      </a:r>
                      <a:r>
                        <a:rPr lang="zh-CN" altLang="en-US" sz="2800" kern="100" baseline="0" dirty="0" smtClean="0">
                          <a:effectLst/>
                          <a:latin typeface="Times New Roman" panose="02020603050405020304"/>
                          <a:ea typeface="华文细黑"/>
                          <a:cs typeface="Times New Roman" panose="02020603050405020304"/>
                        </a:rPr>
                        <a:t>以</a:t>
                      </a:r>
                      <a:r>
                        <a:rPr lang="zh-CN" sz="2800" kern="100" baseline="0" dirty="0" smtClean="0">
                          <a:effectLst/>
                          <a:latin typeface="Times New Roman" panose="02020603050405020304"/>
                          <a:ea typeface="华文细黑"/>
                          <a:cs typeface="Times New Roman" panose="02020603050405020304"/>
                        </a:rPr>
                        <a:t>小</a:t>
                      </a:r>
                      <a:r>
                        <a:rPr lang="zh-CN" sz="2800" kern="100" baseline="0" dirty="0">
                          <a:effectLst/>
                          <a:latin typeface="Times New Roman" panose="02020603050405020304"/>
                          <a:ea typeface="华文细黑"/>
                          <a:cs typeface="Times New Roman" panose="02020603050405020304"/>
                        </a:rPr>
                        <a:t>矩形底边中点的横坐标之和；</a:t>
                      </a:r>
                      <a:endParaRPr lang="zh-CN" sz="2800" kern="100" baseline="0" dirty="0">
                        <a:effectLst/>
                        <a:latin typeface="宋体" panose="02010600030101010101" pitchFamily="2" charset="-122"/>
                        <a:cs typeface="Courier New" panose="02070309020205020404"/>
                      </a:endParaRPr>
                    </a:p>
                    <a:p>
                      <a:pPr algn="l">
                        <a:lnSpc>
                          <a:spcPct val="150000"/>
                        </a:lnSpc>
                        <a:spcAft>
                          <a:spcPts val="0"/>
                        </a:spcAft>
                      </a:pPr>
                      <a:r>
                        <a:rPr lang="en-US" sz="2800" kern="100" baseline="0" dirty="0">
                          <a:effectLst/>
                          <a:latin typeface="Times New Roman" panose="02020603050405020304"/>
                          <a:ea typeface="华文细黑"/>
                          <a:cs typeface="Courier New" panose="02070309020205020404"/>
                        </a:rPr>
                        <a:t>(2)</a:t>
                      </a:r>
                      <a:r>
                        <a:rPr lang="zh-CN" sz="2800" kern="100" baseline="0" dirty="0">
                          <a:effectLst/>
                          <a:latin typeface="Times New Roman" panose="02020603050405020304"/>
                          <a:ea typeface="华文细黑"/>
                          <a:cs typeface="Times New Roman" panose="02020603050405020304"/>
                        </a:rPr>
                        <a:t>平均数是频率分布直方图的重心，是频率分布直方图的平衡点</a:t>
                      </a:r>
                      <a:endParaRPr lang="zh-CN" sz="2800" kern="100" baseline="0" dirty="0">
                        <a:effectLst/>
                        <a:latin typeface="宋体" panose="02010600030101010101" pitchFamily="2" charset="-122"/>
                        <a:cs typeface="Courier New" panose="02070309020205020404"/>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292896"/>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知识点二　标准差、方差</a:t>
            </a:r>
            <a:endPar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endParaRPr>
          </a:p>
        </p:txBody>
      </p:sp>
      <p:sp>
        <p:nvSpPr>
          <p:cNvPr id="3" name="矩形 2"/>
          <p:cNvSpPr/>
          <p:nvPr/>
        </p:nvSpPr>
        <p:spPr>
          <a:xfrm>
            <a:off x="406574" y="909514"/>
            <a:ext cx="11161240"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标准差</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平均距离与标准差</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标准差是样本数据到平均数的一种平均距离，一般用</a:t>
            </a:r>
            <a:r>
              <a:rPr lang="en-US" altLang="zh-CN" sz="2800" i="1" kern="100" dirty="0">
                <a:latin typeface="Times New Roman" panose="02020603050405020304"/>
                <a:ea typeface="华文细黑"/>
                <a:cs typeface="Courier New" panose="02070309020205020404"/>
              </a:rPr>
              <a:t>s</a:t>
            </a:r>
            <a:r>
              <a:rPr lang="zh-CN" altLang="zh-CN" sz="2800" kern="100" dirty="0">
                <a:latin typeface="Times New Roman" panose="02020603050405020304"/>
                <a:ea typeface="华文细黑"/>
                <a:cs typeface="Times New Roman" panose="02020603050405020304"/>
              </a:rPr>
              <a:t>表示</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488107" y="3047628"/>
          <a:ext cx="11106150" cy="2038350"/>
        </p:xfrm>
        <a:graphic>
          <a:graphicData uri="http://schemas.openxmlformats.org/presentationml/2006/ole">
            <mc:AlternateContent xmlns:mc="http://schemas.openxmlformats.org/markup-compatibility/2006">
              <mc:Choice xmlns:v="urn:schemas-microsoft-com:vml" Requires="v">
                <p:oleObj spid="_x0000_s2049" name="文档" r:id="rId1" imgW="14820900" imgH="2730500" progId="Word.Document.12">
                  <p:embed/>
                </p:oleObj>
              </mc:Choice>
              <mc:Fallback>
                <p:oleObj name="文档" r:id="rId1" imgW="14820900" imgH="2730500" progId="Word.Document.12">
                  <p:embed/>
                  <p:pic>
                    <p:nvPicPr>
                      <p:cNvPr id="0" name="图片 2048"/>
                      <p:cNvPicPr>
                        <a:picLocks noChangeAspect="1"/>
                      </p:cNvPicPr>
                      <p:nvPr/>
                    </p:nvPicPr>
                    <p:blipFill>
                      <a:blip r:embed="rId2"/>
                      <a:stretch>
                        <a:fillRect/>
                      </a:stretch>
                    </p:blipFill>
                    <p:spPr>
                      <a:xfrm>
                        <a:off x="488107" y="3047628"/>
                        <a:ext cx="11106150" cy="2038350"/>
                      </a:xfrm>
                      <a:prstGeom prst="rect">
                        <a:avLst/>
                      </a:prstGeom>
                      <a:noFill/>
                      <a:ln w="9525">
                        <a:noFill/>
                      </a:ln>
                    </p:spPr>
                  </p:pic>
                </p:oleObj>
              </mc:Fallback>
            </mc:AlternateContent>
          </a:graphicData>
        </a:graphic>
      </p:graphicFrame>
      <p:sp>
        <p:nvSpPr>
          <p:cNvPr id="5" name="矩形 4"/>
          <p:cNvSpPr/>
          <p:nvPr/>
        </p:nvSpPr>
        <p:spPr>
          <a:xfrm>
            <a:off x="406574" y="4365898"/>
            <a:ext cx="11161240" cy="68683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则用如下公式来计算标准差：</a:t>
            </a:r>
            <a:endParaRPr lang="zh-CN" altLang="zh-CN" sz="1050" kern="100" dirty="0">
              <a:effectLst/>
              <a:latin typeface="宋体" panose="02010600030101010101" pitchFamily="2" charset="-122"/>
              <a:cs typeface="Courier New" panose="02070309020205020404"/>
            </a:endParaRPr>
          </a:p>
        </p:txBody>
      </p:sp>
      <p:graphicFrame>
        <p:nvGraphicFramePr>
          <p:cNvPr id="6" name="对象 5"/>
          <p:cNvGraphicFramePr>
            <a:graphicFrameLocks noChangeAspect="1"/>
          </p:cNvGraphicFramePr>
          <p:nvPr/>
        </p:nvGraphicFramePr>
        <p:xfrm>
          <a:off x="552450" y="5157986"/>
          <a:ext cx="10553700" cy="1323975"/>
        </p:xfrm>
        <a:graphic>
          <a:graphicData uri="http://schemas.openxmlformats.org/presentationml/2006/ole">
            <mc:AlternateContent xmlns:mc="http://schemas.openxmlformats.org/markup-compatibility/2006">
              <mc:Choice xmlns:v="urn:schemas-microsoft-com:vml" Requires="v">
                <p:oleObj spid="_x0000_s2050" name="文档" r:id="rId3" imgW="14097000" imgH="1778000" progId="Word.Document.12">
                  <p:embed/>
                </p:oleObj>
              </mc:Choice>
              <mc:Fallback>
                <p:oleObj name="文档" r:id="rId3" imgW="14097000" imgH="1778000" progId="Word.Document.12">
                  <p:embed/>
                  <p:pic>
                    <p:nvPicPr>
                      <p:cNvPr id="0" name="图片 2049"/>
                      <p:cNvPicPr>
                        <a:picLocks noChangeAspect="1"/>
                      </p:cNvPicPr>
                      <p:nvPr/>
                    </p:nvPicPr>
                    <p:blipFill>
                      <a:blip r:embed="rId4"/>
                      <a:stretch>
                        <a:fillRect/>
                      </a:stretch>
                    </p:blipFill>
                    <p:spPr>
                      <a:xfrm>
                        <a:off x="552450" y="5157986"/>
                        <a:ext cx="10553700" cy="1323975"/>
                      </a:xfrm>
                      <a:prstGeom prst="rect">
                        <a:avLst/>
                      </a:prstGeom>
                      <a:noFill/>
                      <a:ln w="9525">
                        <a:noFill/>
                      </a:ln>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549474"/>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计算标准差的步骤</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531813" y="1392238"/>
          <a:ext cx="10004425" cy="4067175"/>
        </p:xfrm>
        <a:graphic>
          <a:graphicData uri="http://schemas.openxmlformats.org/presentationml/2006/ole">
            <mc:AlternateContent xmlns:mc="http://schemas.openxmlformats.org/markup-compatibility/2006">
              <mc:Choice xmlns:v="urn:schemas-microsoft-com:vml" Requires="v">
                <p:oleObj spid="_x0000_s3073" name="文档" r:id="rId1" imgW="10124440" imgH="4130040" progId="Word.Document.12">
                  <p:embed/>
                </p:oleObj>
              </mc:Choice>
              <mc:Fallback>
                <p:oleObj name="文档" r:id="rId1" imgW="10124440" imgH="4130040" progId="Word.Document.12">
                  <p:embed/>
                  <p:pic>
                    <p:nvPicPr>
                      <p:cNvPr id="0" name="图片 3072"/>
                      <p:cNvPicPr>
                        <a:picLocks noChangeAspect="1"/>
                      </p:cNvPicPr>
                      <p:nvPr/>
                    </p:nvPicPr>
                    <p:blipFill>
                      <a:blip r:embed="rId2"/>
                      <a:stretch>
                        <a:fillRect/>
                      </a:stretch>
                    </p:blipFill>
                    <p:spPr>
                      <a:xfrm>
                        <a:off x="531813" y="1392238"/>
                        <a:ext cx="10004425" cy="4067175"/>
                      </a:xfrm>
                      <a:prstGeom prst="rect">
                        <a:avLst/>
                      </a:prstGeom>
                      <a:noFill/>
                      <a:ln w="9525">
                        <a:noFill/>
                      </a:ln>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549474"/>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方差</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标准差的平方</a:t>
            </a:r>
            <a:r>
              <a:rPr lang="en-US" altLang="zh-CN" sz="2800" i="1" kern="100" dirty="0">
                <a:latin typeface="Times New Roman" panose="02020603050405020304"/>
                <a:ea typeface="华文细黑"/>
                <a:cs typeface="Courier New" panose="02070309020205020404"/>
              </a:rPr>
              <a:t>s</a:t>
            </a:r>
            <a:r>
              <a:rPr lang="en-US" altLang="zh-CN" sz="2800" kern="100" baseline="300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叫做方差</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550590" y="2118767"/>
          <a:ext cx="10152063" cy="1743075"/>
        </p:xfrm>
        <a:graphic>
          <a:graphicData uri="http://schemas.openxmlformats.org/presentationml/2006/ole">
            <mc:AlternateContent xmlns:mc="http://schemas.openxmlformats.org/markup-compatibility/2006">
              <mc:Choice xmlns:v="urn:schemas-microsoft-com:vml" Requires="v">
                <p:oleObj spid="_x0000_s4097" name="文档" r:id="rId1" imgW="13550900" imgH="2336800" progId="Word.Document.12">
                  <p:embed/>
                </p:oleObj>
              </mc:Choice>
              <mc:Fallback>
                <p:oleObj name="文档" r:id="rId1" imgW="13550900" imgH="2336800" progId="Word.Document.12">
                  <p:embed/>
                  <p:pic>
                    <p:nvPicPr>
                      <p:cNvPr id="0" name="图片 4096"/>
                      <p:cNvPicPr>
                        <a:picLocks noChangeAspect="1"/>
                      </p:cNvPicPr>
                      <p:nvPr/>
                    </p:nvPicPr>
                    <p:blipFill>
                      <a:blip r:embed="rId2"/>
                      <a:stretch>
                        <a:fillRect/>
                      </a:stretch>
                    </p:blipFill>
                    <p:spPr>
                      <a:xfrm>
                        <a:off x="550590" y="2118767"/>
                        <a:ext cx="10152063" cy="1743075"/>
                      </a:xfrm>
                      <a:prstGeom prst="rect">
                        <a:avLst/>
                      </a:prstGeom>
                      <a:noFill/>
                      <a:ln w="9525">
                        <a:noFill/>
                      </a:ln>
                    </p:spPr>
                  </p:pic>
                </p:oleObj>
              </mc:Fallback>
            </mc:AlternateContent>
          </a:graphicData>
        </a:graphic>
      </p:graphicFrame>
      <p:sp>
        <p:nvSpPr>
          <p:cNvPr id="4" name="矩形 3"/>
          <p:cNvSpPr/>
          <p:nvPr/>
        </p:nvSpPr>
        <p:spPr>
          <a:xfrm>
            <a:off x="406574" y="3141762"/>
            <a:ext cx="11161240"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其中，</a:t>
            </a:r>
            <a:r>
              <a:rPr lang="en-US" altLang="zh-CN" sz="2800" i="1" kern="100" dirty="0">
                <a:latin typeface="Times New Roman" panose="02020603050405020304"/>
                <a:ea typeface="华文细黑"/>
                <a:cs typeface="Courier New" panose="02070309020205020404"/>
              </a:rPr>
              <a:t>x</a:t>
            </a:r>
            <a:r>
              <a:rPr lang="en-US" altLang="zh-CN" sz="2800" i="1" kern="100" baseline="-25000" dirty="0">
                <a:latin typeface="Times New Roman" panose="02020603050405020304"/>
                <a:ea typeface="华文细黑"/>
                <a:cs typeface="Courier New" panose="02070309020205020404"/>
              </a:rPr>
              <a:t>i</a:t>
            </a:r>
            <a:r>
              <a:rPr lang="en-US" altLang="zh-CN" sz="2800" kern="100" dirty="0">
                <a:latin typeface="Times New Roman" panose="02020603050405020304"/>
                <a:ea typeface="华文细黑"/>
                <a:cs typeface="Courier New" panose="02070309020205020404"/>
              </a:rPr>
              <a:t>(</a:t>
            </a:r>
            <a:r>
              <a:rPr lang="en-US" altLang="zh-CN" sz="2800" i="1" kern="100" dirty="0">
                <a:latin typeface="Times New Roman" panose="02020603050405020304"/>
                <a:ea typeface="华文细黑"/>
                <a:cs typeface="Courier New" panose="02070309020205020404"/>
              </a:rPr>
              <a:t>i</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1,2</a:t>
            </a:r>
            <a:r>
              <a:rPr lang="zh-CN" altLang="zh-CN" sz="2800" kern="100" dirty="0">
                <a:latin typeface="Times New Roman" panose="02020603050405020304"/>
                <a:ea typeface="华文细黑"/>
                <a:cs typeface="Times New Roman" panose="020206030504050203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n</a:t>
            </a:r>
            <a:r>
              <a:rPr lang="en-US" altLang="zh-CN" sz="2800" kern="100" dirty="0">
                <a:latin typeface="Times New Roman" panose="02020603050405020304"/>
                <a:ea typeface="华文细黑"/>
                <a:cs typeface="Courier New" panose="02070309020205020404"/>
              </a:rPr>
              <a:t>)</a:t>
            </a:r>
            <a:r>
              <a:rPr lang="zh-CN" altLang="zh-CN" sz="2800" kern="100" dirty="0" smtClean="0">
                <a:latin typeface="Times New Roman" panose="02020603050405020304"/>
                <a:ea typeface="华文细黑"/>
                <a:cs typeface="Times New Roman" panose="02020603050405020304"/>
              </a:rPr>
              <a:t>是</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n</a:t>
            </a:r>
            <a:r>
              <a:rPr lang="zh-CN" altLang="zh-CN" sz="2800" kern="100" dirty="0" smtClean="0">
                <a:latin typeface="Times New Roman" panose="02020603050405020304"/>
                <a:ea typeface="华文细黑"/>
                <a:cs typeface="Times New Roman" panose="02020603050405020304"/>
              </a:rPr>
              <a:t>是</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是</a:t>
            </a:r>
            <a:r>
              <a:rPr lang="en-US" altLang="zh-CN" sz="2800" u="sng" kern="100" dirty="0" smtClean="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graphicFrame>
        <p:nvGraphicFramePr>
          <p:cNvPr id="3" name="对象 2"/>
          <p:cNvGraphicFramePr>
            <a:graphicFrameLocks noChangeAspect="1"/>
          </p:cNvGraphicFramePr>
          <p:nvPr/>
        </p:nvGraphicFramePr>
        <p:xfrm>
          <a:off x="8543478" y="3303290"/>
          <a:ext cx="682625" cy="981075"/>
        </p:xfrm>
        <a:graphic>
          <a:graphicData uri="http://schemas.openxmlformats.org/presentationml/2006/ole">
            <mc:AlternateContent xmlns:mc="http://schemas.openxmlformats.org/markup-compatibility/2006">
              <mc:Choice xmlns:v="urn:schemas-microsoft-com:vml" Requires="v">
                <p:oleObj spid="_x0000_s4098" name="文档" r:id="rId3" imgW="927100" imgH="1320800" progId="Word.Document.12">
                  <p:embed/>
                </p:oleObj>
              </mc:Choice>
              <mc:Fallback>
                <p:oleObj name="文档" r:id="rId3" imgW="927100" imgH="1320800" progId="Word.Document.12">
                  <p:embed/>
                  <p:pic>
                    <p:nvPicPr>
                      <p:cNvPr id="0" name="图片 4097"/>
                      <p:cNvPicPr>
                        <a:picLocks noChangeAspect="1"/>
                      </p:cNvPicPr>
                      <p:nvPr/>
                    </p:nvPicPr>
                    <p:blipFill>
                      <a:blip r:embed="rId4"/>
                      <a:stretch>
                        <a:fillRect/>
                      </a:stretch>
                    </p:blipFill>
                    <p:spPr>
                      <a:xfrm>
                        <a:off x="8543478" y="3303290"/>
                        <a:ext cx="682625" cy="981075"/>
                      </a:xfrm>
                      <a:prstGeom prst="rect">
                        <a:avLst/>
                      </a:prstGeom>
                      <a:noFill/>
                      <a:ln w="9525">
                        <a:noFill/>
                      </a:ln>
                    </p:spPr>
                  </p:pic>
                </p:oleObj>
              </mc:Fallback>
            </mc:AlternateContent>
          </a:graphicData>
        </a:graphic>
      </p:graphicFrame>
      <p:sp>
        <p:nvSpPr>
          <p:cNvPr id="7" name="矩形 6"/>
          <p:cNvSpPr/>
          <p:nvPr/>
        </p:nvSpPr>
        <p:spPr>
          <a:xfrm>
            <a:off x="4439022" y="3238039"/>
            <a:ext cx="1620957"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样本数据</a:t>
            </a:r>
            <a:endParaRPr lang="zh-CN" altLang="en-US" dirty="0">
              <a:solidFill>
                <a:srgbClr val="C00000"/>
              </a:solidFill>
            </a:endParaRPr>
          </a:p>
        </p:txBody>
      </p:sp>
      <p:sp>
        <p:nvSpPr>
          <p:cNvPr id="8" name="矩形 7"/>
          <p:cNvSpPr/>
          <p:nvPr/>
        </p:nvSpPr>
        <p:spPr>
          <a:xfrm>
            <a:off x="6778505" y="3247564"/>
            <a:ext cx="1620957"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样本容量</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9" name="矩形 8"/>
          <p:cNvSpPr/>
          <p:nvPr/>
        </p:nvSpPr>
        <p:spPr>
          <a:xfrm>
            <a:off x="9191550" y="3213770"/>
            <a:ext cx="1980029"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样本平均数</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1" name="矩形 1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a:hlinkClick r:id="rId5"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14" name="圆角矩形 13"/>
          <p:cNvSpPr/>
          <p:nvPr/>
        </p:nvSpPr>
        <p:spPr>
          <a:xfrm>
            <a:off x="10387199"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1" nodeType="clickEffect">
                                  <p:stCondLst>
                                    <p:cond delay="0"/>
                                  </p:stCondLst>
                                  <p:childTnLst>
                                    <p:animEffect transition="out" filter="fade">
                                      <p:cBhvr>
                                        <p:cTn id="17" dur="500"/>
                                        <p:tgtEl>
                                          <p:spTgt spid="7"/>
                                        </p:tgtEl>
                                      </p:cBhvr>
                                    </p:animEffect>
                                    <p:set>
                                      <p:cBhvr>
                                        <p:cTn id="18" dur="1" fill="hold">
                                          <p:stCondLst>
                                            <p:cond delay="499"/>
                                          </p:stCondLst>
                                        </p:cTn>
                                        <p:tgtEl>
                                          <p:spTgt spid="7"/>
                                        </p:tgtEl>
                                        <p:attrNameLst>
                                          <p:attrName>style.visibility</p:attrName>
                                        </p:attrNameLst>
                                      </p:cBhvr>
                                      <p:to>
                                        <p:strVal val="hidden"/>
                                      </p:to>
                                    </p:set>
                                  </p:childTnLst>
                                </p:cTn>
                              </p:par>
                              <p:par>
                                <p:cTn id="19" presetID="10" presetClass="exit" presetSubtype="0" fill="hold" grpId="1" nodeType="withEffect">
                                  <p:stCondLst>
                                    <p:cond delay="0"/>
                                  </p:stCondLst>
                                  <p:childTnLst>
                                    <p:animEffect transition="out" filter="fade">
                                      <p:cBhvr>
                                        <p:cTn id="20" dur="500"/>
                                        <p:tgtEl>
                                          <p:spTgt spid="8"/>
                                        </p:tgtEl>
                                      </p:cBhvr>
                                    </p:animEffect>
                                    <p:set>
                                      <p:cBhvr>
                                        <p:cTn id="21" dur="1" fill="hold">
                                          <p:stCondLst>
                                            <p:cond delay="499"/>
                                          </p:stCondLst>
                                        </p:cTn>
                                        <p:tgtEl>
                                          <p:spTgt spid="8"/>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9"/>
                                        </p:tgtEl>
                                      </p:cBhvr>
                                    </p:animEffect>
                                    <p:set>
                                      <p:cBhvr>
                                        <p:cTn id="24"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7" grpId="0"/>
      <p:bldP spid="7" grpId="1"/>
      <p:bldP spid="8" grpId="0"/>
      <p:bldP spid="8" grpId="1"/>
      <p:bldP spid="9" grpId="0"/>
      <p:bldP spid="9"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defRPr/>
            </a:pPr>
            <a:r>
              <a:rPr lang="zh-CN" altLang="en-US" b="1" kern="0" dirty="0">
                <a:solidFill>
                  <a:schemeClr val="bg1"/>
                </a:solidFill>
                <a:latin typeface="微软雅黑" panose="020B0503020204020204" pitchFamily="34" charset="-122"/>
                <a:ea typeface="微软雅黑" panose="020B0503020204020204" pitchFamily="34" charset="-122"/>
              </a:rPr>
              <a:t> </a:t>
            </a:r>
            <a:r>
              <a:rPr lang="zh-CN" altLang="en-US" b="1" kern="0" dirty="0" smtClean="0">
                <a:solidFill>
                  <a:schemeClr val="bg1"/>
                </a:solidFill>
                <a:latin typeface="微软雅黑" panose="020B0503020204020204" pitchFamily="34" charset="-122"/>
                <a:ea typeface="微软雅黑" panose="020B0503020204020204" pitchFamily="34" charset="-122"/>
              </a:rPr>
              <a:t>题型探究                                                                                                       </a:t>
            </a:r>
            <a:r>
              <a:rPr lang="zh-CN" altLang="en-US" kern="0" dirty="0" smtClean="0">
                <a:solidFill>
                  <a:schemeClr val="bg1"/>
                </a:solidFill>
                <a:latin typeface="华文新魏" pitchFamily="2" charset="-122"/>
                <a:ea typeface="华文新魏" pitchFamily="2" charset="-122"/>
              </a:rPr>
              <a:t>重点突破</a:t>
            </a:r>
            <a:endParaRPr lang="zh-CN" altLang="en-US" kern="0" dirty="0">
              <a:solidFill>
                <a:schemeClr val="bg1"/>
              </a:solidFill>
              <a:latin typeface="华文新魏" pitchFamily="2" charset="-122"/>
              <a:ea typeface="华文新魏" pitchFamily="2" charset="-122"/>
            </a:endParaRPr>
          </a:p>
        </p:txBody>
      </p:sp>
      <p:sp>
        <p:nvSpPr>
          <p:cNvPr id="11" name="矩形 10"/>
          <p:cNvSpPr/>
          <p:nvPr/>
        </p:nvSpPr>
        <p:spPr>
          <a:xfrm>
            <a:off x="335360" y="621482"/>
            <a:ext cx="1116124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题型一　众数、中位数、平均数的简单运用</a:t>
            </a:r>
            <a:endPar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endParaRPr>
          </a:p>
        </p:txBody>
      </p:sp>
      <p:sp>
        <p:nvSpPr>
          <p:cNvPr id="7" name="矩形 6"/>
          <p:cNvSpPr/>
          <p:nvPr/>
        </p:nvSpPr>
        <p:spPr>
          <a:xfrm>
            <a:off x="406574" y="1273979"/>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例</a:t>
            </a:r>
            <a:r>
              <a:rPr lang="en-US" altLang="zh-CN" sz="2800" b="1" kern="100" dirty="0">
                <a:solidFill>
                  <a:srgbClr val="C00000"/>
                </a:solidFill>
                <a:latin typeface="Times New Roman" panose="02020603050405020304"/>
                <a:ea typeface="微软雅黑" panose="020B0503020204020204" pitchFamily="34" charset="-122"/>
                <a:cs typeface="Courier New" panose="02070309020205020404"/>
              </a:rPr>
              <a:t>1</a:t>
            </a: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　</a:t>
            </a:r>
            <a:r>
              <a:rPr lang="zh-CN" altLang="zh-CN" sz="2800" kern="100" dirty="0">
                <a:latin typeface="Times New Roman" panose="02020603050405020304"/>
                <a:ea typeface="华文细黑"/>
                <a:cs typeface="Times New Roman" panose="02020603050405020304"/>
              </a:rPr>
              <a:t>某公司的</a:t>
            </a:r>
            <a:r>
              <a:rPr lang="en-US" altLang="zh-CN" sz="2800" kern="100" dirty="0">
                <a:latin typeface="Times New Roman" panose="02020603050405020304"/>
                <a:ea typeface="华文细黑"/>
                <a:cs typeface="Courier New" panose="02070309020205020404"/>
              </a:rPr>
              <a:t>33</a:t>
            </a:r>
            <a:r>
              <a:rPr lang="zh-CN" altLang="zh-CN" sz="2800" kern="100" dirty="0">
                <a:latin typeface="Times New Roman" panose="02020603050405020304"/>
                <a:ea typeface="华文细黑"/>
                <a:cs typeface="Times New Roman" panose="02020603050405020304"/>
              </a:rPr>
              <a:t>名职工的月工资</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以元为单位</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如下表：</a:t>
            </a:r>
            <a:endParaRPr lang="zh-CN" altLang="zh-CN" sz="1050" kern="100" dirty="0">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622597" y="2061642"/>
          <a:ext cx="11233251" cy="2476284"/>
        </p:xfrm>
        <a:graphic>
          <a:graphicData uri="http://schemas.openxmlformats.org/drawingml/2006/table">
            <a:tbl>
              <a:tblPr/>
              <a:tblGrid>
                <a:gridCol w="1178949"/>
                <a:gridCol w="1482355"/>
                <a:gridCol w="1969248"/>
                <a:gridCol w="1280086"/>
                <a:gridCol w="1482355"/>
                <a:gridCol w="1280086"/>
                <a:gridCol w="1280086"/>
                <a:gridCol w="1280086"/>
              </a:tblGrid>
              <a:tr h="918102">
                <a:tc>
                  <a:txBody>
                    <a:bodyPr/>
                    <a:lstStyle/>
                    <a:p>
                      <a:pPr algn="ctr">
                        <a:lnSpc>
                          <a:spcPct val="150000"/>
                        </a:lnSpc>
                        <a:spcAft>
                          <a:spcPts val="0"/>
                        </a:spcAft>
                      </a:pPr>
                      <a:r>
                        <a:rPr lang="zh-CN" sz="2800" kern="100" baseline="0">
                          <a:effectLst/>
                          <a:latin typeface="Times New Roman" panose="02020603050405020304"/>
                          <a:ea typeface="华文细黑"/>
                          <a:cs typeface="Times New Roman" panose="02020603050405020304"/>
                        </a:rPr>
                        <a:t>职务</a:t>
                      </a:r>
                      <a:endParaRPr lang="zh-CN" sz="2800" kern="100" baseline="0">
                        <a:effectLst/>
                        <a:latin typeface="宋体" panose="02010600030101010101" pitchFamily="2" charset="-122"/>
                        <a:cs typeface="Courier New" panose="02070309020205020404"/>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panose="02020603050405020304"/>
                          <a:ea typeface="华文细黑"/>
                          <a:cs typeface="Times New Roman" panose="02020603050405020304"/>
                        </a:rPr>
                        <a:t>董事长</a:t>
                      </a:r>
                      <a:endParaRPr lang="zh-CN" sz="2800" kern="100" baseline="0">
                        <a:effectLst/>
                        <a:latin typeface="宋体" panose="02010600030101010101" pitchFamily="2" charset="-122"/>
                        <a:cs typeface="Courier New" panose="02070309020205020404"/>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panose="02020603050405020304"/>
                          <a:ea typeface="华文细黑"/>
                          <a:cs typeface="Times New Roman" panose="02020603050405020304"/>
                        </a:rPr>
                        <a:t>副董事长</a:t>
                      </a:r>
                      <a:endParaRPr lang="zh-CN" sz="2800" kern="100" baseline="0">
                        <a:effectLst/>
                        <a:latin typeface="宋体" panose="02010600030101010101" pitchFamily="2" charset="-122"/>
                        <a:cs typeface="Courier New" panose="02070309020205020404"/>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panose="02020603050405020304"/>
                          <a:ea typeface="华文细黑"/>
                          <a:cs typeface="Times New Roman" panose="02020603050405020304"/>
                        </a:rPr>
                        <a:t>董事</a:t>
                      </a:r>
                      <a:endParaRPr lang="zh-CN" sz="2800" kern="100" baseline="0">
                        <a:effectLst/>
                        <a:latin typeface="宋体" panose="02010600030101010101" pitchFamily="2" charset="-122"/>
                        <a:cs typeface="Courier New" panose="02070309020205020404"/>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dirty="0">
                          <a:effectLst/>
                          <a:latin typeface="Times New Roman" panose="02020603050405020304"/>
                          <a:ea typeface="华文细黑"/>
                          <a:cs typeface="Times New Roman" panose="02020603050405020304"/>
                        </a:rPr>
                        <a:t>总经理</a:t>
                      </a:r>
                      <a:endParaRPr lang="zh-CN" sz="2800" kern="100" baseline="0" dirty="0">
                        <a:effectLst/>
                        <a:latin typeface="宋体" panose="02010600030101010101" pitchFamily="2" charset="-122"/>
                        <a:cs typeface="Courier New" panose="02070309020205020404"/>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panose="02020603050405020304"/>
                          <a:ea typeface="华文细黑"/>
                          <a:cs typeface="Times New Roman" panose="02020603050405020304"/>
                        </a:rPr>
                        <a:t>经理</a:t>
                      </a:r>
                      <a:endParaRPr lang="zh-CN" sz="2800" kern="100" baseline="0">
                        <a:effectLst/>
                        <a:latin typeface="宋体" panose="02010600030101010101" pitchFamily="2" charset="-122"/>
                        <a:cs typeface="Courier New" panose="02070309020205020404"/>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panose="02020603050405020304"/>
                          <a:ea typeface="华文细黑"/>
                          <a:cs typeface="Times New Roman" panose="02020603050405020304"/>
                        </a:rPr>
                        <a:t>管理员</a:t>
                      </a:r>
                      <a:endParaRPr lang="zh-CN" sz="2800" kern="100" baseline="0">
                        <a:effectLst/>
                        <a:latin typeface="宋体" panose="02010600030101010101" pitchFamily="2" charset="-122"/>
                        <a:cs typeface="Courier New" panose="02070309020205020404"/>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panose="02020603050405020304"/>
                          <a:ea typeface="华文细黑"/>
                          <a:cs typeface="Times New Roman" panose="02020603050405020304"/>
                        </a:rPr>
                        <a:t>职员</a:t>
                      </a:r>
                      <a:endParaRPr lang="zh-CN" sz="2800" kern="100" baseline="0">
                        <a:effectLst/>
                        <a:latin typeface="宋体" panose="02010600030101010101" pitchFamily="2" charset="-122"/>
                        <a:cs typeface="Courier New" panose="02070309020205020404"/>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2068">
                <a:tc>
                  <a:txBody>
                    <a:bodyPr/>
                    <a:lstStyle/>
                    <a:p>
                      <a:pPr algn="ctr">
                        <a:lnSpc>
                          <a:spcPct val="150000"/>
                        </a:lnSpc>
                        <a:spcAft>
                          <a:spcPts val="0"/>
                        </a:spcAft>
                      </a:pPr>
                      <a:r>
                        <a:rPr lang="zh-CN" sz="2800" kern="100" baseline="0">
                          <a:effectLst/>
                          <a:latin typeface="Times New Roman" panose="02020603050405020304"/>
                          <a:ea typeface="华文细黑"/>
                          <a:cs typeface="Times New Roman" panose="02020603050405020304"/>
                        </a:rPr>
                        <a:t>人数</a:t>
                      </a:r>
                      <a:endParaRPr lang="zh-CN" sz="2800" kern="100" baseline="0">
                        <a:effectLst/>
                        <a:latin typeface="宋体" panose="02010600030101010101" pitchFamily="2" charset="-122"/>
                        <a:cs typeface="Courier New" panose="02070309020205020404"/>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1</a:t>
                      </a:r>
                      <a:endParaRPr lang="zh-CN" sz="2800" kern="100" baseline="0">
                        <a:effectLst/>
                        <a:latin typeface="宋体" panose="02010600030101010101" pitchFamily="2" charset="-122"/>
                        <a:cs typeface="Courier New" panose="02070309020205020404"/>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1</a:t>
                      </a:r>
                      <a:endParaRPr lang="zh-CN" sz="2800" kern="100" baseline="0">
                        <a:effectLst/>
                        <a:latin typeface="宋体" panose="02010600030101010101" pitchFamily="2" charset="-122"/>
                        <a:cs typeface="Courier New" panose="02070309020205020404"/>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2</a:t>
                      </a:r>
                      <a:endParaRPr lang="zh-CN" sz="2800" kern="100" baseline="0">
                        <a:effectLst/>
                        <a:latin typeface="宋体" panose="02010600030101010101" pitchFamily="2" charset="-122"/>
                        <a:cs typeface="Courier New" panose="02070309020205020404"/>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1</a:t>
                      </a:r>
                      <a:endParaRPr lang="zh-CN" sz="2800" kern="100" baseline="0">
                        <a:effectLst/>
                        <a:latin typeface="宋体" panose="02010600030101010101" pitchFamily="2" charset="-122"/>
                        <a:cs typeface="Courier New" panose="02070309020205020404"/>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5</a:t>
                      </a:r>
                      <a:endParaRPr lang="zh-CN" sz="2800" kern="100" baseline="0">
                        <a:effectLst/>
                        <a:latin typeface="宋体" panose="02010600030101010101" pitchFamily="2" charset="-122"/>
                        <a:cs typeface="Courier New" panose="02070309020205020404"/>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3</a:t>
                      </a:r>
                      <a:endParaRPr lang="zh-CN" sz="2800" kern="100" baseline="0">
                        <a:effectLst/>
                        <a:latin typeface="宋体" panose="02010600030101010101" pitchFamily="2" charset="-122"/>
                        <a:cs typeface="Courier New" panose="02070309020205020404"/>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20</a:t>
                      </a:r>
                      <a:endParaRPr lang="zh-CN" sz="2800" kern="100" baseline="0">
                        <a:effectLst/>
                        <a:latin typeface="宋体" panose="02010600030101010101" pitchFamily="2" charset="-122"/>
                        <a:cs typeface="Courier New" panose="02070309020205020404"/>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18102">
                <a:tc>
                  <a:txBody>
                    <a:bodyPr/>
                    <a:lstStyle/>
                    <a:p>
                      <a:pPr algn="ctr">
                        <a:lnSpc>
                          <a:spcPct val="150000"/>
                        </a:lnSpc>
                        <a:spcAft>
                          <a:spcPts val="0"/>
                        </a:spcAft>
                      </a:pPr>
                      <a:r>
                        <a:rPr lang="zh-CN" sz="2800" kern="100" baseline="0">
                          <a:effectLst/>
                          <a:latin typeface="Times New Roman" panose="02020603050405020304"/>
                          <a:ea typeface="华文细黑"/>
                          <a:cs typeface="Times New Roman" panose="02020603050405020304"/>
                        </a:rPr>
                        <a:t>工资</a:t>
                      </a:r>
                      <a:endParaRPr lang="zh-CN" sz="2800" kern="100" baseline="0">
                        <a:effectLst/>
                        <a:latin typeface="宋体" panose="02010600030101010101" pitchFamily="2" charset="-122"/>
                        <a:cs typeface="Courier New" panose="02070309020205020404"/>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5 500</a:t>
                      </a:r>
                      <a:endParaRPr lang="zh-CN" sz="2800" kern="100" baseline="0">
                        <a:effectLst/>
                        <a:latin typeface="宋体" panose="02010600030101010101" pitchFamily="2" charset="-122"/>
                        <a:cs typeface="Courier New" panose="02070309020205020404"/>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5 000</a:t>
                      </a:r>
                      <a:endParaRPr lang="zh-CN" sz="2800" kern="100" baseline="0">
                        <a:effectLst/>
                        <a:latin typeface="宋体" panose="02010600030101010101" pitchFamily="2" charset="-122"/>
                        <a:cs typeface="Courier New" panose="02070309020205020404"/>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3 500</a:t>
                      </a:r>
                      <a:endParaRPr lang="zh-CN" sz="2800" kern="100" baseline="0">
                        <a:effectLst/>
                        <a:latin typeface="宋体" panose="02010600030101010101" pitchFamily="2" charset="-122"/>
                        <a:cs typeface="Courier New" panose="02070309020205020404"/>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3 000</a:t>
                      </a:r>
                      <a:endParaRPr lang="zh-CN" sz="2800" kern="100" baseline="0">
                        <a:effectLst/>
                        <a:latin typeface="宋体" panose="02010600030101010101" pitchFamily="2" charset="-122"/>
                        <a:cs typeface="Courier New" panose="02070309020205020404"/>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2 500</a:t>
                      </a:r>
                      <a:endParaRPr lang="zh-CN" sz="2800" kern="100" baseline="0">
                        <a:effectLst/>
                        <a:latin typeface="宋体" panose="02010600030101010101" pitchFamily="2" charset="-122"/>
                        <a:cs typeface="Courier New" panose="02070309020205020404"/>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2 000</a:t>
                      </a:r>
                      <a:endParaRPr lang="zh-CN" sz="2800" kern="100" baseline="0">
                        <a:effectLst/>
                        <a:latin typeface="宋体" panose="02010600030101010101" pitchFamily="2" charset="-122"/>
                        <a:cs typeface="Courier New" panose="02070309020205020404"/>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panose="02020603050405020304"/>
                          <a:ea typeface="华文细黑"/>
                          <a:cs typeface="Courier New" panose="02070309020205020404"/>
                        </a:rPr>
                        <a:t>1 500</a:t>
                      </a:r>
                      <a:endParaRPr lang="zh-CN" sz="2800" kern="100" baseline="0" dirty="0">
                        <a:effectLst/>
                        <a:latin typeface="宋体" panose="02010600030101010101" pitchFamily="2" charset="-122"/>
                        <a:cs typeface="Courier New" panose="02070309020205020404"/>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4607</Words>
  <Application>WPS 演示</Application>
  <PresentationFormat>自定义</PresentationFormat>
  <Paragraphs>503</Paragraphs>
  <Slides>39</Slides>
  <Notes>0</Notes>
  <HiddenSlides>7</HiddenSlides>
  <MMClips>0</MMClips>
  <ScaleCrop>false</ScaleCrop>
  <HeadingPairs>
    <vt:vector size="8" baseType="variant">
      <vt:variant>
        <vt:lpstr>已用的字体</vt:lpstr>
      </vt:variant>
      <vt:variant>
        <vt:i4>19</vt:i4>
      </vt:variant>
      <vt:variant>
        <vt:lpstr>主题</vt:lpstr>
      </vt:variant>
      <vt:variant>
        <vt:i4>1</vt:i4>
      </vt:variant>
      <vt:variant>
        <vt:lpstr>嵌入 OLE 服务器</vt:lpstr>
      </vt:variant>
      <vt:variant>
        <vt:i4>35</vt:i4>
      </vt:variant>
      <vt:variant>
        <vt:lpstr>幻灯片标题</vt:lpstr>
      </vt:variant>
      <vt:variant>
        <vt:i4>39</vt:i4>
      </vt:variant>
    </vt:vector>
  </HeadingPairs>
  <TitlesOfParts>
    <vt:vector size="94" baseType="lpstr">
      <vt:lpstr>Arial</vt:lpstr>
      <vt:lpstr>宋体</vt:lpstr>
      <vt:lpstr>Wingdings</vt:lpstr>
      <vt:lpstr>微软雅黑</vt:lpstr>
      <vt:lpstr>Times New Roman</vt:lpstr>
      <vt:lpstr>Times New Roman</vt:lpstr>
      <vt:lpstr>华文细黑</vt:lpstr>
      <vt:lpstr>Courier New</vt:lpstr>
      <vt:lpstr>华文新魏</vt:lpstr>
      <vt:lpstr>华文细黑</vt:lpstr>
      <vt:lpstr>黑体</vt:lpstr>
      <vt:lpstr>Arial Unicode MS</vt:lpstr>
      <vt:lpstr>Calibri</vt:lpstr>
      <vt:lpstr>IPAPANNEW</vt:lpstr>
      <vt:lpstr>Broadway</vt:lpstr>
      <vt:lpstr>楷体</vt:lpstr>
      <vt:lpstr>经典繁仿黑</vt:lpstr>
      <vt:lpstr>Lao UI</vt:lpstr>
      <vt:lpstr>Segoe Print</vt:lpstr>
      <vt:lpstr>Office 主题</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806</cp:revision>
  <dcterms:created xsi:type="dcterms:W3CDTF">2014-10-15T07:25:00Z</dcterms:created>
  <dcterms:modified xsi:type="dcterms:W3CDTF">2018-02-14T13:25:32Z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