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418" r:id="rId4"/>
    <p:sldId id="257" r:id="rId5"/>
    <p:sldId id="258" r:id="rId6"/>
    <p:sldId id="425" r:id="rId7"/>
    <p:sldId id="453" r:id="rId8"/>
    <p:sldId id="481" r:id="rId9"/>
    <p:sldId id="482" r:id="rId10"/>
    <p:sldId id="483" r:id="rId11"/>
    <p:sldId id="484" r:id="rId12"/>
    <p:sldId id="490" r:id="rId13"/>
    <p:sldId id="485" r:id="rId14"/>
    <p:sldId id="278" r:id="rId15"/>
    <p:sldId id="478" r:id="rId16"/>
    <p:sldId id="309" r:id="rId17"/>
    <p:sldId id="457" r:id="rId18"/>
    <p:sldId id="459" r:id="rId19"/>
    <p:sldId id="491" r:id="rId20"/>
    <p:sldId id="461" r:id="rId21"/>
    <p:sldId id="462" r:id="rId22"/>
    <p:sldId id="463" r:id="rId23"/>
    <p:sldId id="479" r:id="rId24"/>
    <p:sldId id="480" r:id="rId25"/>
    <p:sldId id="492" r:id="rId26"/>
    <p:sldId id="493" r:id="rId27"/>
    <p:sldId id="465" r:id="rId28"/>
    <p:sldId id="466" r:id="rId29"/>
    <p:sldId id="494" r:id="rId30"/>
    <p:sldId id="495" r:id="rId31"/>
    <p:sldId id="497" r:id="rId32"/>
    <p:sldId id="468" r:id="rId33"/>
    <p:sldId id="469" r:id="rId34"/>
    <p:sldId id="361" r:id="rId35"/>
    <p:sldId id="424" r:id="rId36"/>
    <p:sldId id="447" r:id="rId37"/>
    <p:sldId id="448" r:id="rId38"/>
    <p:sldId id="423" r:id="rId39"/>
    <p:sldId id="475" r:id="rId40"/>
    <p:sldId id="496" r:id="rId41"/>
    <p:sldId id="451" r:id="rId42"/>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70" d="100"/>
          <a:sy n="70" d="100"/>
        </p:scale>
        <p:origin x="-864" y="-45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package" Target="../embeddings/Document2.docx"/></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4.emf"/><Relationship Id="rId1" Type="http://schemas.openxmlformats.org/officeDocument/2006/relationships/package" Target="../embeddings/Document3.docx"/></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5.xml"/><Relationship Id="rId1" Type="http://schemas.openxmlformats.org/officeDocument/2006/relationships/slide" Target="slide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9.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9.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6.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slide" Target="slide26.xml"/><Relationship Id="rId3" Type="http://schemas.openxmlformats.org/officeDocument/2006/relationships/slide" Target="slide25.xml"/><Relationship Id="rId2" Type="http://schemas.openxmlformats.org/officeDocument/2006/relationships/image" Target="../media/image9.emf"/><Relationship Id="rId1" Type="http://schemas.openxmlformats.org/officeDocument/2006/relationships/package" Target="../embeddings/Document4.docx"/></Relationships>
</file>

<file path=ppt/slides/_rels/slide25.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1.xml"/><Relationship Id="rId7" Type="http://schemas.openxmlformats.org/officeDocument/2006/relationships/slide" Target="slide26.xml"/><Relationship Id="rId6" Type="http://schemas.openxmlformats.org/officeDocument/2006/relationships/image" Target="../media/image12.emf"/><Relationship Id="rId5" Type="http://schemas.openxmlformats.org/officeDocument/2006/relationships/package" Target="../embeddings/Document7.docx"/><Relationship Id="rId4" Type="http://schemas.openxmlformats.org/officeDocument/2006/relationships/image" Target="../media/image11.emf"/><Relationship Id="rId3" Type="http://schemas.openxmlformats.org/officeDocument/2006/relationships/package" Target="../embeddings/Document6.docx"/><Relationship Id="rId2" Type="http://schemas.openxmlformats.org/officeDocument/2006/relationships/image" Target="../media/image10.emf"/><Relationship Id="rId1" Type="http://schemas.openxmlformats.org/officeDocument/2006/relationships/package" Target="../embeddings/Document5.docx"/></Relationships>
</file>

<file path=ppt/slides/_rels/slide26.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xml"/><Relationship Id="rId5" Type="http://schemas.openxmlformats.org/officeDocument/2006/relationships/image" Target="../media/image14.emf"/><Relationship Id="rId4" Type="http://schemas.openxmlformats.org/officeDocument/2006/relationships/package" Target="../embeddings/Document9.docx"/><Relationship Id="rId3" Type="http://schemas.openxmlformats.org/officeDocument/2006/relationships/image" Target="../media/image13.emf"/><Relationship Id="rId2" Type="http://schemas.openxmlformats.org/officeDocument/2006/relationships/package" Target="../embeddings/Document8.docx"/><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F:\&#37329;&#27036;&#33489;\&#26032;&#20116;&#26412;\&#21019;&#26032;&#35774;&#35745;%20&#25968;&#23398;%20&#20154;&#25945;A&#29256;%20&#24517;&#20462;3\&#21019;&#26032;&#35774;&#35745;%20&#25968;&#23398;%20&#20154;&#25945;A&#29256;%20&#24517;&#20462;3\16L41.TIF" TargetMode="Externa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xml"/><Relationship Id="rId4" Type="http://schemas.openxmlformats.org/officeDocument/2006/relationships/image" Target="../media/image17.emf"/><Relationship Id="rId3" Type="http://schemas.openxmlformats.org/officeDocument/2006/relationships/package" Target="../embeddings/Document11.docx"/><Relationship Id="rId2" Type="http://schemas.openxmlformats.org/officeDocument/2006/relationships/image" Target="../media/image16.emf"/><Relationship Id="rId1" Type="http://schemas.openxmlformats.org/officeDocument/2006/relationships/package" Target="../embeddings/Document10.docx"/></Relationships>
</file>

<file path=ppt/slides/_rels/slide29.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1.xml"/><Relationship Id="rId3" Type="http://schemas.openxmlformats.org/officeDocument/2006/relationships/image" Target="../media/image18.emf"/><Relationship Id="rId2" Type="http://schemas.openxmlformats.org/officeDocument/2006/relationships/package" Target="../embeddings/Document12.docx"/><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3.xml"/><Relationship Id="rId2" Type="http://schemas.openxmlformats.org/officeDocument/2006/relationships/slide" Target="slide13.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xml"/><Relationship Id="rId6" Type="http://schemas.openxmlformats.org/officeDocument/2006/relationships/image" Target="../media/image21.emf"/><Relationship Id="rId5" Type="http://schemas.openxmlformats.org/officeDocument/2006/relationships/package" Target="../embeddings/Document15.docx"/><Relationship Id="rId4" Type="http://schemas.openxmlformats.org/officeDocument/2006/relationships/image" Target="../media/image20.emf"/><Relationship Id="rId3" Type="http://schemas.openxmlformats.org/officeDocument/2006/relationships/package" Target="../embeddings/Document14.docx"/><Relationship Id="rId2" Type="http://schemas.openxmlformats.org/officeDocument/2006/relationships/image" Target="../media/image19.emf"/><Relationship Id="rId1" Type="http://schemas.openxmlformats.org/officeDocument/2006/relationships/package" Target="../embeddings/Document13.docx"/></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slide" Target="slide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4.xml.rels><?xml version="1.0" encoding="UTF-8" standalone="yes"?>
<Relationships xmlns="http://schemas.openxmlformats.org/package/2006/relationships"><Relationship Id="rId9" Type="http://schemas.openxmlformats.org/officeDocument/2006/relationships/vmlDrawing" Target="../drawings/vmlDrawing10.vml"/><Relationship Id="rId8" Type="http://schemas.openxmlformats.org/officeDocument/2006/relationships/slideLayout" Target="../slideLayouts/slideLayout1.xml"/><Relationship Id="rId7" Type="http://schemas.openxmlformats.org/officeDocument/2006/relationships/image" Target="../media/image23.emf"/><Relationship Id="rId6" Type="http://schemas.openxmlformats.org/officeDocument/2006/relationships/package" Target="../embeddings/Document16.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5.xml.rels><?xml version="1.0" encoding="UTF-8" standalone="yes"?>
<Relationships xmlns="http://schemas.openxmlformats.org/package/2006/relationships"><Relationship Id="rId9" Type="http://schemas.openxmlformats.org/officeDocument/2006/relationships/vmlDrawing" Target="../drawings/vmlDrawing11.vml"/><Relationship Id="rId8" Type="http://schemas.openxmlformats.org/officeDocument/2006/relationships/slideLayout" Target="../slideLayouts/slideLayout1.xml"/><Relationship Id="rId7" Type="http://schemas.openxmlformats.org/officeDocument/2006/relationships/image" Target="../media/image24.emf"/><Relationship Id="rId6" Type="http://schemas.openxmlformats.org/officeDocument/2006/relationships/package" Target="../embeddings/Document17.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6.xml.rels><?xml version="1.0" encoding="UTF-8" standalone="yes"?>
<Relationships xmlns="http://schemas.openxmlformats.org/package/2006/relationships"><Relationship Id="rId9" Type="http://schemas.openxmlformats.org/officeDocument/2006/relationships/image" Target="../media/image26.emf"/><Relationship Id="rId8" Type="http://schemas.openxmlformats.org/officeDocument/2006/relationships/package" Target="../embeddings/Document19.docx"/><Relationship Id="rId7" Type="http://schemas.openxmlformats.org/officeDocument/2006/relationships/image" Target="../media/image25.emf"/><Relationship Id="rId6" Type="http://schemas.openxmlformats.org/officeDocument/2006/relationships/package" Target="../embeddings/Document18.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3" Type="http://schemas.openxmlformats.org/officeDocument/2006/relationships/vmlDrawing" Target="../drawings/vmlDrawing12.vml"/><Relationship Id="rId12" Type="http://schemas.openxmlformats.org/officeDocument/2006/relationships/slideLayout" Target="../slideLayouts/slideLayout1.xml"/><Relationship Id="rId11" Type="http://schemas.openxmlformats.org/officeDocument/2006/relationships/image" Target="../media/image27.emf"/><Relationship Id="rId10" Type="http://schemas.openxmlformats.org/officeDocument/2006/relationships/package" Target="../embeddings/Document20.docx"/><Relationship Id="rId1" Type="http://schemas.openxmlformats.org/officeDocument/2006/relationships/slide" Target="slide3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package" Target="../embeddings/Document22.docx"/><Relationship Id="rId7" Type="http://schemas.openxmlformats.org/officeDocument/2006/relationships/image" Target="../media/image25.emf"/><Relationship Id="rId6" Type="http://schemas.openxmlformats.org/officeDocument/2006/relationships/package" Target="../embeddings/Document21.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0" Type="http://schemas.openxmlformats.org/officeDocument/2006/relationships/vmlDrawing" Target="../drawings/vmlDrawing13.vml"/><Relationship Id="rId1" Type="http://schemas.openxmlformats.org/officeDocument/2006/relationships/slide" Target="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5" Type="http://schemas.openxmlformats.org/officeDocument/2006/relationships/vmlDrawing" Target="../drawings/vmlDrawing14.vml"/><Relationship Id="rId4" Type="http://schemas.openxmlformats.org/officeDocument/2006/relationships/slideLayout" Target="../slideLayouts/slideLayout1.xml"/><Relationship Id="rId3" Type="http://schemas.openxmlformats.org/officeDocument/2006/relationships/image" Target="../media/image28.emf"/><Relationship Id="rId2" Type="http://schemas.openxmlformats.org/officeDocument/2006/relationships/package" Target="../embeddings/Document23.docx"/><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package" Target="../embeddings/Document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duotone>
              <a:schemeClr val="bg2">
                <a:shade val="45000"/>
                <a:satMod val="135000"/>
              </a:schemeClr>
              <a:prstClr val="white"/>
            </a:duotone>
            <a:extLst>
              <a:ext uri="{28A0092B-C50C-407E-A947-70E740481C1C}">
                <a14:useLocalDpi xmlns:a14="http://schemas.microsoft.com/office/drawing/2010/main" val="0"/>
              </a:ext>
            </a:extLst>
          </a:blip>
          <a:srcRect l="7962"/>
          <a:stretch>
            <a:fillRect/>
          </a:stretch>
        </p:blipFill>
        <p:spPr>
          <a:xfrm>
            <a:off x="8105774" y="2966193"/>
            <a:ext cx="4096603" cy="3890269"/>
          </a:xfrm>
          <a:prstGeom prst="rect">
            <a:avLst/>
          </a:prstGeom>
        </p:spPr>
      </p:pic>
      <p:sp>
        <p:nvSpPr>
          <p:cNvPr id="16" name="矩形 15"/>
          <p:cNvSpPr>
            <a:spLocks noChangeArrowheads="1"/>
          </p:cNvSpPr>
          <p:nvPr/>
        </p:nvSpPr>
        <p:spPr bwMode="auto">
          <a:xfrm>
            <a:off x="1378567" y="2421964"/>
            <a:ext cx="64978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第二章　统  计</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336296" y="2846179"/>
            <a:ext cx="6919150" cy="1015663"/>
          </a:xfrm>
          <a:prstGeom prst="rect">
            <a:avLst/>
          </a:prstGeom>
          <a:noFill/>
        </p:spPr>
        <p:txBody>
          <a:bodyPr wrap="square" rtlCol="0">
            <a:spAutoFit/>
          </a:bodyPr>
          <a:lstStyle/>
          <a:p>
            <a:pPr>
              <a:lnSpc>
                <a:spcPct val="120000"/>
              </a:lnSpc>
            </a:pPr>
            <a:r>
              <a:rPr lang="en-US" altLang="zh-CN" sz="5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2.3</a:t>
            </a:r>
            <a:r>
              <a:rPr lang="zh-CN" altLang="zh-CN" sz="5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变量间的相关关系</a:t>
            </a:r>
            <a:endParaRPr lang="zh-CN" altLang="zh-CN" sz="5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37417" y="1148569"/>
          <a:ext cx="10672763" cy="4067175"/>
        </p:xfrm>
        <a:graphic>
          <a:graphicData uri="http://schemas.openxmlformats.org/presentationml/2006/ole">
            <mc:AlternateContent xmlns:mc="http://schemas.openxmlformats.org/markup-compatibility/2006">
              <mc:Choice xmlns:v="urn:schemas-microsoft-com:vml" Requires="v">
                <p:oleObj spid="_x0000_s2049" name="文档" r:id="rId1" imgW="10800715" imgH="4116070" progId="Word.Document.12">
                  <p:embed/>
                </p:oleObj>
              </mc:Choice>
              <mc:Fallback>
                <p:oleObj name="文档" r:id="rId1" imgW="10800715" imgH="4116070" progId="Word.Document.12">
                  <p:embed/>
                  <p:pic>
                    <p:nvPicPr>
                      <p:cNvPr id="0" name="图片 2048"/>
                      <p:cNvPicPr>
                        <a:picLocks noChangeAspect="1"/>
                      </p:cNvPicPr>
                      <p:nvPr/>
                    </p:nvPicPr>
                    <p:blipFill>
                      <a:blip r:embed="rId2"/>
                      <a:stretch>
                        <a:fillRect/>
                      </a:stretch>
                    </p:blipFill>
                    <p:spPr>
                      <a:xfrm>
                        <a:off x="637417" y="1148569"/>
                        <a:ext cx="10672763" cy="4067175"/>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31813" y="927915"/>
          <a:ext cx="10687050" cy="5430837"/>
        </p:xfrm>
        <a:graphic>
          <a:graphicData uri="http://schemas.openxmlformats.org/presentationml/2006/ole">
            <mc:AlternateContent xmlns:mc="http://schemas.openxmlformats.org/markup-compatibility/2006">
              <mc:Choice xmlns:v="urn:schemas-microsoft-com:vml" Requires="v">
                <p:oleObj spid="_x0000_s3073" name="文档" r:id="rId1" imgW="10820400" imgH="5507990" progId="Word.Document.12">
                  <p:embed/>
                </p:oleObj>
              </mc:Choice>
              <mc:Fallback>
                <p:oleObj name="文档" r:id="rId1" imgW="10820400" imgH="5507990" progId="Word.Document.12">
                  <p:embed/>
                  <p:pic>
                    <p:nvPicPr>
                      <p:cNvPr id="0" name="图片 3072"/>
                      <p:cNvPicPr>
                        <a:picLocks noChangeAspect="1"/>
                      </p:cNvPicPr>
                      <p:nvPr/>
                    </p:nvPicPr>
                    <p:blipFill>
                      <a:blip r:embed="rId2"/>
                      <a:stretch>
                        <a:fillRect/>
                      </a:stretch>
                    </p:blipFill>
                    <p:spPr>
                      <a:xfrm>
                        <a:off x="531813" y="927915"/>
                        <a:ext cx="10687050" cy="5430837"/>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zh-CN" altLang="zh-CN" sz="2800" kern="100" dirty="0">
                <a:latin typeface="Times New Roman" panose="02020603050405020304"/>
                <a:ea typeface="华文细黑"/>
                <a:cs typeface="Times New Roman" panose="02020603050405020304"/>
              </a:rPr>
              <a:t>任何一组数据都可以由最小二乘法得出回归方程吗？</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59180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用最小二乘法求回归方程的前提是先判断所给数据具有线性相关关系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可利用散点图来判断</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，否则求出的回归方程是无意义的</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圆角矩形 5"/>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720519"/>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变量间相关关系的判断</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335360" y="1485578"/>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在下列两个变量的关系中，哪些是相关关系？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正方形边长与面积之间的关系；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作文水平与课外阅读量之间的关系；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人的身高与年龄之间的关系；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降雪量与交通事故的发生率之间的关系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06574" y="477466"/>
            <a:ext cx="1116124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两变量之间的关系有两种：函数关系与带有随机性的相关关系</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正方形的边长与面积之间的关系是函数关系</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作文水平与课外阅读量之间的关系不是严格的函数关系，但是具有相关性，因而是相关关系</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人的身高与年龄之间的关系既不是函数关系，也不是相关关系，因为人的年龄达到一定时期身高就不发生明显变化了，因而他们不具备相关关系</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降雪量与交通事故的发生率之间具有相关关系</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综上，</a:t>
            </a:r>
            <a:r>
              <a:rPr lang="en-US" altLang="zh-CN" sz="2800" kern="100" dirty="0">
                <a:latin typeface="宋体" panose="02010600030101010101" pitchFamily="2" charset="-122"/>
                <a:ea typeface="华文细黑"/>
                <a:cs typeface="Times New Roman" panose="02020603050405020304"/>
              </a:rPr>
              <a:t>②④</a:t>
            </a:r>
            <a:r>
              <a:rPr lang="zh-CN" altLang="zh-CN" sz="2800" kern="100" dirty="0">
                <a:latin typeface="Times New Roman" panose="02020603050405020304"/>
                <a:ea typeface="华文细黑"/>
                <a:cs typeface="Times New Roman" panose="02020603050405020304"/>
              </a:rPr>
              <a:t>中的两个变量具有相关关系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75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89634"/>
            <a:ext cx="12190413" cy="229489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11" name="矩形 10"/>
          <p:cNvSpPr/>
          <p:nvPr/>
        </p:nvSpPr>
        <p:spPr>
          <a:xfrm>
            <a:off x="406574" y="213365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函数关系是一种确定的关系，而相关关系是非随机变量与随机变量的关系</a:t>
            </a:r>
            <a:r>
              <a:rPr lang="en-US" altLang="zh-CN" sz="2800" kern="100" dirty="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函数关系是一种因果关系，</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而相关关系不一定是因果关系，也可能是伴随关系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1742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下列两个变量间的关系不是函数关系的是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正方体的棱长与体积</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角的度数与它的正弦值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单产为常数时，土地面积与粮食总产量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日照时间与水稻的单位产量</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3285778"/>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函数关系与相关关系都是指两个变量之间的关系，</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但是这两种关系是不同的，函数关系是指当自变量一定时，函数值是确定的，是一种确定性的关系</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因为</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项</a:t>
            </a:r>
            <a:r>
              <a:rPr lang="en-US" altLang="zh-CN" sz="2800" i="1" kern="100" dirty="0">
                <a:latin typeface="Times New Roman" panose="02020603050405020304"/>
                <a:ea typeface="华文细黑"/>
                <a:cs typeface="Courier New" panose="02070309020205020404"/>
              </a:rPr>
              <a:t>V</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a:t>
            </a:r>
            <a:r>
              <a:rPr lang="en-US" altLang="zh-CN" sz="2800" kern="100" baseline="300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项</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sin </a:t>
            </a:r>
            <a:r>
              <a:rPr lang="en-US" altLang="zh-CN" sz="2800" i="1" kern="100" dirty="0">
                <a:latin typeface="Times New Roman" panose="02020603050405020304"/>
                <a:ea typeface="华文细黑"/>
                <a:cs typeface="Courier New" panose="02070309020205020404"/>
              </a:rPr>
              <a:t>α</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项</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ax</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，且</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为常数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，所以这三项均是函数关系</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项是相关关系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9160196" y="309067"/>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D</a:t>
            </a:r>
            <a:endParaRPr lang="zh-CN" altLang="en-US" sz="2800" b="1" dirty="0">
              <a:solidFill>
                <a:srgbClr val="C00000"/>
              </a:solidFill>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build="allAtOnce"/>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散点图</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名学生的数学和物理成绩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270672" y="1701602"/>
          <a:ext cx="8568949" cy="3044004"/>
        </p:xfrm>
        <a:graphic>
          <a:graphicData uri="http://schemas.openxmlformats.org/drawingml/2006/table">
            <a:tbl>
              <a:tblPr/>
              <a:tblGrid>
                <a:gridCol w="2933194"/>
                <a:gridCol w="1127151"/>
                <a:gridCol w="1127151"/>
                <a:gridCol w="1127151"/>
                <a:gridCol w="1127151"/>
                <a:gridCol w="1127151"/>
              </a:tblGrid>
              <a:tr h="1116476">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　　</a:t>
                      </a:r>
                      <a:r>
                        <a:rPr lang="en-US" sz="2800" kern="100" baseline="0" dirty="0">
                          <a:effectLst/>
                          <a:latin typeface="Times New Roman" panose="02020603050405020304"/>
                          <a:ea typeface="华文细黑"/>
                          <a:cs typeface="Courier New" panose="02070309020205020404"/>
                        </a:rPr>
                        <a:t>   </a:t>
                      </a:r>
                      <a:r>
                        <a:rPr lang="zh-CN" sz="2800" kern="100" baseline="0" dirty="0">
                          <a:effectLst/>
                          <a:latin typeface="Times New Roman" panose="02020603050405020304"/>
                          <a:ea typeface="华文细黑"/>
                          <a:cs typeface="Times New Roman" panose="02020603050405020304"/>
                        </a:rPr>
                        <a:t>学生</a:t>
                      </a:r>
                      <a:endParaRPr lang="zh-CN" sz="2800" kern="100" baseline="0" dirty="0">
                        <a:effectLst/>
                        <a:latin typeface="宋体" panose="02010600030101010101" pitchFamily="2" charset="-122"/>
                        <a:cs typeface="Courier New" panose="02070309020205020404"/>
                      </a:endParaRPr>
                    </a:p>
                    <a:p>
                      <a:pPr algn="just">
                        <a:lnSpc>
                          <a:spcPct val="150000"/>
                        </a:lnSpc>
                        <a:spcAft>
                          <a:spcPts val="0"/>
                        </a:spcAft>
                      </a:pPr>
                      <a:r>
                        <a:rPr lang="zh-CN" sz="2800" kern="100" baseline="0" dirty="0">
                          <a:effectLst/>
                          <a:latin typeface="Times New Roman" panose="02020603050405020304"/>
                          <a:ea typeface="华文细黑"/>
                          <a:cs typeface="Times New Roman" panose="02020603050405020304"/>
                        </a:rPr>
                        <a:t>成绩</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A</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B</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C</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D</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E</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22">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数学成绩</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75</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70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1922">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物理成绩</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70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66</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68</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64</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62</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06574" y="47259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判断它们是否具有线性相关关系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0" name="圆角矩形 9">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294404" y="477466"/>
            <a:ext cx="1138558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以</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轴表示数学成绩，</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轴表示物理成绩，得相应的散点图如图所示</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7170" name="Picture 2" descr="RA17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83725" y="1568065"/>
            <a:ext cx="3905315" cy="2581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94405" y="4221882"/>
            <a:ext cx="10985378"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由散点图可知，各点分布在一条直线附近，故两者之间具有线性相关关系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blinds(horizontal)">
                                      <p:cBhvr>
                                        <p:cTn id="10" dur="750"/>
                                        <p:tgtEl>
                                          <p:spTgt spid="7170"/>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4758"/>
            <a:ext cx="12190413" cy="352911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1773610"/>
            <a:ext cx="11161240" cy="3253752"/>
          </a:xfrm>
          <a:prstGeom prst="rect">
            <a:avLst/>
          </a:prstGeom>
        </p:spPr>
        <p:txBody>
          <a:bodyPr wrap="square" lIns="121898" tIns="60948" rIns="121898" bIns="60948">
            <a:spAutoFit/>
          </a:bodyPr>
          <a:lstStyle/>
          <a:p>
            <a:pPr algn="just">
              <a:lnSpc>
                <a:spcPct val="150000"/>
              </a:lnSpc>
              <a:spcAft>
                <a:spcPts val="0"/>
              </a:spcAft>
            </a:pPr>
            <a:r>
              <a:rPr lang="en-US" sz="2800" kern="100" dirty="0" smtClean="0">
                <a:latin typeface="Times New Roman" panose="02020603050405020304"/>
                <a:ea typeface="楷体_GB2312"/>
                <a:cs typeface="Courier New" panose="02070309020205020404"/>
              </a:rPr>
              <a:t>1</a:t>
            </a: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判断两个变量</a:t>
            </a:r>
            <a:r>
              <a:rPr lang="en-US" sz="2800" i="1" kern="100" dirty="0" smtClean="0">
                <a:latin typeface="Times New Roman" panose="02020603050405020304" pitchFamily="18" charset="0"/>
                <a:ea typeface="华文细黑" panose="02010600040101010101" pitchFamily="2" charset="-122"/>
                <a:cs typeface="Times New Roman" panose="02020603050405020304" pitchFamily="18" charset="0"/>
              </a:rPr>
              <a:t>x</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和</a:t>
            </a:r>
            <a:r>
              <a:rPr lang="en-US" sz="2800" i="1" kern="100" dirty="0" smtClean="0">
                <a:latin typeface="Times New Roman" panose="02020603050405020304" pitchFamily="18" charset="0"/>
                <a:ea typeface="华文细黑" panose="02010600040101010101" pitchFamily="2" charset="-122"/>
                <a:cs typeface="Times New Roman" panose="02020603050405020304" pitchFamily="18" charset="0"/>
              </a:rPr>
              <a:t>y</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间具有哪种相关关系，最简便的方法是绘制散点图．变量之间可能是线性的，也可能是非线性的</a:t>
            </a: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如二次函数</a:t>
            </a: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，还可能不相关．</a:t>
            </a:r>
            <a:endPar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endParaRPr>
          </a:p>
          <a:p>
            <a:pPr algn="just">
              <a:lnSpc>
                <a:spcPct val="150000"/>
              </a:lnSpc>
              <a:spcAft>
                <a:spcPts val="0"/>
              </a:spcAft>
            </a:pP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2</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．画散点图时应注意合理选择单位长度，避免图形过大或偏小，或者是点的坐标在坐标系中画不准，使图形失真，导致得出错误结论．</a:t>
            </a:r>
            <a:endParaRPr lang="zh-CN" sz="2800" kern="100" dirty="0">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13570"/>
            <a:ext cx="1000408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理解两个变量的相关关系的概念</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会作散点图，并利用散点图判断两个变量之间是否具有相关关系</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会求线性回归方程．</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63649"/>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对变量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有观测数据</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i="1" kern="100" baseline="-250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y</a:t>
            </a:r>
            <a:r>
              <a:rPr lang="en-US" altLang="zh-CN" sz="2800" i="1" kern="100" baseline="-25000" dirty="0" err="1">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，得散点图</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；对变量</a:t>
            </a:r>
            <a:r>
              <a:rPr lang="en-US" altLang="zh-CN" sz="2800" i="1" kern="100" dirty="0">
                <a:latin typeface="Times New Roman" panose="02020603050405020304"/>
                <a:ea typeface="华文细黑"/>
                <a:cs typeface="Courier New" panose="02070309020205020404"/>
              </a:rPr>
              <a:t>u</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zh-CN" altLang="zh-CN" sz="2800" kern="100" dirty="0">
                <a:latin typeface="Times New Roman" panose="02020603050405020304"/>
                <a:ea typeface="华文细黑"/>
                <a:cs typeface="Times New Roman" panose="02020603050405020304"/>
              </a:rPr>
              <a:t>有观测数据</a:t>
            </a:r>
            <a:r>
              <a:rPr lang="en-US" altLang="zh-CN" sz="2800" kern="100" dirty="0">
                <a:latin typeface="Times New Roman" panose="02020603050405020304"/>
                <a:ea typeface="华文细黑"/>
                <a:cs typeface="Courier New" panose="02070309020205020404"/>
              </a:rPr>
              <a:t>(</a:t>
            </a:r>
            <a:r>
              <a:rPr lang="en-US" altLang="zh-CN" sz="2800" i="1" kern="100" dirty="0" err="1">
                <a:latin typeface="Times New Roman" panose="02020603050405020304"/>
                <a:ea typeface="华文细黑"/>
                <a:cs typeface="Courier New" panose="02070309020205020404"/>
              </a:rPr>
              <a:t>u</a:t>
            </a:r>
            <a:r>
              <a:rPr lang="en-US" altLang="zh-CN" sz="2800" i="1" kern="100" baseline="-25000" dirty="0" err="1">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a:latin typeface="Book Antiqua"/>
                <a:ea typeface="华文细黑"/>
                <a:cs typeface="Times New Roman" panose="02020603050405020304"/>
              </a:rPr>
              <a:t>v</a:t>
            </a:r>
            <a:r>
              <a:rPr lang="en-US" altLang="zh-CN" sz="2800" i="1" kern="100" baseline="-25000" dirty="0">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，得散点图</a:t>
            </a:r>
            <a:r>
              <a:rPr lang="en-US" altLang="zh-CN" sz="2800" kern="100" dirty="0">
                <a:latin typeface="宋体" panose="02010600030101010101" pitchFamily="2" charset="-122"/>
                <a:ea typeface="华文细黑"/>
                <a:cs typeface="Times New Roman" panose="02020603050405020304"/>
              </a:rPr>
              <a:t>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由这两个散点图可以判断</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194" name="Picture 2" descr="RA17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06407" y="2215348"/>
            <a:ext cx="6181666" cy="2795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0768" y="5085880"/>
            <a:ext cx="1127285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正相关，</a:t>
            </a:r>
            <a:r>
              <a:rPr lang="en-US" altLang="zh-CN" sz="2800" i="1" kern="100" dirty="0">
                <a:latin typeface="Times New Roman" panose="02020603050405020304"/>
                <a:ea typeface="华文细黑"/>
                <a:cs typeface="Courier New" panose="02070309020205020404"/>
              </a:rPr>
              <a:t>u</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Book Antiqua"/>
                <a:ea typeface="华文细黑"/>
                <a:cs typeface="Times New Roman" panose="02020603050405020304"/>
              </a:rPr>
              <a:t>v</a:t>
            </a:r>
            <a:r>
              <a:rPr lang="zh-CN" altLang="zh-CN" sz="2800" kern="100" dirty="0" smtClean="0">
                <a:latin typeface="Times New Roman" panose="02020603050405020304"/>
                <a:ea typeface="华文细黑"/>
                <a:cs typeface="Times New Roman" panose="02020603050405020304"/>
              </a:rPr>
              <a:t>正相关</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B</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正相关，</a:t>
            </a:r>
            <a:r>
              <a:rPr lang="en-US" altLang="zh-CN" sz="2800" i="1" kern="100" dirty="0">
                <a:latin typeface="Times New Roman" panose="02020603050405020304"/>
                <a:ea typeface="华文细黑"/>
                <a:cs typeface="Courier New" panose="02070309020205020404"/>
              </a:rPr>
              <a:t>u</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Book Antiqua"/>
                <a:ea typeface="华文细黑"/>
                <a:cs typeface="Times New Roman" panose="02020603050405020304"/>
              </a:rPr>
              <a:t>v</a:t>
            </a:r>
            <a:r>
              <a:rPr lang="zh-CN" altLang="zh-CN" sz="2800" kern="100" dirty="0">
                <a:latin typeface="Times New Roman" panose="02020603050405020304"/>
                <a:ea typeface="华文细黑"/>
                <a:cs typeface="Times New Roman" panose="02020603050405020304"/>
              </a:rPr>
              <a:t>负相关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负相关，</a:t>
            </a:r>
            <a:r>
              <a:rPr lang="en-US" altLang="zh-CN" sz="2800" i="1" kern="100" dirty="0">
                <a:latin typeface="Times New Roman" panose="02020603050405020304"/>
                <a:ea typeface="华文细黑"/>
                <a:cs typeface="Courier New" panose="02070309020205020404"/>
              </a:rPr>
              <a:t>u</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Book Antiqua"/>
                <a:ea typeface="华文细黑"/>
                <a:cs typeface="Times New Roman" panose="02020603050405020304"/>
              </a:rPr>
              <a:t>v</a:t>
            </a:r>
            <a:r>
              <a:rPr lang="zh-CN" altLang="zh-CN" sz="2800" kern="100" dirty="0" smtClean="0">
                <a:latin typeface="Times New Roman" panose="02020603050405020304"/>
                <a:ea typeface="华文细黑"/>
                <a:cs typeface="Times New Roman" panose="02020603050405020304"/>
              </a:rPr>
              <a:t>正相关</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负相关，</a:t>
            </a:r>
            <a:r>
              <a:rPr lang="en-US" altLang="zh-CN" sz="2800" i="1" kern="100" dirty="0">
                <a:latin typeface="Times New Roman" panose="02020603050405020304"/>
                <a:ea typeface="华文细黑"/>
                <a:cs typeface="Courier New" panose="02070309020205020404"/>
              </a:rPr>
              <a:t>u</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Book Antiqua"/>
                <a:ea typeface="华文细黑"/>
                <a:cs typeface="Times New Roman" panose="02020603050405020304"/>
              </a:rPr>
              <a:t>v</a:t>
            </a:r>
            <a:r>
              <a:rPr lang="zh-CN" altLang="zh-CN" sz="2800" kern="100" dirty="0" smtClean="0">
                <a:latin typeface="Times New Roman" panose="02020603050405020304"/>
                <a:ea typeface="华文细黑"/>
                <a:cs typeface="Times New Roman" panose="02020603050405020304"/>
              </a:rPr>
              <a:t>负相关</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679429" y="1643844"/>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dirty="0">
              <a:solidFill>
                <a:srgbClr val="C00000"/>
              </a:solidFill>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求回归直线的方程</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335360" y="909514"/>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某种产品的广告费支出</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单位：百万元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与销售额</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单位：百万元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之间有如下对应数据：</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430910" y="2442240"/>
          <a:ext cx="5472607" cy="1491610"/>
        </p:xfrm>
        <a:graphic>
          <a:graphicData uri="http://schemas.openxmlformats.org/drawingml/2006/table">
            <a:tbl>
              <a:tblPr/>
              <a:tblGrid>
                <a:gridCol w="761812"/>
                <a:gridCol w="942159"/>
                <a:gridCol w="942159"/>
                <a:gridCol w="942159"/>
                <a:gridCol w="942159"/>
                <a:gridCol w="942159"/>
              </a:tblGrid>
              <a:tr h="444614">
                <a:tc>
                  <a:txBody>
                    <a:bodyPr/>
                    <a:lstStyle/>
                    <a:p>
                      <a:pPr algn="ctr">
                        <a:lnSpc>
                          <a:spcPct val="150000"/>
                        </a:lnSpc>
                        <a:spcAft>
                          <a:spcPts val="0"/>
                        </a:spcAft>
                      </a:pPr>
                      <a:r>
                        <a:rPr lang="en-US" sz="2800" i="1" kern="100" baseline="0" dirty="0">
                          <a:effectLst/>
                          <a:latin typeface="Times New Roman" panose="02020603050405020304"/>
                          <a:ea typeface="华文细黑"/>
                          <a:cs typeface="Courier New" panose="02070309020205020404"/>
                        </a:rPr>
                        <a:t>x</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530">
                <a:tc>
                  <a:txBody>
                    <a:bodyPr/>
                    <a:lstStyle/>
                    <a:p>
                      <a:pPr algn="ctr">
                        <a:lnSpc>
                          <a:spcPct val="150000"/>
                        </a:lnSpc>
                        <a:spcAft>
                          <a:spcPts val="0"/>
                        </a:spcAft>
                      </a:pPr>
                      <a:r>
                        <a:rPr lang="en-US" sz="2800" i="1" kern="100" baseline="0">
                          <a:effectLst/>
                          <a:latin typeface="Times New Roman" panose="02020603050405020304"/>
                          <a:ea typeface="华文细黑"/>
                          <a:cs typeface="Courier New" panose="02070309020205020404"/>
                        </a:rPr>
                        <a:t>y</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40</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60</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70</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画出散点图；</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34156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散点图如图所示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0242" name="Picture 2" descr="RA18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44144" y="2181708"/>
            <a:ext cx="4486101" cy="319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blinds(horizontal)">
                                      <p:cBhvr>
                                        <p:cTn id="10" dur="500"/>
                                        <p:tgtEl>
                                          <p:spTgt spid="102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0242"/>
                                        </p:tgtEl>
                                      </p:cBhvr>
                                    </p:animEffect>
                                    <p:set>
                                      <p:cBhvr>
                                        <p:cTn id="18" dur="1" fill="hold">
                                          <p:stCondLst>
                                            <p:cond delay="499"/>
                                          </p:stCondLst>
                                        </p:cTn>
                                        <p:tgtEl>
                                          <p:spTgt spid="1024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求回归方程</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圆角矩形 5">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列出下表，并用科学计算器进行有关计算</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808012" y="1157089"/>
          <a:ext cx="9391650" cy="5153025"/>
        </p:xfrm>
        <a:graphic>
          <a:graphicData uri="http://schemas.openxmlformats.org/presentationml/2006/ole">
            <mc:AlternateContent xmlns:mc="http://schemas.openxmlformats.org/markup-compatibility/2006">
              <mc:Choice xmlns:v="urn:schemas-microsoft-com:vml" Requires="v">
                <p:oleObj spid="_x0000_s4097" name="文档" r:id="rId1" imgW="12547600" imgH="6883400" progId="Word.Document.12">
                  <p:embed/>
                </p:oleObj>
              </mc:Choice>
              <mc:Fallback>
                <p:oleObj name="文档" r:id="rId1" imgW="12547600" imgH="6883400" progId="Word.Document.12">
                  <p:embed/>
                  <p:pic>
                    <p:nvPicPr>
                      <p:cNvPr id="0" name="图片 4096"/>
                      <p:cNvPicPr>
                        <a:picLocks noChangeAspect="1"/>
                      </p:cNvPicPr>
                      <p:nvPr/>
                    </p:nvPicPr>
                    <p:blipFill>
                      <a:blip r:embed="rId2"/>
                      <a:stretch>
                        <a:fillRect/>
                      </a:stretch>
                    </p:blipFill>
                    <p:spPr>
                      <a:xfrm>
                        <a:off x="808012" y="1157089"/>
                        <a:ext cx="9391650" cy="5153025"/>
                      </a:xfrm>
                      <a:prstGeom prst="rect">
                        <a:avLst/>
                      </a:prstGeom>
                      <a:noFill/>
                      <a:ln w="9525">
                        <a:noFill/>
                      </a:ln>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圆角矩形 6">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94606" y="477466"/>
          <a:ext cx="9883775" cy="3448050"/>
        </p:xfrm>
        <a:graphic>
          <a:graphicData uri="http://schemas.openxmlformats.org/presentationml/2006/ole">
            <mc:AlternateContent xmlns:mc="http://schemas.openxmlformats.org/markup-compatibility/2006">
              <mc:Choice xmlns:v="urn:schemas-microsoft-com:vml" Requires="v">
                <p:oleObj spid="_x0000_s5121" name="文档" r:id="rId1" imgW="13195300" imgH="4610100" progId="Word.Document.12">
                  <p:embed/>
                </p:oleObj>
              </mc:Choice>
              <mc:Fallback>
                <p:oleObj name="文档" r:id="rId1" imgW="13195300" imgH="4610100" progId="Word.Document.12">
                  <p:embed/>
                  <p:pic>
                    <p:nvPicPr>
                      <p:cNvPr id="0" name="图片 5120"/>
                      <p:cNvPicPr>
                        <a:picLocks noChangeAspect="1"/>
                      </p:cNvPicPr>
                      <p:nvPr/>
                    </p:nvPicPr>
                    <p:blipFill>
                      <a:blip r:embed="rId2"/>
                      <a:stretch>
                        <a:fillRect/>
                      </a:stretch>
                    </p:blipFill>
                    <p:spPr>
                      <a:xfrm>
                        <a:off x="694606" y="477466"/>
                        <a:ext cx="9883775" cy="3448050"/>
                      </a:xfrm>
                      <a:prstGeom prst="rect">
                        <a:avLst/>
                      </a:prstGeom>
                      <a:noFill/>
                      <a:ln w="9525">
                        <a:noFill/>
                      </a:ln>
                    </p:spPr>
                  </p:pic>
                </p:oleObj>
              </mc:Fallback>
            </mc:AlternateContent>
          </a:graphicData>
        </a:graphic>
      </p:graphicFrame>
      <p:graphicFrame>
        <p:nvGraphicFramePr>
          <p:cNvPr id="4" name="对象 3"/>
          <p:cNvGraphicFramePr>
            <a:graphicFrameLocks noChangeAspect="1"/>
          </p:cNvGraphicFramePr>
          <p:nvPr/>
        </p:nvGraphicFramePr>
        <p:xfrm>
          <a:off x="694606" y="3501802"/>
          <a:ext cx="9877425" cy="1428750"/>
        </p:xfrm>
        <a:graphic>
          <a:graphicData uri="http://schemas.openxmlformats.org/presentationml/2006/ole">
            <mc:AlternateContent xmlns:mc="http://schemas.openxmlformats.org/markup-compatibility/2006">
              <mc:Choice xmlns:v="urn:schemas-microsoft-com:vml" Requires="v">
                <p:oleObj spid="_x0000_s5122" name="文档" r:id="rId3" imgW="13195300" imgH="1917700" progId="Word.Document.12">
                  <p:embed/>
                </p:oleObj>
              </mc:Choice>
              <mc:Fallback>
                <p:oleObj name="文档" r:id="rId3" imgW="13195300" imgH="1917700" progId="Word.Document.12">
                  <p:embed/>
                  <p:pic>
                    <p:nvPicPr>
                      <p:cNvPr id="0" name="图片 5121"/>
                      <p:cNvPicPr>
                        <a:picLocks noChangeAspect="1"/>
                      </p:cNvPicPr>
                      <p:nvPr/>
                    </p:nvPicPr>
                    <p:blipFill>
                      <a:blip r:embed="rId4"/>
                      <a:stretch>
                        <a:fillRect/>
                      </a:stretch>
                    </p:blipFill>
                    <p:spPr>
                      <a:xfrm>
                        <a:off x="694606" y="3501802"/>
                        <a:ext cx="9877425" cy="14287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694606" y="4449316"/>
          <a:ext cx="9877425" cy="1428750"/>
        </p:xfrm>
        <a:graphic>
          <a:graphicData uri="http://schemas.openxmlformats.org/presentationml/2006/ole">
            <mc:AlternateContent xmlns:mc="http://schemas.openxmlformats.org/markup-compatibility/2006">
              <mc:Choice xmlns:v="urn:schemas-microsoft-com:vml" Requires="v">
                <p:oleObj spid="_x0000_s5123" name="文档" r:id="rId5" imgW="13195300" imgH="1917700" progId="Word.Document.12">
                  <p:embed/>
                </p:oleObj>
              </mc:Choice>
              <mc:Fallback>
                <p:oleObj name="文档" r:id="rId5" imgW="13195300" imgH="1917700" progId="Word.Document.12">
                  <p:embed/>
                  <p:pic>
                    <p:nvPicPr>
                      <p:cNvPr id="0" name="图片 5122"/>
                      <p:cNvPicPr>
                        <a:picLocks noChangeAspect="1"/>
                      </p:cNvPicPr>
                      <p:nvPr/>
                    </p:nvPicPr>
                    <p:blipFill>
                      <a:blip r:embed="rId6"/>
                      <a:stretch>
                        <a:fillRect/>
                      </a:stretch>
                    </p:blipFill>
                    <p:spPr>
                      <a:xfrm>
                        <a:off x="694606" y="4449316"/>
                        <a:ext cx="9877425" cy="1428750"/>
                      </a:xfrm>
                      <a:prstGeom prst="rect">
                        <a:avLst/>
                      </a:prstGeom>
                      <a:noFill/>
                      <a:ln w="9525">
                        <a:noFill/>
                      </a:ln>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813844"/>
            <a:ext cx="12190413" cy="57670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715150"/>
            <a:ext cx="11161240" cy="125852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求回归方程的步骤</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列表</a:t>
            </a:r>
            <a:r>
              <a:rPr lang="en-US" altLang="zh-CN" sz="2800" i="1" kern="100" dirty="0">
                <a:latin typeface="Times New Roman" panose="02020603050405020304"/>
                <a:ea typeface="华文细黑"/>
                <a:cs typeface="Courier New" panose="02070309020205020404"/>
              </a:rPr>
              <a:t>x</a:t>
            </a:r>
            <a:r>
              <a:rPr lang="en-US" altLang="zh-CN" sz="2800" i="1" kern="100" baseline="-250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y</a:t>
            </a:r>
            <a:r>
              <a:rPr lang="en-US" altLang="zh-CN" sz="2800" i="1" kern="100" baseline="-25000" dirty="0" err="1">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x</a:t>
            </a:r>
            <a:r>
              <a:rPr lang="en-US" altLang="zh-CN" sz="2800" i="1" kern="100" baseline="-25000" dirty="0" err="1">
                <a:latin typeface="Times New Roman" panose="02020603050405020304"/>
                <a:ea typeface="华文细黑"/>
                <a:cs typeface="Courier New" panose="02070309020205020404"/>
              </a:rPr>
              <a:t>i</a:t>
            </a:r>
            <a:r>
              <a:rPr lang="en-US" altLang="zh-CN" sz="2800" i="1" kern="100" dirty="0" err="1">
                <a:latin typeface="Times New Roman" panose="02020603050405020304"/>
                <a:ea typeface="华文细黑"/>
                <a:cs typeface="Courier New" panose="02070309020205020404"/>
              </a:rPr>
              <a:t>y</a:t>
            </a:r>
            <a:r>
              <a:rPr lang="en-US" altLang="zh-CN" sz="2800" i="1" kern="100" baseline="-25000" dirty="0" err="1">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98475" y="1786720"/>
          <a:ext cx="9642475" cy="3181350"/>
        </p:xfrm>
        <a:graphic>
          <a:graphicData uri="http://schemas.openxmlformats.org/presentationml/2006/ole">
            <mc:AlternateContent xmlns:mc="http://schemas.openxmlformats.org/markup-compatibility/2006">
              <mc:Choice xmlns:v="urn:schemas-microsoft-com:vml" Requires="v">
                <p:oleObj spid="_x0000_s6145" name="文档" r:id="rId2" imgW="9677400" imgH="3201670" progId="Word.Document.12">
                  <p:embed/>
                </p:oleObj>
              </mc:Choice>
              <mc:Fallback>
                <p:oleObj name="文档" r:id="rId2" imgW="9677400" imgH="3201670" progId="Word.Document.12">
                  <p:embed/>
                  <p:pic>
                    <p:nvPicPr>
                      <p:cNvPr id="0" name="图片 6144"/>
                      <p:cNvPicPr>
                        <a:picLocks noChangeAspect="1"/>
                      </p:cNvPicPr>
                      <p:nvPr/>
                    </p:nvPicPr>
                    <p:blipFill>
                      <a:blip r:embed="rId3"/>
                      <a:stretch>
                        <a:fillRect/>
                      </a:stretch>
                    </p:blipFill>
                    <p:spPr>
                      <a:xfrm>
                        <a:off x="498475" y="1786720"/>
                        <a:ext cx="9642475" cy="3181350"/>
                      </a:xfrm>
                      <a:prstGeom prst="rect">
                        <a:avLst/>
                      </a:prstGeom>
                      <a:noFill/>
                      <a:ln w="9525">
                        <a:noFill/>
                      </a:ln>
                    </p:spPr>
                  </p:pic>
                </p:oleObj>
              </mc:Fallback>
            </mc:AlternateContent>
          </a:graphicData>
        </a:graphic>
      </p:graphicFrame>
      <p:sp>
        <p:nvSpPr>
          <p:cNvPr id="10" name="矩形 9"/>
          <p:cNvSpPr/>
          <p:nvPr/>
        </p:nvSpPr>
        <p:spPr>
          <a:xfrm>
            <a:off x="406574" y="4429926"/>
            <a:ext cx="11161240" cy="1674280"/>
          </a:xfrm>
          <a:prstGeom prst="rect">
            <a:avLst/>
          </a:prstGeom>
        </p:spPr>
        <p:txBody>
          <a:bodyPr wrap="square" lIns="121898" tIns="60948" rIns="121898" bIns="60948">
            <a:spAutoFit/>
          </a:bodyPr>
          <a:lstStyle/>
          <a:p>
            <a:pPr algn="just">
              <a:lnSpc>
                <a:spcPct val="120000"/>
              </a:lnSpc>
            </a:pPr>
            <a:r>
              <a:rPr lang="en-US" altLang="zh-CN" sz="2800" kern="100" dirty="0">
                <a:latin typeface="Times New Roman" panose="02020603050405020304"/>
                <a:ea typeface="华文细黑"/>
                <a:cs typeface="Courier New" panose="02070309020205020404"/>
              </a:rPr>
              <a:t>2</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Times New Roman" panose="02020603050405020304"/>
              </a:rPr>
              <a:t>回归方程的理解：</a:t>
            </a:r>
            <a:endParaRPr lang="zh-CN" altLang="zh-CN" sz="1050" kern="100" dirty="0">
              <a:latin typeface="宋体" panose="02010600030101010101" pitchFamily="2" charset="-122"/>
              <a:cs typeface="Courier New" panose="02070309020205020404"/>
            </a:endParaRPr>
          </a:p>
          <a:p>
            <a:pPr algn="just">
              <a:lnSpc>
                <a:spcPct val="120000"/>
              </a:lnSpc>
              <a:spcAft>
                <a:spcPts val="0"/>
              </a:spcAft>
            </a:pPr>
            <a:r>
              <a:rPr lang="en-US" altLang="zh-CN" sz="2800" kern="100" dirty="0" smtClean="0">
                <a:latin typeface="Times New Roman" panose="02020603050405020304"/>
                <a:ea typeface="华文细黑"/>
                <a:cs typeface="Courier New" panose="02070309020205020404"/>
              </a:rPr>
              <a:t>(1)</a:t>
            </a:r>
            <a:r>
              <a:rPr lang="zh-CN" altLang="zh-CN" sz="2800" kern="100" dirty="0" smtClean="0">
                <a:latin typeface="Times New Roman" panose="02020603050405020304"/>
                <a:ea typeface="华文细黑"/>
                <a:cs typeface="Times New Roman" panose="02020603050405020304"/>
              </a:rPr>
              <a:t>两</a:t>
            </a:r>
            <a:r>
              <a:rPr lang="zh-CN" altLang="zh-CN" sz="2800" kern="100" dirty="0">
                <a:latin typeface="Times New Roman" panose="02020603050405020304"/>
                <a:ea typeface="华文细黑"/>
                <a:cs typeface="Times New Roman" panose="02020603050405020304"/>
              </a:rPr>
              <a:t>个变量具有线性相关性，若题目没有说明相关性，则必须对两个变量进行相关性判断</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16395" name="Object 11"/>
          <p:cNvGraphicFramePr>
            <a:graphicFrameLocks noChangeAspect="1"/>
          </p:cNvGraphicFramePr>
          <p:nvPr/>
        </p:nvGraphicFramePr>
        <p:xfrm>
          <a:off x="480254" y="6001562"/>
          <a:ext cx="10687050" cy="782637"/>
        </p:xfrm>
        <a:graphic>
          <a:graphicData uri="http://schemas.openxmlformats.org/presentationml/2006/ole">
            <mc:AlternateContent xmlns:mc="http://schemas.openxmlformats.org/markup-compatibility/2006">
              <mc:Choice xmlns:v="urn:schemas-microsoft-com:vml" Requires="v">
                <p:oleObj spid="_x0000_s6146" name="文档" r:id="rId4" imgW="10725785" imgH="791210" progId="Word.Document.12">
                  <p:embed/>
                </p:oleObj>
              </mc:Choice>
              <mc:Fallback>
                <p:oleObj name="文档" r:id="rId4" imgW="10725785" imgH="791210" progId="Word.Document.12">
                  <p:embed/>
                  <p:pic>
                    <p:nvPicPr>
                      <p:cNvPr id="0" name="图片 6145"/>
                      <p:cNvPicPr>
                        <a:picLocks noChangeAspect="1"/>
                      </p:cNvPicPr>
                      <p:nvPr/>
                    </p:nvPicPr>
                    <p:blipFill>
                      <a:blip r:embed="rId5"/>
                      <a:stretch>
                        <a:fillRect/>
                      </a:stretch>
                    </p:blipFill>
                    <p:spPr>
                      <a:xfrm>
                        <a:off x="480254" y="6001562"/>
                        <a:ext cx="10687050" cy="782637"/>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333450"/>
            <a:ext cx="11161240" cy="1620228"/>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en-US" sz="2800" kern="100" dirty="0" smtClean="0">
                <a:latin typeface="Times New Roman" panose="02020603050405020304"/>
                <a:ea typeface="华文细黑"/>
                <a:cs typeface="Courier New" panose="02070309020205020404"/>
              </a:rPr>
              <a:t>如图是我国</a:t>
            </a:r>
            <a:r>
              <a:rPr lang="en-US" altLang="zh-CN" sz="2800" kern="100" dirty="0" smtClean="0">
                <a:latin typeface="Times New Roman" panose="02020603050405020304"/>
                <a:ea typeface="华文细黑"/>
                <a:cs typeface="Courier New" panose="02070309020205020404"/>
              </a:rPr>
              <a:t>2008</a:t>
            </a:r>
            <a:r>
              <a:rPr lang="zh-CN" altLang="en-US" sz="2800" kern="100" dirty="0" smtClean="0">
                <a:latin typeface="Times New Roman" panose="02020603050405020304"/>
                <a:ea typeface="华文细黑"/>
                <a:cs typeface="Courier New" panose="02070309020205020404"/>
              </a:rPr>
              <a:t>年至</a:t>
            </a:r>
            <a:r>
              <a:rPr lang="en-US" altLang="zh-CN" sz="2800" kern="100" dirty="0" smtClean="0">
                <a:latin typeface="Times New Roman" panose="02020603050405020304"/>
                <a:ea typeface="华文细黑"/>
                <a:cs typeface="Courier New" panose="02070309020205020404"/>
              </a:rPr>
              <a:t>2014</a:t>
            </a:r>
            <a:r>
              <a:rPr lang="zh-CN" altLang="en-US" sz="2800" kern="100" dirty="0" smtClean="0">
                <a:latin typeface="Times New Roman" panose="02020603050405020304"/>
                <a:ea typeface="华文细黑"/>
                <a:cs typeface="Courier New" panose="02070309020205020404"/>
              </a:rPr>
              <a:t>年生活垃圾无害化处理量</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单位：亿吨</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的折线图：</a:t>
            </a:r>
            <a:endParaRPr lang="zh-CN" altLang="en-US" sz="2800" kern="100" dirty="0" smtClean="0">
              <a:latin typeface="Times New Roman" panose="02020603050405020304"/>
              <a:ea typeface="华文细黑"/>
              <a:cs typeface="Courier New" panose="02070309020205020404"/>
            </a:endParaRPr>
          </a:p>
          <a:p>
            <a:pPr algn="just">
              <a:lnSpc>
                <a:spcPct val="150000"/>
              </a:lnSpc>
            </a:pPr>
            <a:endParaRPr lang="zh-CN" altLang="zh-CN" sz="1050" kern="100" dirty="0">
              <a:effectLst/>
              <a:latin typeface="宋体" panose="02010600030101010101" pitchFamily="2" charset="-122"/>
              <a:cs typeface="Courier New" panose="02070309020205020404"/>
            </a:endParaRPr>
          </a:p>
        </p:txBody>
      </p:sp>
      <p:pic>
        <p:nvPicPr>
          <p:cNvPr id="4" name="图片 3" descr="F:\金榜苑\新五本\创新设计 数学 人教A版 必修3\创新设计 数学 人教A版 必修3\16L41.TIF"/>
          <p:cNvPicPr>
            <a:picLocks noChangeAspect="1"/>
          </p:cNvPicPr>
          <p:nvPr/>
        </p:nvPicPr>
        <p:blipFill>
          <a:blip r:embed="rId1" r:link="rId2"/>
          <a:srcRect/>
          <a:stretch>
            <a:fillRect/>
          </a:stretch>
        </p:blipFill>
        <p:spPr bwMode="auto">
          <a:xfrm>
            <a:off x="2252295" y="1858158"/>
            <a:ext cx="6700431" cy="315011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770"/>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a:t>
            </a:r>
            <a:r>
              <a:rPr lang="zh-CN" altLang="en-US" sz="2800" kern="100" dirty="0" smtClean="0">
                <a:latin typeface="Times New Roman" panose="02020603050405020304"/>
                <a:ea typeface="华文细黑"/>
                <a:cs typeface="Courier New" panose="02070309020205020404"/>
              </a:rPr>
              <a:t>由折线图看出，可用线性回归模型拟合</a:t>
            </a:r>
            <a:r>
              <a:rPr lang="en-US" altLang="zh-CN" sz="2800" kern="100" dirty="0" smtClean="0">
                <a:latin typeface="Times New Roman" panose="02020603050405020304"/>
                <a:ea typeface="华文细黑"/>
                <a:cs typeface="Courier New" panose="02070309020205020404"/>
              </a:rPr>
              <a:t>y</a:t>
            </a:r>
            <a:r>
              <a:rPr lang="zh-CN" altLang="en-US" sz="2800" kern="100" dirty="0" smtClean="0">
                <a:latin typeface="Times New Roman" panose="02020603050405020304"/>
                <a:ea typeface="华文细黑"/>
                <a:cs typeface="Courier New" panose="02070309020205020404"/>
              </a:rPr>
              <a:t>与</a:t>
            </a:r>
            <a:r>
              <a:rPr lang="en-US" altLang="zh-CN" sz="2800" kern="100" dirty="0" smtClean="0">
                <a:latin typeface="Times New Roman" panose="02020603050405020304"/>
                <a:ea typeface="华文细黑"/>
                <a:cs typeface="Courier New" panose="02070309020205020404"/>
              </a:rPr>
              <a:t>t</a:t>
            </a:r>
            <a:r>
              <a:rPr lang="zh-CN" altLang="en-US" sz="2800" kern="100" dirty="0" smtClean="0">
                <a:latin typeface="Times New Roman" panose="02020603050405020304"/>
                <a:ea typeface="华文细黑"/>
                <a:cs typeface="Courier New" panose="02070309020205020404"/>
              </a:rPr>
              <a:t>的关系，请用相关系数加以说明；</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en-US" sz="2800" b="1" kern="100" dirty="0" smtClean="0">
                <a:solidFill>
                  <a:srgbClr val="0000FF"/>
                </a:solidFill>
                <a:latin typeface="微软雅黑" panose="020B0503020204020204" pitchFamily="34" charset="-122"/>
                <a:ea typeface="微软雅黑" panose="020B0503020204020204" pitchFamily="34" charset="-122"/>
                <a:cs typeface="Courier New" panose="02070309020205020404"/>
              </a:rPr>
              <a:t>解</a:t>
            </a:r>
            <a:r>
              <a:rPr lang="zh-CN" altLang="en-US" sz="2800"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(1)</a:t>
            </a:r>
            <a:r>
              <a:rPr lang="zh-CN" altLang="en-US" sz="2800" kern="100" dirty="0" smtClean="0">
                <a:latin typeface="Times New Roman" panose="02020603050405020304"/>
                <a:ea typeface="华文细黑"/>
                <a:cs typeface="Courier New" panose="02070309020205020404"/>
              </a:rPr>
              <a:t>由折线图中数据和附注中参考数据得</a:t>
            </a:r>
            <a:endParaRPr lang="zh-CN" altLang="en-US" sz="2800" kern="100" dirty="0" smtClean="0">
              <a:latin typeface="Times New Roman" panose="02020603050405020304"/>
              <a:ea typeface="华文细黑"/>
              <a:cs typeface="Courier New" panose="02070309020205020404"/>
            </a:endParaRPr>
          </a:p>
          <a:p>
            <a:pPr algn="just">
              <a:lnSpc>
                <a:spcPct val="150000"/>
              </a:lnSpc>
              <a:spcAft>
                <a:spcPts val="0"/>
              </a:spcAft>
            </a:pPr>
            <a:endParaRPr lang="zh-CN" altLang="en-US" sz="2800" kern="100" dirty="0" smtClean="0">
              <a:latin typeface="Times New Roman" panose="02020603050405020304"/>
              <a:ea typeface="华文细黑"/>
              <a:cs typeface="Courier New" panose="02070309020205020404"/>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graphicFrame>
        <p:nvGraphicFramePr>
          <p:cNvPr id="17455" name="Object 47"/>
          <p:cNvGraphicFramePr>
            <a:graphicFrameLocks noChangeAspect="1"/>
          </p:cNvGraphicFramePr>
          <p:nvPr/>
        </p:nvGraphicFramePr>
        <p:xfrm>
          <a:off x="519113" y="2001034"/>
          <a:ext cx="11272837" cy="1555750"/>
        </p:xfrm>
        <a:graphic>
          <a:graphicData uri="http://schemas.openxmlformats.org/presentationml/2006/ole">
            <mc:AlternateContent xmlns:mc="http://schemas.openxmlformats.org/markup-compatibility/2006">
              <mc:Choice xmlns:v="urn:schemas-microsoft-com:vml" Requires="v">
                <p:oleObj spid="_x0000_s7169" name="文档" r:id="rId1" imgW="11417935" imgH="1578610" progId="Word.Document.12">
                  <p:embed/>
                </p:oleObj>
              </mc:Choice>
              <mc:Fallback>
                <p:oleObj name="文档" r:id="rId1" imgW="11417935" imgH="1578610" progId="Word.Document.12">
                  <p:embed/>
                  <p:pic>
                    <p:nvPicPr>
                      <p:cNvPr id="0" name="图片 7168"/>
                      <p:cNvPicPr>
                        <a:picLocks noChangeAspect="1"/>
                      </p:cNvPicPr>
                      <p:nvPr/>
                    </p:nvPicPr>
                    <p:blipFill>
                      <a:blip r:embed="rId2"/>
                      <a:stretch>
                        <a:fillRect/>
                      </a:stretch>
                    </p:blipFill>
                    <p:spPr>
                      <a:xfrm>
                        <a:off x="519113" y="2001034"/>
                        <a:ext cx="11272837" cy="1555750"/>
                      </a:xfrm>
                      <a:prstGeom prst="rect">
                        <a:avLst/>
                      </a:prstGeom>
                      <a:noFill/>
                      <a:ln w="9525">
                        <a:noFill/>
                      </a:ln>
                    </p:spPr>
                  </p:pic>
                </p:oleObj>
              </mc:Fallback>
            </mc:AlternateContent>
          </a:graphicData>
        </a:graphic>
      </p:graphicFrame>
      <p:graphicFrame>
        <p:nvGraphicFramePr>
          <p:cNvPr id="17456" name="Object 48"/>
          <p:cNvGraphicFramePr>
            <a:graphicFrameLocks noChangeAspect="1"/>
          </p:cNvGraphicFramePr>
          <p:nvPr/>
        </p:nvGraphicFramePr>
        <p:xfrm>
          <a:off x="392946" y="3358356"/>
          <a:ext cx="11417300" cy="2244725"/>
        </p:xfrm>
        <a:graphic>
          <a:graphicData uri="http://schemas.openxmlformats.org/presentationml/2006/ole">
            <mc:AlternateContent xmlns:mc="http://schemas.openxmlformats.org/markup-compatibility/2006">
              <mc:Choice xmlns:v="urn:schemas-microsoft-com:vml" Requires="v">
                <p:oleObj spid="_x0000_s7170" name="文档" r:id="rId3" imgW="11417935" imgH="2244725" progId="Word.Document.12">
                  <p:embed/>
                </p:oleObj>
              </mc:Choice>
              <mc:Fallback>
                <p:oleObj name="文档" r:id="rId3" imgW="11417935" imgH="2244725" progId="Word.Document.12">
                  <p:embed/>
                  <p:pic>
                    <p:nvPicPr>
                      <p:cNvPr id="0" name="图片 7169"/>
                      <p:cNvPicPr>
                        <a:picLocks noChangeAspect="1"/>
                      </p:cNvPicPr>
                      <p:nvPr/>
                    </p:nvPicPr>
                    <p:blipFill>
                      <a:blip r:embed="rId4"/>
                      <a:stretch>
                        <a:fillRect/>
                      </a:stretch>
                    </p:blipFill>
                    <p:spPr>
                      <a:xfrm>
                        <a:off x="392946" y="3358356"/>
                        <a:ext cx="11417300" cy="2244725"/>
                      </a:xfrm>
                      <a:prstGeom prst="rect">
                        <a:avLst/>
                      </a:prstGeom>
                      <a:noFill/>
                      <a:ln w="9525">
                        <a:noFill/>
                      </a:ln>
                    </p:spPr>
                  </p:pic>
                </p:oleObj>
              </mc:Fallback>
            </mc:AlternateContent>
          </a:graphicData>
        </a:graphic>
      </p:graphicFrame>
      <p:sp>
        <p:nvSpPr>
          <p:cNvPr id="13" name="矩形 12"/>
          <p:cNvSpPr/>
          <p:nvPr/>
        </p:nvSpPr>
        <p:spPr>
          <a:xfrm>
            <a:off x="308728" y="5287182"/>
            <a:ext cx="11644394" cy="1415748"/>
          </a:xfrm>
          <a:prstGeom prst="rect">
            <a:avLst/>
          </a:prstGeom>
        </p:spPr>
        <p:txBody>
          <a:bodyPr wrap="square" lIns="121898" tIns="60948" rIns="121898" bIns="60948">
            <a:spAutoFit/>
          </a:bodyPr>
          <a:lstStyle/>
          <a:p>
            <a:pPr algn="just">
              <a:lnSpc>
                <a:spcPct val="150000"/>
              </a:lnSpc>
              <a:spcAft>
                <a:spcPts val="0"/>
              </a:spcAft>
            </a:pP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因为</a:t>
            </a:r>
            <a:r>
              <a:rPr lang="en-US" sz="2800" i="1" kern="100" dirty="0" smtClean="0">
                <a:latin typeface="Times New Roman" panose="02020603050405020304"/>
                <a:ea typeface="仿宋_GB2312"/>
                <a:cs typeface="Courier New" panose="02070309020205020404"/>
              </a:rPr>
              <a:t>y</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与</a:t>
            </a:r>
            <a:r>
              <a:rPr lang="en-US" sz="2800" i="1" kern="100" dirty="0" smtClean="0">
                <a:latin typeface="Times New Roman" panose="02020603050405020304"/>
                <a:ea typeface="仿宋_GB2312"/>
                <a:cs typeface="Courier New" panose="02070309020205020404"/>
              </a:rPr>
              <a:t>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的相关系数近似为</a:t>
            </a:r>
            <a:r>
              <a:rPr lang="en-US" sz="2800" kern="100" dirty="0" smtClean="0">
                <a:latin typeface="Times New Roman" panose="02020603050405020304"/>
                <a:ea typeface="仿宋_GB2312"/>
                <a:cs typeface="Courier New" panose="02070309020205020404"/>
              </a:rPr>
              <a:t>0.99</a:t>
            </a:r>
            <a:r>
              <a:rPr lang="zh-CN" altLang="en-US" sz="2800" kern="100" dirty="0" smtClean="0">
                <a:latin typeface="Times New Roman" panose="02020603050405020304"/>
                <a:ea typeface="仿宋_GB2312"/>
                <a:cs typeface="Times New Roman" panose="02020603050405020304"/>
              </a:rPr>
              <a: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说明</a:t>
            </a:r>
            <a:r>
              <a:rPr lang="en-US" sz="2800" i="1" kern="100" dirty="0" smtClean="0">
                <a:latin typeface="Times New Roman" panose="02020603050405020304"/>
                <a:ea typeface="仿宋_GB2312"/>
                <a:cs typeface="Courier New" panose="02070309020205020404"/>
              </a:rPr>
              <a:t>y</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与</a:t>
            </a:r>
            <a:r>
              <a:rPr lang="en-US" sz="2800" i="1" kern="100" dirty="0" smtClean="0">
                <a:latin typeface="Times New Roman" panose="02020603050405020304"/>
                <a:ea typeface="仿宋_GB2312"/>
                <a:cs typeface="Courier New" panose="02070309020205020404"/>
              </a:rPr>
              <a:t>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的线性相关程度相当高，从而可以用线性回归模型拟合</a:t>
            </a:r>
            <a:r>
              <a:rPr lang="en-US" sz="2800" i="1" kern="100" dirty="0" smtClean="0">
                <a:latin typeface="Times New Roman" panose="02020603050405020304"/>
                <a:ea typeface="仿宋_GB2312"/>
                <a:cs typeface="Courier New" panose="02070309020205020404"/>
              </a:rPr>
              <a:t>y</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与</a:t>
            </a:r>
            <a:r>
              <a:rPr lang="en-US" sz="2800" i="1" kern="100" dirty="0" smtClean="0">
                <a:latin typeface="Times New Roman" panose="02020603050405020304"/>
                <a:ea typeface="仿宋_GB2312"/>
                <a:cs typeface="Courier New" panose="02070309020205020404"/>
              </a:rPr>
              <a:t>t</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的关系</a:t>
            </a:r>
            <a:r>
              <a:rPr lang="zh-CN" altLang="en-US" sz="2800" kern="100" dirty="0" smtClean="0">
                <a:latin typeface="Times New Roman" panose="02020603050405020304"/>
                <a:ea typeface="仿宋_GB2312"/>
                <a:cs typeface="Times New Roman" panose="02020603050405020304"/>
              </a:rPr>
              <a:t>．</a:t>
            </a:r>
            <a:endParaRPr lang="zh-CN" sz="280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55"/>
                                        </p:tgtEl>
                                        <p:attrNameLst>
                                          <p:attrName>style.visibility</p:attrName>
                                        </p:attrNameLst>
                                      </p:cBhvr>
                                      <p:to>
                                        <p:strVal val="visible"/>
                                      </p:to>
                                    </p:set>
                                    <p:animEffect transition="in" filter="blinds(horizontal)">
                                      <p:cBhvr>
                                        <p:cTn id="12" dur="500"/>
                                        <p:tgtEl>
                                          <p:spTgt spid="1745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56"/>
                                        </p:tgtEl>
                                        <p:attrNameLst>
                                          <p:attrName>style.visibility</p:attrName>
                                        </p:attrNameLst>
                                      </p:cBhvr>
                                      <p:to>
                                        <p:strVal val="visible"/>
                                      </p:to>
                                    </p:set>
                                    <p:animEffect transition="in" filter="blinds(horizontal)">
                                      <p:cBhvr>
                                        <p:cTn id="17" dur="500"/>
                                        <p:tgtEl>
                                          <p:spTgt spid="174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xEl>
                                              <p:pRg st="1" end="1"/>
                                            </p:txEl>
                                          </p:spTgt>
                                        </p:tgtEl>
                                      </p:cBhvr>
                                    </p:animEffect>
                                    <p:set>
                                      <p:cBhvr>
                                        <p:cTn id="27" dur="1" fill="hold">
                                          <p:stCondLst>
                                            <p:cond delay="499"/>
                                          </p:stCondLst>
                                        </p:cTn>
                                        <p:tgtEl>
                                          <p:spTgt spid="10">
                                            <p:txEl>
                                              <p:pRg st="1" end="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7455"/>
                                        </p:tgtEl>
                                      </p:cBhvr>
                                    </p:animEffect>
                                    <p:set>
                                      <p:cBhvr>
                                        <p:cTn id="30" dur="1" fill="hold">
                                          <p:stCondLst>
                                            <p:cond delay="499"/>
                                          </p:stCondLst>
                                        </p:cTn>
                                        <p:tgtEl>
                                          <p:spTgt spid="1745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7456"/>
                                        </p:tgtEl>
                                      </p:cBhvr>
                                    </p:animEffect>
                                    <p:set>
                                      <p:cBhvr>
                                        <p:cTn id="33" dur="1" fill="hold">
                                          <p:stCondLst>
                                            <p:cond delay="499"/>
                                          </p:stCondLst>
                                        </p:cTn>
                                        <p:tgtEl>
                                          <p:spTgt spid="1745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3" grpId="0"/>
      <p:bldP spid="1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3597" y="109504"/>
            <a:ext cx="11783839" cy="677084"/>
          </a:xfrm>
          <a:prstGeom prst="rect">
            <a:avLst/>
          </a:prstGeom>
        </p:spPr>
        <p:txBody>
          <a:bodyPr wrap="square" lIns="121898" tIns="60948" rIns="121898" bIns="60948">
            <a:spAutoFit/>
          </a:bodyPr>
          <a:lstStyle/>
          <a:p>
            <a:pPr algn="just">
              <a:lnSpc>
                <a:spcPct val="150000"/>
              </a:lnSpc>
              <a:spcAft>
                <a:spcPts val="0"/>
              </a:spcAft>
            </a:pPr>
            <a:r>
              <a:rPr lang="en-US" kern="100" dirty="0" smtClean="0">
                <a:latin typeface="Times New Roman" panose="02020603050405020304"/>
                <a:cs typeface="Courier New" panose="02070309020205020404"/>
              </a:rPr>
              <a:t>(2)</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建立</a:t>
            </a:r>
            <a:r>
              <a:rPr lang="en-US" i="1" kern="100" dirty="0" smtClean="0">
                <a:latin typeface="Times New Roman" panose="02020603050405020304" pitchFamily="18" charset="0"/>
                <a:ea typeface="华文细黑" panose="02010600040101010101" pitchFamily="2" charset="-122"/>
                <a:cs typeface="Times New Roman" panose="02020603050405020304" pitchFamily="18" charset="0"/>
              </a:rPr>
              <a:t>y</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关于</a:t>
            </a:r>
            <a:r>
              <a:rPr lang="en-US" i="1" kern="100" dirty="0" smtClean="0">
                <a:latin typeface="Times New Roman" panose="02020603050405020304" pitchFamily="18" charset="0"/>
                <a:ea typeface="华文细黑" panose="02010600040101010101" pitchFamily="2" charset="-122"/>
                <a:cs typeface="Times New Roman" panose="02020603050405020304" pitchFamily="18" charset="0"/>
              </a:rPr>
              <a:t>t</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的回归方程</a:t>
            </a:r>
            <a:r>
              <a:rPr lang="en-US" kern="1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系数精确到</a:t>
            </a:r>
            <a:r>
              <a:rPr lang="en-US" kern="100" dirty="0" smtClean="0">
                <a:latin typeface="Times New Roman" panose="02020603050405020304" pitchFamily="18" charset="0"/>
                <a:ea typeface="华文细黑" panose="02010600040101010101" pitchFamily="2" charset="-122"/>
                <a:cs typeface="Times New Roman" panose="02020603050405020304" pitchFamily="18" charset="0"/>
              </a:rPr>
              <a:t>0.01)</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，预测</a:t>
            </a:r>
            <a:r>
              <a:rPr lang="en-US" kern="100" dirty="0" smtClean="0">
                <a:latin typeface="Times New Roman" panose="02020603050405020304" pitchFamily="18" charset="0"/>
                <a:ea typeface="华文细黑" panose="02010600040101010101" pitchFamily="2" charset="-122"/>
                <a:cs typeface="Times New Roman" panose="02020603050405020304" pitchFamily="18" charset="0"/>
              </a:rPr>
              <a:t>2016</a:t>
            </a:r>
            <a:r>
              <a:rPr lang="zh-CN" altLang="en-US" kern="100" dirty="0" smtClean="0">
                <a:latin typeface="Times New Roman" panose="02020603050405020304" pitchFamily="18" charset="0"/>
                <a:ea typeface="华文细黑" panose="02010600040101010101" pitchFamily="2" charset="-122"/>
                <a:cs typeface="Times New Roman" panose="02020603050405020304" pitchFamily="18" charset="0"/>
              </a:rPr>
              <a:t>年我国生活垃圾无害化处理量．</a:t>
            </a:r>
            <a:endParaRPr lang="zh-CN" kern="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graphicFrame>
        <p:nvGraphicFramePr>
          <p:cNvPr id="18454" name="Object 22"/>
          <p:cNvGraphicFramePr>
            <a:graphicFrameLocks noChangeAspect="1"/>
          </p:cNvGraphicFramePr>
          <p:nvPr/>
        </p:nvGraphicFramePr>
        <p:xfrm>
          <a:off x="523042" y="858026"/>
          <a:ext cx="11314113" cy="5581650"/>
        </p:xfrm>
        <a:graphic>
          <a:graphicData uri="http://schemas.openxmlformats.org/presentationml/2006/ole">
            <mc:AlternateContent xmlns:mc="http://schemas.openxmlformats.org/markup-compatibility/2006">
              <mc:Choice xmlns:v="urn:schemas-microsoft-com:vml" Requires="v">
                <p:oleObj spid="_x0000_s8193" name="文档" r:id="rId2" imgW="11798935" imgH="5815330" progId="Word.Document.12">
                  <p:embed/>
                </p:oleObj>
              </mc:Choice>
              <mc:Fallback>
                <p:oleObj name="文档" r:id="rId2" imgW="11798935" imgH="5815330" progId="Word.Document.12">
                  <p:embed/>
                  <p:pic>
                    <p:nvPicPr>
                      <p:cNvPr id="0" name="图片 8192"/>
                      <p:cNvPicPr>
                        <a:picLocks noChangeAspect="1"/>
                      </p:cNvPicPr>
                      <p:nvPr/>
                    </p:nvPicPr>
                    <p:blipFill>
                      <a:blip r:embed="rId3"/>
                      <a:stretch>
                        <a:fillRect/>
                      </a:stretch>
                    </p:blipFill>
                    <p:spPr>
                      <a:xfrm>
                        <a:off x="523042" y="858026"/>
                        <a:ext cx="11314113" cy="558165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当堂检测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自查自纠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546100" y="715150"/>
          <a:ext cx="11026775" cy="3686175"/>
        </p:xfrm>
        <a:graphic>
          <a:graphicData uri="http://schemas.openxmlformats.org/presentationml/2006/ole">
            <mc:AlternateContent xmlns:mc="http://schemas.openxmlformats.org/markup-compatibility/2006">
              <mc:Choice xmlns:v="urn:schemas-microsoft-com:vml" Requires="v">
                <p:oleObj spid="_x0000_s9217" name="文档" r:id="rId1" imgW="11327765" imgH="3797935" progId="Word.Document.12">
                  <p:embed/>
                </p:oleObj>
              </mc:Choice>
              <mc:Fallback>
                <p:oleObj name="文档" r:id="rId1" imgW="11327765" imgH="3797935" progId="Word.Document.12">
                  <p:embed/>
                  <p:pic>
                    <p:nvPicPr>
                      <p:cNvPr id="0" name="图片 9216"/>
                      <p:cNvPicPr>
                        <a:picLocks noChangeAspect="1"/>
                      </p:cNvPicPr>
                      <p:nvPr/>
                    </p:nvPicPr>
                    <p:blipFill>
                      <a:blip r:embed="rId2"/>
                      <a:stretch>
                        <a:fillRect/>
                      </a:stretch>
                    </p:blipFill>
                    <p:spPr>
                      <a:xfrm>
                        <a:off x="546100" y="715150"/>
                        <a:ext cx="11026775" cy="3686175"/>
                      </a:xfrm>
                      <a:prstGeom prst="rect">
                        <a:avLst/>
                      </a:prstGeom>
                      <a:noFill/>
                      <a:ln w="9525">
                        <a:noFill/>
                      </a:ln>
                    </p:spPr>
                  </p:pic>
                </p:oleObj>
              </mc:Fallback>
            </mc:AlternateContent>
          </a:graphicData>
        </a:graphic>
      </p:graphicFrame>
      <p:sp>
        <p:nvSpPr>
          <p:cNvPr id="5" name="矩形 4"/>
          <p:cNvSpPr/>
          <p:nvPr/>
        </p:nvSpPr>
        <p:spPr>
          <a:xfrm>
            <a:off x="406574" y="5160707"/>
            <a:ext cx="11161240" cy="695615"/>
          </a:xfrm>
          <a:prstGeom prst="rect">
            <a:avLst/>
          </a:prstGeom>
        </p:spPr>
        <p:txBody>
          <a:bodyPr wrap="square" lIns="121898" tIns="60948" rIns="121898" bIns="60948">
            <a:spAutoFit/>
          </a:bodyPr>
          <a:lstStyle/>
          <a:p>
            <a:pPr algn="just">
              <a:lnSpc>
                <a:spcPct val="150000"/>
              </a:lnSpc>
              <a:spcAft>
                <a:spcPts val="0"/>
              </a:spcAft>
            </a:pPr>
            <a:r>
              <a:rPr lang="zh-CN" altLang="en-US" sz="2800" kern="100" dirty="0" smtClean="0">
                <a:latin typeface="Times New Roman" panose="02020603050405020304"/>
                <a:ea typeface="华文细黑"/>
                <a:cs typeface="Times New Roman" panose="02020603050405020304"/>
              </a:rPr>
              <a:t>所以预测</a:t>
            </a:r>
            <a:r>
              <a:rPr lang="en-US" altLang="zh-CN" sz="2800" kern="100" dirty="0" smtClean="0">
                <a:latin typeface="Times New Roman" panose="02020603050405020304"/>
                <a:ea typeface="华文细黑"/>
                <a:cs typeface="Times New Roman" panose="02020603050405020304"/>
              </a:rPr>
              <a:t>2016</a:t>
            </a:r>
            <a:r>
              <a:rPr lang="zh-CN" altLang="en-US" sz="2800" kern="100" dirty="0" smtClean="0">
                <a:latin typeface="Times New Roman" panose="02020603050405020304"/>
                <a:ea typeface="华文细黑"/>
                <a:cs typeface="Times New Roman" panose="02020603050405020304"/>
              </a:rPr>
              <a:t>年我国生活垃圾无害化处理量将约为</a:t>
            </a:r>
            <a:r>
              <a:rPr lang="en-US" altLang="zh-CN" sz="2800" kern="100" dirty="0" smtClean="0">
                <a:latin typeface="Times New Roman" panose="02020603050405020304"/>
                <a:ea typeface="华文细黑"/>
                <a:cs typeface="Times New Roman" panose="02020603050405020304"/>
              </a:rPr>
              <a:t>1.82</a:t>
            </a:r>
            <a:r>
              <a:rPr lang="zh-CN" altLang="en-US" sz="2800" kern="100" dirty="0" smtClean="0">
                <a:latin typeface="Times New Roman" panose="02020603050405020304"/>
                <a:ea typeface="华文细黑"/>
                <a:cs typeface="Times New Roman" panose="02020603050405020304"/>
              </a:rPr>
              <a:t>亿吨．</a:t>
            </a:r>
            <a:endParaRPr lang="zh-CN" altLang="en-US" sz="2800" kern="100" dirty="0" smtClean="0">
              <a:latin typeface="Times New Roman" panose="02020603050405020304"/>
              <a:ea typeface="华文细黑"/>
              <a:cs typeface="Times New Roman" panose="02020603050405020304"/>
            </a:endParaRPr>
          </a:p>
        </p:txBody>
      </p:sp>
      <p:graphicFrame>
        <p:nvGraphicFramePr>
          <p:cNvPr id="18452" name="Object 20"/>
          <p:cNvGraphicFramePr>
            <a:graphicFrameLocks noChangeAspect="1"/>
          </p:cNvGraphicFramePr>
          <p:nvPr/>
        </p:nvGraphicFramePr>
        <p:xfrm>
          <a:off x="450850" y="4001298"/>
          <a:ext cx="11326813" cy="763587"/>
        </p:xfrm>
        <a:graphic>
          <a:graphicData uri="http://schemas.openxmlformats.org/presentationml/2006/ole">
            <mc:AlternateContent xmlns:mc="http://schemas.openxmlformats.org/markup-compatibility/2006">
              <mc:Choice xmlns:v="urn:schemas-microsoft-com:vml" Requires="v">
                <p:oleObj spid="_x0000_s9218" name="文档" r:id="rId3" imgW="11640185" imgH="791210" progId="Word.Document.12">
                  <p:embed/>
                </p:oleObj>
              </mc:Choice>
              <mc:Fallback>
                <p:oleObj name="文档" r:id="rId3" imgW="11640185" imgH="791210" progId="Word.Document.12">
                  <p:embed/>
                  <p:pic>
                    <p:nvPicPr>
                      <p:cNvPr id="0" name="图片 9217"/>
                      <p:cNvPicPr>
                        <a:picLocks noChangeAspect="1"/>
                      </p:cNvPicPr>
                      <p:nvPr/>
                    </p:nvPicPr>
                    <p:blipFill>
                      <a:blip r:embed="rId4"/>
                      <a:stretch>
                        <a:fillRect/>
                      </a:stretch>
                    </p:blipFill>
                    <p:spPr>
                      <a:xfrm>
                        <a:off x="450850" y="4001298"/>
                        <a:ext cx="11326813" cy="763587"/>
                      </a:xfrm>
                      <a:prstGeom prst="rect">
                        <a:avLst/>
                      </a:prstGeom>
                      <a:noFill/>
                      <a:ln w="9525">
                        <a:noFill/>
                      </a:ln>
                    </p:spPr>
                  </p:pic>
                </p:oleObj>
              </mc:Fallback>
            </mc:AlternateContent>
          </a:graphicData>
        </a:graphic>
      </p:graphicFrame>
      <p:graphicFrame>
        <p:nvGraphicFramePr>
          <p:cNvPr id="18453" name="Object 21"/>
          <p:cNvGraphicFramePr>
            <a:graphicFrameLocks noChangeAspect="1"/>
          </p:cNvGraphicFramePr>
          <p:nvPr/>
        </p:nvGraphicFramePr>
        <p:xfrm>
          <a:off x="458035" y="4641071"/>
          <a:ext cx="11637963" cy="788987"/>
        </p:xfrm>
        <a:graphic>
          <a:graphicData uri="http://schemas.openxmlformats.org/presentationml/2006/ole">
            <mc:AlternateContent xmlns:mc="http://schemas.openxmlformats.org/markup-compatibility/2006">
              <mc:Choice xmlns:v="urn:schemas-microsoft-com:vml" Requires="v">
                <p:oleObj spid="_x0000_s9219" name="文档" r:id="rId5" imgW="11640185" imgH="791210" progId="Word.Document.12">
                  <p:embed/>
                </p:oleObj>
              </mc:Choice>
              <mc:Fallback>
                <p:oleObj name="文档" r:id="rId5" imgW="11640185" imgH="791210" progId="Word.Document.12">
                  <p:embed/>
                  <p:pic>
                    <p:nvPicPr>
                      <p:cNvPr id="0" name="图片 9218"/>
                      <p:cNvPicPr>
                        <a:picLocks noChangeAspect="1"/>
                      </p:cNvPicPr>
                      <p:nvPr/>
                    </p:nvPicPr>
                    <p:blipFill>
                      <a:blip r:embed="rId6"/>
                      <a:stretch>
                        <a:fillRect/>
                      </a:stretch>
                    </p:blipFill>
                    <p:spPr>
                      <a:xfrm>
                        <a:off x="458035" y="4641071"/>
                        <a:ext cx="11637963" cy="788987"/>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80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1800"/>
                            </p:stCondLst>
                            <p:childTnLst>
                              <p:par>
                                <p:cTn id="9" presetID="3" presetClass="entr" presetSubtype="10" fill="hold" nodeType="afterEffect">
                                  <p:stCondLst>
                                    <p:cond delay="800"/>
                                  </p:stCondLst>
                                  <p:childTnLst>
                                    <p:set>
                                      <p:cBhvr>
                                        <p:cTn id="10" dur="1" fill="hold">
                                          <p:stCondLst>
                                            <p:cond delay="0"/>
                                          </p:stCondLst>
                                        </p:cTn>
                                        <p:tgtEl>
                                          <p:spTgt spid="18452"/>
                                        </p:tgtEl>
                                        <p:attrNameLst>
                                          <p:attrName>style.visibility</p:attrName>
                                        </p:attrNameLst>
                                      </p:cBhvr>
                                      <p:to>
                                        <p:strVal val="visible"/>
                                      </p:to>
                                    </p:set>
                                    <p:animEffect transition="in" filter="blinds(horizontal)">
                                      <p:cBhvr>
                                        <p:cTn id="11" dur="750"/>
                                        <p:tgtEl>
                                          <p:spTgt spid="18452"/>
                                        </p:tgtEl>
                                      </p:cBhvr>
                                    </p:animEffect>
                                  </p:childTnLst>
                                </p:cTn>
                              </p:par>
                            </p:childTnLst>
                          </p:cTn>
                        </p:par>
                        <p:par>
                          <p:cTn id="12" fill="hold">
                            <p:stCondLst>
                              <p:cond delay="3600"/>
                            </p:stCondLst>
                            <p:childTnLst>
                              <p:par>
                                <p:cTn id="13" presetID="3" presetClass="entr" presetSubtype="10" fill="hold" nodeType="afterEffect">
                                  <p:stCondLst>
                                    <p:cond delay="800"/>
                                  </p:stCondLst>
                                  <p:childTnLst>
                                    <p:set>
                                      <p:cBhvr>
                                        <p:cTn id="14" dur="1" fill="hold">
                                          <p:stCondLst>
                                            <p:cond delay="0"/>
                                          </p:stCondLst>
                                        </p:cTn>
                                        <p:tgtEl>
                                          <p:spTgt spid="18453"/>
                                        </p:tgtEl>
                                        <p:attrNameLst>
                                          <p:attrName>style.visibility</p:attrName>
                                        </p:attrNameLst>
                                      </p:cBhvr>
                                      <p:to>
                                        <p:strVal val="visible"/>
                                      </p:to>
                                    </p:set>
                                    <p:animEffect transition="in" filter="blinds(horizontal)">
                                      <p:cBhvr>
                                        <p:cTn id="15" dur="750"/>
                                        <p:tgtEl>
                                          <p:spTgt spid="18453"/>
                                        </p:tgtEl>
                                      </p:cBhvr>
                                    </p:animEffect>
                                  </p:childTnLst>
                                </p:cTn>
                              </p:par>
                            </p:childTnLst>
                          </p:cTn>
                        </p:par>
                        <p:par>
                          <p:cTn id="16" fill="hold">
                            <p:stCondLst>
                              <p:cond delay="5400"/>
                            </p:stCondLst>
                            <p:childTnLst>
                              <p:par>
                                <p:cTn id="17" presetID="3" presetClass="entr" presetSubtype="10" fill="hold" grpId="0" nodeType="afterEffect">
                                  <p:stCondLst>
                                    <p:cond delay="80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703519"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10630" y="157160"/>
            <a:ext cx="8878118"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            </a:t>
            </a:r>
            <a:r>
              <a:rPr lang="zh-CN" altLang="zh-CN" sz="28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a:rPr>
              <a:t>数</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形结合思想</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584176"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思想方法</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06574" y="9095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以下是在某地搜集到的不同楼盘房屋的销售价格</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单位：万元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和房屋面积</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m</a:t>
            </a:r>
            <a:r>
              <a:rPr lang="en-US" altLang="zh-CN" sz="2800" kern="100" baseline="30000" dirty="0">
                <a:latin typeface="Times New Roman" panose="02020603050405020304"/>
                <a:ea typeface="华文细黑"/>
                <a:cs typeface="Courier New" panose="02070309020205020404"/>
              </a:rPr>
              <a:t>2</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的数据：</a:t>
            </a:r>
            <a:endParaRPr lang="zh-CN" altLang="zh-CN" sz="1050" kern="100" dirty="0">
              <a:effectLst/>
              <a:latin typeface="宋体" panose="02010600030101010101" pitchFamily="2" charset="-122"/>
              <a:cs typeface="Courier New" panose="02070309020205020404"/>
            </a:endParaRPr>
          </a:p>
        </p:txBody>
      </p:sp>
      <p:graphicFrame>
        <p:nvGraphicFramePr>
          <p:cNvPr id="6" name="表格 5"/>
          <p:cNvGraphicFramePr>
            <a:graphicFrameLocks noGrp="1"/>
          </p:cNvGraphicFramePr>
          <p:nvPr/>
        </p:nvGraphicFramePr>
        <p:xfrm>
          <a:off x="1126652" y="2349674"/>
          <a:ext cx="9289032" cy="1728194"/>
        </p:xfrm>
        <a:graphic>
          <a:graphicData uri="http://schemas.openxmlformats.org/drawingml/2006/table">
            <a:tbl>
              <a:tblPr/>
              <a:tblGrid>
                <a:gridCol w="2493192"/>
                <a:gridCol w="1378291"/>
                <a:gridCol w="1378291"/>
                <a:gridCol w="1378291"/>
                <a:gridCol w="1378291"/>
                <a:gridCol w="1282676"/>
              </a:tblGrid>
              <a:tr h="864097">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房屋面积</a:t>
                      </a:r>
                      <a:r>
                        <a:rPr lang="en-US" sz="2800" i="1" kern="100" baseline="0">
                          <a:effectLst/>
                          <a:latin typeface="Times New Roman" panose="02020603050405020304"/>
                          <a:ea typeface="华文细黑"/>
                          <a:cs typeface="Courier New" panose="02070309020205020404"/>
                        </a:rPr>
                        <a:t>x</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115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110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135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105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7">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销售价格</a:t>
                      </a:r>
                      <a:r>
                        <a:rPr lang="en-US" sz="2800" i="1" kern="100" baseline="0">
                          <a:effectLst/>
                          <a:latin typeface="Times New Roman" panose="02020603050405020304"/>
                          <a:ea typeface="华文细黑"/>
                          <a:cs typeface="Courier New" panose="02070309020205020404"/>
                        </a:rPr>
                        <a:t>y</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49.6</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43.2</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38.8</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58.4</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44</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406574" y="422188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判断房屋的销售价格和房屋面积之间是否具有线性相关关系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如果有线性相关关系，是正相关还是负相关？</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554948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分析</a:t>
            </a:r>
            <a:r>
              <a:rPr lang="zh-CN" altLang="zh-CN" sz="2800" kern="100" dirty="0">
                <a:latin typeface="Times New Roman" panose="02020603050405020304"/>
                <a:ea typeface="华文细黑"/>
                <a:cs typeface="Times New Roman" panose="02020603050405020304"/>
              </a:rPr>
              <a:t>　作出散点图，利用散点图进行判断</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1" action="ppaction://hlinksldjump"/>
          </p:cNvPr>
          <p:cNvSpPr/>
          <p:nvPr/>
        </p:nvSpPr>
        <p:spPr>
          <a:xfrm>
            <a:off x="9229846" y="6663187"/>
            <a:ext cx="1947450"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zh-CN" altLang="en-US" sz="1400" dirty="0" smtClean="0">
                <a:solidFill>
                  <a:srgbClr val="C00000"/>
                </a:solidFill>
                <a:latin typeface="黑体" panose="02010609060101010101" pitchFamily="49" charset="-122"/>
                <a:ea typeface="黑体" panose="02010609060101010101" pitchFamily="49" charset="-122"/>
              </a:rPr>
              <a:t>解析答案</a:t>
            </a:r>
            <a:r>
              <a:rPr lang="zh-CN" altLang="en-US" sz="1400" dirty="0">
                <a:solidFill>
                  <a:srgbClr val="C00000"/>
                </a:solidFill>
                <a:latin typeface="黑体" panose="02010609060101010101" pitchFamily="49" charset="-122"/>
                <a:ea typeface="黑体" panose="02010609060101010101" pitchFamily="49" charset="-122"/>
              </a:rPr>
              <a:t>与</a:t>
            </a:r>
            <a:r>
              <a:rPr lang="zh-CN" altLang="zh-CN" sz="1400" dirty="0" smtClean="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3" name="圆角矩形 12"/>
          <p:cNvSpPr/>
          <p:nvPr/>
        </p:nvSpPr>
        <p:spPr>
          <a:xfrm>
            <a:off x="818343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分析</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圆角矩形 1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1" name="矩形 10"/>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数据对应的散点图如图所示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5362" name="Picture 2" descr="RA18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6490" y="837506"/>
            <a:ext cx="3020434" cy="209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06574" y="292573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通过以上数据对应的散点图可以判断，房屋的销售价格和房屋面积之间具有线性相关关系，且是正相关</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06574" y="432985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解后反思</a:t>
            </a:r>
            <a:r>
              <a:rPr lang="zh-CN" altLang="zh-CN" sz="2800" kern="100" dirty="0">
                <a:latin typeface="Times New Roman" panose="02020603050405020304"/>
                <a:ea typeface="华文细黑"/>
                <a:cs typeface="Times New Roman" panose="02020603050405020304"/>
              </a:rPr>
              <a:t>　判断两个变量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和</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是否具有线性相关关系，常用的简便方法就是绘制散点图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如果发现点的分布从整体上看大致在一条直线附近，那么这两个变量就具有线性相关关系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注意不要受个别点的位置的影响</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blinds(horizontal)">
                                      <p:cBhvr>
                                        <p:cTn id="10" dur="750"/>
                                        <p:tgtEl>
                                          <p:spTgt spid="15362"/>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childTnLst>
                          </p:cTn>
                        </p:par>
                        <p:par>
                          <p:cTn id="15" fill="hold">
                            <p:stCondLst>
                              <p:cond delay="2000"/>
                            </p:stCondLst>
                            <p:childTnLst>
                              <p:par>
                                <p:cTn id="16" presetID="3"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炼钢时钢水的含碳量与冶炼时间有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确定性关系</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相关关系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函数关系</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D</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无任何关系</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27097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炼钢时钢水的含碳量除了与冶炼时间有关外，还受冶炼温度等的影响，故为相关关系</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6382247" y="866081"/>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B</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pitchFamily="18" charset="0"/>
                <a:ea typeface="华文细黑"/>
                <a:cs typeface="Times New Roman" panose="02020603050405020304" pitchFamily="18" charset="0"/>
              </a:rPr>
              <a:t>2.</a:t>
            </a:r>
            <a:r>
              <a:rPr lang="zh-CN" altLang="zh-CN" sz="2800" kern="100" dirty="0">
                <a:latin typeface="Times New Roman" panose="02020603050405020304" pitchFamily="18" charset="0"/>
                <a:ea typeface="华文细黑"/>
                <a:cs typeface="Times New Roman" panose="02020603050405020304" pitchFamily="18" charset="0"/>
              </a:rPr>
              <a:t>设有一个回归方程</a:t>
            </a:r>
            <a:r>
              <a:rPr lang="zh-CN" altLang="zh-CN" sz="2800" kern="100" dirty="0" smtClean="0">
                <a:latin typeface="Times New Roman" panose="02020603050405020304" pitchFamily="18" charset="0"/>
                <a:ea typeface="华文细黑"/>
                <a:cs typeface="Times New Roman" panose="02020603050405020304" pitchFamily="18" charset="0"/>
              </a:rPr>
              <a:t>为</a:t>
            </a:r>
            <a:r>
              <a:rPr lang="en-US" altLang="zh-CN" sz="2800" kern="100" dirty="0" smtClean="0">
                <a:latin typeface="Times New Roman" panose="02020603050405020304" pitchFamily="18" charset="0"/>
                <a:ea typeface="华文细黑"/>
                <a:cs typeface="Times New Roman" panose="02020603050405020304" pitchFamily="18" charset="0"/>
              </a:rPr>
              <a:t>   </a:t>
            </a:r>
            <a:r>
              <a:rPr lang="zh-CN" altLang="zh-CN" sz="2800" kern="100" dirty="0" smtClean="0">
                <a:latin typeface="Times New Roman" panose="02020603050405020304" pitchFamily="18" charset="0"/>
                <a:ea typeface="华文细黑"/>
                <a:cs typeface="Times New Roman" panose="02020603050405020304" pitchFamily="18" charset="0"/>
              </a:rPr>
              <a:t>＝－</a:t>
            </a:r>
            <a:r>
              <a:rPr lang="en-US" altLang="zh-CN" sz="2800" kern="100" dirty="0">
                <a:latin typeface="Times New Roman" panose="02020603050405020304" pitchFamily="18" charset="0"/>
                <a:ea typeface="华文细黑"/>
                <a:cs typeface="Times New Roman" panose="02020603050405020304" pitchFamily="18" charset="0"/>
              </a:rPr>
              <a:t>1.5</a:t>
            </a:r>
            <a:r>
              <a:rPr lang="en-US" altLang="zh-CN" sz="2800" i="1" kern="100" dirty="0">
                <a:latin typeface="Times New Roman" panose="02020603050405020304" pitchFamily="18" charset="0"/>
                <a:ea typeface="华文细黑"/>
                <a:cs typeface="Times New Roman" panose="02020603050405020304" pitchFamily="18" charset="0"/>
              </a:rPr>
              <a:t>x</a:t>
            </a:r>
            <a:r>
              <a:rPr lang="zh-CN" altLang="zh-CN" sz="2800" kern="100" dirty="0">
                <a:latin typeface="Times New Roman" panose="02020603050405020304" pitchFamily="18" charset="0"/>
                <a:ea typeface="华文细黑"/>
                <a:cs typeface="Times New Roman" panose="02020603050405020304" pitchFamily="18" charset="0"/>
              </a:rPr>
              <a:t>＋</a:t>
            </a:r>
            <a:r>
              <a:rPr lang="en-US" altLang="zh-CN" sz="2800" kern="100" dirty="0">
                <a:latin typeface="Times New Roman" panose="02020603050405020304" pitchFamily="18" charset="0"/>
                <a:ea typeface="华文细黑"/>
                <a:cs typeface="Times New Roman" panose="02020603050405020304" pitchFamily="18" charset="0"/>
              </a:rPr>
              <a:t>2</a:t>
            </a:r>
            <a:r>
              <a:rPr lang="zh-CN" altLang="zh-CN" sz="2800" kern="100" dirty="0">
                <a:latin typeface="Times New Roman" panose="02020603050405020304" pitchFamily="18" charset="0"/>
                <a:ea typeface="华文细黑"/>
                <a:cs typeface="Times New Roman" panose="02020603050405020304" pitchFamily="18" charset="0"/>
              </a:rPr>
              <a:t>，则变量</a:t>
            </a:r>
            <a:r>
              <a:rPr lang="en-US" altLang="zh-CN" sz="2800" i="1" kern="100" dirty="0">
                <a:latin typeface="Times New Roman" panose="02020603050405020304" pitchFamily="18" charset="0"/>
                <a:ea typeface="华文细黑"/>
                <a:cs typeface="Times New Roman" panose="02020603050405020304" pitchFamily="18" charset="0"/>
              </a:rPr>
              <a:t>x</a:t>
            </a:r>
            <a:r>
              <a:rPr lang="zh-CN" altLang="zh-CN" sz="2800" kern="100" dirty="0">
                <a:latin typeface="Times New Roman" panose="02020603050405020304" pitchFamily="18" charset="0"/>
                <a:ea typeface="华文细黑"/>
                <a:cs typeface="Times New Roman" panose="02020603050405020304" pitchFamily="18" charset="0"/>
              </a:rPr>
              <a:t>增加一个单位时</a:t>
            </a:r>
            <a:r>
              <a:rPr lang="en-US" altLang="zh-CN" sz="2800" kern="100" dirty="0">
                <a:latin typeface="Times New Roman" panose="02020603050405020304" pitchFamily="18" charset="0"/>
                <a:ea typeface="华文细黑"/>
                <a:cs typeface="Times New Roman" panose="02020603050405020304" pitchFamily="18" charset="0"/>
              </a:rPr>
              <a:t>(</a:t>
            </a:r>
            <a:r>
              <a:rPr lang="zh-CN" altLang="zh-CN" sz="2800" kern="100" dirty="0">
                <a:latin typeface="Times New Roman" panose="02020603050405020304" pitchFamily="18" charset="0"/>
                <a:ea typeface="华文细黑"/>
                <a:cs typeface="Times New Roman" panose="02020603050405020304" pitchFamily="18" charset="0"/>
              </a:rPr>
              <a:t>　　</a:t>
            </a:r>
            <a:r>
              <a:rPr lang="en-US" altLang="zh-CN" sz="2800" kern="100" dirty="0">
                <a:latin typeface="Times New Roman" panose="02020603050405020304" pitchFamily="18" charset="0"/>
                <a:ea typeface="华文细黑"/>
                <a:cs typeface="Times New Roman" panose="02020603050405020304" pitchFamily="18" charset="0"/>
              </a:rPr>
              <a:t>)</a:t>
            </a:r>
            <a:endParaRPr lang="zh-CN" altLang="zh-CN" sz="1050" kern="100" dirty="0">
              <a:latin typeface="Times New Roman" panose="02020603050405020304" pitchFamily="18" charset="0"/>
              <a:cs typeface="Times New Roman" panose="02020603050405020304" pitchFamily="18" charset="0"/>
            </a:endParaRPr>
          </a:p>
          <a:p>
            <a:pPr algn="just">
              <a:lnSpc>
                <a:spcPct val="150000"/>
              </a:lnSpc>
              <a:spcAft>
                <a:spcPts val="0"/>
              </a:spcAft>
            </a:pPr>
            <a:r>
              <a:rPr lang="en-US" altLang="zh-CN" sz="2800" kern="100" dirty="0" err="1">
                <a:latin typeface="Times New Roman" panose="02020603050405020304" pitchFamily="18" charset="0"/>
                <a:ea typeface="华文细黑"/>
                <a:cs typeface="Times New Roman" panose="02020603050405020304" pitchFamily="18" charset="0"/>
              </a:rPr>
              <a:t>A.</a:t>
            </a:r>
            <a:r>
              <a:rPr lang="en-US" altLang="zh-CN" sz="2800" i="1" kern="100" dirty="0" err="1">
                <a:latin typeface="Times New Roman" panose="02020603050405020304" pitchFamily="18" charset="0"/>
                <a:ea typeface="华文细黑"/>
                <a:cs typeface="Times New Roman" panose="02020603050405020304" pitchFamily="18" charset="0"/>
              </a:rPr>
              <a:t>y</a:t>
            </a:r>
            <a:r>
              <a:rPr lang="zh-CN" altLang="zh-CN" sz="2800" kern="100" dirty="0">
                <a:latin typeface="Times New Roman" panose="02020603050405020304" pitchFamily="18" charset="0"/>
                <a:ea typeface="华文细黑"/>
                <a:cs typeface="Times New Roman" panose="02020603050405020304" pitchFamily="18" charset="0"/>
              </a:rPr>
              <a:t>平均增加</a:t>
            </a:r>
            <a:r>
              <a:rPr lang="en-US" altLang="zh-CN" sz="2800" kern="100" dirty="0">
                <a:latin typeface="Times New Roman" panose="02020603050405020304" pitchFamily="18" charset="0"/>
                <a:ea typeface="华文细黑"/>
                <a:cs typeface="Times New Roman" panose="02020603050405020304" pitchFamily="18" charset="0"/>
              </a:rPr>
              <a:t>1.5</a:t>
            </a:r>
            <a:r>
              <a:rPr lang="zh-CN" altLang="zh-CN" sz="2800" kern="100" dirty="0">
                <a:latin typeface="Times New Roman" panose="02020603050405020304" pitchFamily="18" charset="0"/>
                <a:ea typeface="华文细黑"/>
                <a:cs typeface="Times New Roman" panose="02020603050405020304" pitchFamily="18" charset="0"/>
              </a:rPr>
              <a:t>个单位</a:t>
            </a:r>
            <a:r>
              <a:rPr lang="zh-CN" altLang="zh-CN" sz="2800" kern="100" dirty="0">
                <a:latin typeface="Times New Roman" panose="02020603050405020304" pitchFamily="18" charset="0"/>
                <a:ea typeface="Times New Roman" panose="02020603050405020304"/>
                <a:cs typeface="Times New Roman" panose="02020603050405020304" pitchFamily="18" charset="0"/>
              </a:rPr>
              <a:t>  </a:t>
            </a:r>
            <a:r>
              <a:rPr lang="en-US" altLang="zh-CN" sz="2800" kern="100" dirty="0">
                <a:latin typeface="Times New Roman" panose="02020603050405020304" pitchFamily="18" charset="0"/>
                <a:ea typeface="Times New Roman" panose="02020603050405020304"/>
                <a:cs typeface="Times New Roman" panose="02020603050405020304" pitchFamily="18" charset="0"/>
              </a:rPr>
              <a:t>	</a:t>
            </a:r>
            <a:r>
              <a:rPr lang="en-US" altLang="zh-CN" sz="2800" kern="100" dirty="0" smtClean="0">
                <a:latin typeface="Times New Roman" panose="02020603050405020304" pitchFamily="18" charset="0"/>
                <a:ea typeface="Times New Roman" panose="02020603050405020304"/>
                <a:cs typeface="Times New Roman" panose="02020603050405020304" pitchFamily="18" charset="0"/>
              </a:rPr>
              <a:t>	</a:t>
            </a:r>
            <a:r>
              <a:rPr lang="en-US" altLang="zh-CN" sz="2800" kern="100" dirty="0" err="1" smtClean="0">
                <a:latin typeface="Times New Roman" panose="02020603050405020304" pitchFamily="18" charset="0"/>
                <a:ea typeface="Times New Roman" panose="02020603050405020304"/>
                <a:cs typeface="Times New Roman" panose="02020603050405020304" pitchFamily="18" charset="0"/>
              </a:rPr>
              <a:t>B.</a:t>
            </a:r>
            <a:r>
              <a:rPr lang="en-US" altLang="zh-CN" sz="2800" i="1" kern="100" dirty="0" err="1" smtClean="0">
                <a:latin typeface="Times New Roman" panose="02020603050405020304" pitchFamily="18" charset="0"/>
                <a:ea typeface="Times New Roman" panose="02020603050405020304"/>
                <a:cs typeface="Times New Roman" panose="02020603050405020304" pitchFamily="18" charset="0"/>
              </a:rPr>
              <a:t>y</a:t>
            </a:r>
            <a:r>
              <a:rPr lang="zh-CN" altLang="zh-CN" sz="2800" kern="100" dirty="0">
                <a:latin typeface="Times New Roman" panose="02020603050405020304" pitchFamily="18" charset="0"/>
                <a:ea typeface="华文细黑"/>
                <a:cs typeface="Times New Roman" panose="02020603050405020304" pitchFamily="18" charset="0"/>
              </a:rPr>
              <a:t>平均增加</a:t>
            </a:r>
            <a:r>
              <a:rPr lang="en-US" altLang="zh-CN" sz="2800" kern="100" dirty="0">
                <a:latin typeface="Times New Roman" panose="02020603050405020304" pitchFamily="18" charset="0"/>
                <a:ea typeface="华文细黑"/>
                <a:cs typeface="Times New Roman" panose="02020603050405020304" pitchFamily="18" charset="0"/>
              </a:rPr>
              <a:t>2</a:t>
            </a:r>
            <a:r>
              <a:rPr lang="zh-CN" altLang="zh-CN" sz="2800" kern="100" dirty="0">
                <a:latin typeface="Times New Roman" panose="02020603050405020304" pitchFamily="18" charset="0"/>
                <a:ea typeface="华文细黑"/>
                <a:cs typeface="Times New Roman" panose="02020603050405020304" pitchFamily="18" charset="0"/>
              </a:rPr>
              <a:t>个单位</a:t>
            </a:r>
            <a:endParaRPr lang="zh-CN" altLang="zh-CN" sz="1050" kern="100" dirty="0">
              <a:latin typeface="Times New Roman" panose="02020603050405020304" pitchFamily="18" charset="0"/>
              <a:cs typeface="Times New Roman" panose="02020603050405020304" pitchFamily="18" charset="0"/>
            </a:endParaRPr>
          </a:p>
          <a:p>
            <a:pPr algn="just">
              <a:lnSpc>
                <a:spcPct val="150000"/>
              </a:lnSpc>
              <a:spcAft>
                <a:spcPts val="0"/>
              </a:spcAft>
            </a:pPr>
            <a:r>
              <a:rPr lang="en-US" altLang="zh-CN" sz="2800" kern="100" dirty="0" err="1">
                <a:latin typeface="Times New Roman" panose="02020603050405020304" pitchFamily="18" charset="0"/>
                <a:ea typeface="华文细黑"/>
                <a:cs typeface="Times New Roman" panose="02020603050405020304" pitchFamily="18" charset="0"/>
              </a:rPr>
              <a:t>C.</a:t>
            </a:r>
            <a:r>
              <a:rPr lang="en-US" altLang="zh-CN" sz="2800" i="1" kern="100" dirty="0" err="1">
                <a:latin typeface="Times New Roman" panose="02020603050405020304" pitchFamily="18" charset="0"/>
                <a:ea typeface="华文细黑"/>
                <a:cs typeface="Times New Roman" panose="02020603050405020304" pitchFamily="18" charset="0"/>
              </a:rPr>
              <a:t>y</a:t>
            </a:r>
            <a:r>
              <a:rPr lang="zh-CN" altLang="zh-CN" sz="2800" kern="100" dirty="0">
                <a:latin typeface="Times New Roman" panose="02020603050405020304" pitchFamily="18" charset="0"/>
                <a:ea typeface="华文细黑"/>
                <a:cs typeface="Times New Roman" panose="02020603050405020304" pitchFamily="18" charset="0"/>
              </a:rPr>
              <a:t>平均减少</a:t>
            </a:r>
            <a:r>
              <a:rPr lang="en-US" altLang="zh-CN" sz="2800" kern="100" dirty="0">
                <a:latin typeface="Times New Roman" panose="02020603050405020304" pitchFamily="18" charset="0"/>
                <a:ea typeface="华文细黑"/>
                <a:cs typeface="Times New Roman" panose="02020603050405020304" pitchFamily="18" charset="0"/>
              </a:rPr>
              <a:t>1.5</a:t>
            </a:r>
            <a:r>
              <a:rPr lang="zh-CN" altLang="zh-CN" sz="2800" kern="100" dirty="0">
                <a:latin typeface="Times New Roman" panose="02020603050405020304" pitchFamily="18" charset="0"/>
                <a:ea typeface="华文细黑"/>
                <a:cs typeface="Times New Roman" panose="02020603050405020304" pitchFamily="18" charset="0"/>
              </a:rPr>
              <a:t>个单位</a:t>
            </a:r>
            <a:r>
              <a:rPr lang="en-US" altLang="zh-CN" sz="2800" kern="100" dirty="0">
                <a:latin typeface="Times New Roman" panose="02020603050405020304" pitchFamily="18" charset="0"/>
                <a:ea typeface="华文细黑"/>
                <a:cs typeface="Times New Roman" panose="02020603050405020304" pitchFamily="18" charset="0"/>
              </a:rPr>
              <a:t>  	</a:t>
            </a:r>
            <a:r>
              <a:rPr lang="en-US" altLang="zh-CN" sz="2800" kern="100" dirty="0" smtClean="0">
                <a:latin typeface="Times New Roman" panose="02020603050405020304" pitchFamily="18" charset="0"/>
                <a:ea typeface="华文细黑"/>
                <a:cs typeface="Times New Roman" panose="02020603050405020304" pitchFamily="18" charset="0"/>
              </a:rPr>
              <a:t>	</a:t>
            </a:r>
            <a:r>
              <a:rPr lang="en-US" altLang="zh-CN" sz="2800" kern="100" dirty="0" err="1" smtClean="0">
                <a:latin typeface="Times New Roman" panose="02020603050405020304" pitchFamily="18" charset="0"/>
                <a:ea typeface="华文细黑"/>
                <a:cs typeface="Times New Roman" panose="02020603050405020304" pitchFamily="18" charset="0"/>
              </a:rPr>
              <a:t>D.</a:t>
            </a:r>
            <a:r>
              <a:rPr lang="en-US" altLang="zh-CN" sz="2800" i="1" kern="100" dirty="0" err="1" smtClean="0">
                <a:latin typeface="Times New Roman" panose="02020603050405020304" pitchFamily="18" charset="0"/>
                <a:ea typeface="华文细黑"/>
                <a:cs typeface="Times New Roman" panose="02020603050405020304" pitchFamily="18" charset="0"/>
              </a:rPr>
              <a:t>y</a:t>
            </a:r>
            <a:r>
              <a:rPr lang="zh-CN" altLang="zh-CN" sz="2800" kern="100" dirty="0">
                <a:latin typeface="Times New Roman" panose="02020603050405020304" pitchFamily="18" charset="0"/>
                <a:ea typeface="华文细黑"/>
                <a:cs typeface="Times New Roman" panose="02020603050405020304" pitchFamily="18" charset="0"/>
              </a:rPr>
              <a:t>平均减少</a:t>
            </a:r>
            <a:r>
              <a:rPr lang="en-US" altLang="zh-CN" sz="2800" kern="100" dirty="0">
                <a:latin typeface="Times New Roman" panose="02020603050405020304" pitchFamily="18" charset="0"/>
                <a:ea typeface="华文细黑"/>
                <a:cs typeface="Times New Roman" panose="02020603050405020304" pitchFamily="18" charset="0"/>
              </a:rPr>
              <a:t>2</a:t>
            </a:r>
            <a:r>
              <a:rPr lang="zh-CN" altLang="zh-CN" sz="2800" kern="100" dirty="0">
                <a:latin typeface="Times New Roman" panose="02020603050405020304" pitchFamily="18" charset="0"/>
                <a:ea typeface="华文细黑"/>
                <a:cs typeface="Times New Roman" panose="02020603050405020304" pitchFamily="18" charset="0"/>
              </a:rPr>
              <a:t>个单位</a:t>
            </a:r>
            <a:endParaRPr lang="zh-CN" altLang="zh-CN" sz="1050" kern="100" dirty="0">
              <a:effectLst/>
              <a:latin typeface="Times New Roman" panose="02020603050405020304" pitchFamily="18" charset="0"/>
              <a:cs typeface="Times New Roman" panose="02020603050405020304" pitchFamily="18" charset="0"/>
            </a:endParaRPr>
          </a:p>
        </p:txBody>
      </p:sp>
      <p:graphicFrame>
        <p:nvGraphicFramePr>
          <p:cNvPr id="2" name="对象 1"/>
          <p:cNvGraphicFramePr>
            <a:graphicFrameLocks noChangeAspect="1"/>
          </p:cNvGraphicFramePr>
          <p:nvPr/>
        </p:nvGraphicFramePr>
        <p:xfrm>
          <a:off x="4078982" y="758702"/>
          <a:ext cx="625475" cy="952500"/>
        </p:xfrm>
        <a:graphic>
          <a:graphicData uri="http://schemas.openxmlformats.org/presentationml/2006/ole">
            <mc:AlternateContent xmlns:mc="http://schemas.openxmlformats.org/markup-compatibility/2006">
              <mc:Choice xmlns:v="urn:schemas-microsoft-com:vml" Requires="v">
                <p:oleObj spid="_x0000_s10241" name="文档" r:id="rId6" imgW="850900" imgH="1282700" progId="Word.Document.12">
                  <p:embed/>
                </p:oleObj>
              </mc:Choice>
              <mc:Fallback>
                <p:oleObj name="文档" r:id="rId6" imgW="850900" imgH="1282700" progId="Word.Document.12">
                  <p:embed/>
                  <p:pic>
                    <p:nvPicPr>
                      <p:cNvPr id="0" name="图片 10240"/>
                      <p:cNvPicPr>
                        <a:picLocks noChangeAspect="1"/>
                      </p:cNvPicPr>
                      <p:nvPr/>
                    </p:nvPicPr>
                    <p:blipFill>
                      <a:blip r:embed="rId7"/>
                      <a:stretch>
                        <a:fillRect/>
                      </a:stretch>
                    </p:blipFill>
                    <p:spPr>
                      <a:xfrm>
                        <a:off x="4078982" y="758702"/>
                        <a:ext cx="625475" cy="952500"/>
                      </a:xfrm>
                      <a:prstGeom prst="rect">
                        <a:avLst/>
                      </a:prstGeom>
                      <a:noFill/>
                      <a:ln w="9525">
                        <a:noFill/>
                      </a:ln>
                    </p:spPr>
                  </p:pic>
                </p:oleObj>
              </mc:Fallback>
            </mc:AlternateContent>
          </a:graphicData>
        </a:graphic>
      </p:graphicFrame>
      <p:sp>
        <p:nvSpPr>
          <p:cNvPr id="9" name="矩形 8"/>
          <p:cNvSpPr/>
          <p:nvPr/>
        </p:nvSpPr>
        <p:spPr>
          <a:xfrm>
            <a:off x="406574" y="274393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两个变量线性负相关</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变量</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增加一个单位，</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平均减少</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个单位</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0412539" y="880939"/>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kern="100" dirty="0">
              <a:solidFill>
                <a:srgbClr val="C00000"/>
              </a:solidFill>
              <a:latin typeface="Times New Roman" panose="02020603050405020304"/>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build="allAtOnce"/>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某商品的销售量</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与销售价格</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负相关，则其回归方程可能是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45738" y="2114600"/>
          <a:ext cx="9950450" cy="2295525"/>
        </p:xfrm>
        <a:graphic>
          <a:graphicData uri="http://schemas.openxmlformats.org/presentationml/2006/ole">
            <mc:AlternateContent xmlns:mc="http://schemas.openxmlformats.org/markup-compatibility/2006">
              <mc:Choice xmlns:v="urn:schemas-microsoft-com:vml" Requires="v">
                <p:oleObj spid="_x0000_s11265" name="文档" r:id="rId6" imgW="13284200" imgH="3073400" progId="Word.Document.12">
                  <p:embed/>
                </p:oleObj>
              </mc:Choice>
              <mc:Fallback>
                <p:oleObj name="文档" r:id="rId6" imgW="13284200" imgH="3073400" progId="Word.Document.12">
                  <p:embed/>
                  <p:pic>
                    <p:nvPicPr>
                      <p:cNvPr id="0" name="图片 11264"/>
                      <p:cNvPicPr>
                        <a:picLocks noChangeAspect="1"/>
                      </p:cNvPicPr>
                      <p:nvPr/>
                    </p:nvPicPr>
                    <p:blipFill>
                      <a:blip r:embed="rId7"/>
                      <a:stretch>
                        <a:fillRect/>
                      </a:stretch>
                    </p:blipFill>
                    <p:spPr>
                      <a:xfrm>
                        <a:off x="545738" y="2114600"/>
                        <a:ext cx="9950450" cy="2295525"/>
                      </a:xfrm>
                      <a:prstGeom prst="rect">
                        <a:avLst/>
                      </a:prstGeom>
                      <a:noFill/>
                      <a:ln w="9525">
                        <a:noFill/>
                      </a:ln>
                    </p:spPr>
                  </p:pic>
                </p:oleObj>
              </mc:Fallback>
            </mc:AlternateContent>
          </a:graphicData>
        </a:graphic>
      </p:graphicFrame>
      <p:sp>
        <p:nvSpPr>
          <p:cNvPr id="9" name="矩形 8"/>
          <p:cNvSpPr/>
          <p:nvPr/>
        </p:nvSpPr>
        <p:spPr>
          <a:xfrm>
            <a:off x="406574" y="353602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结合图象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，知选项</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为正相关，选项</a:t>
            </a: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不符合实际意义，只有选项</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正确</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277369" y="1494676"/>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A</a:t>
            </a:r>
            <a:endParaRPr lang="zh-CN" altLang="en-US" sz="2800" b="1" kern="100" dirty="0">
              <a:solidFill>
                <a:srgbClr val="C00000"/>
              </a:solidFill>
              <a:latin typeface="Times New Roman" panose="02020603050405020304"/>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p:bldP spid="9" grpId="1"/>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矩形 13"/>
          <p:cNvSpPr/>
          <p:nvPr/>
        </p:nvSpPr>
        <p:spPr>
          <a:xfrm>
            <a:off x="406574" y="62148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设某大学的女生体重</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kg)</a:t>
            </a:r>
            <a:r>
              <a:rPr lang="zh-CN" altLang="zh-CN" sz="2800" kern="100" dirty="0">
                <a:latin typeface="Times New Roman" panose="02020603050405020304"/>
                <a:ea typeface="华文细黑"/>
                <a:cs typeface="Times New Roman" panose="02020603050405020304"/>
              </a:rPr>
              <a:t>与身高</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cm)</a:t>
            </a:r>
            <a:r>
              <a:rPr lang="zh-CN" altLang="zh-CN" sz="2800" kern="100" dirty="0">
                <a:latin typeface="Times New Roman" panose="02020603050405020304"/>
                <a:ea typeface="华文细黑"/>
                <a:cs typeface="Times New Roman" panose="02020603050405020304"/>
              </a:rPr>
              <a:t>具有线性相关关系，根据一组样本数据</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i="1" kern="100" baseline="-250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y</a:t>
            </a:r>
            <a:r>
              <a:rPr lang="en-US" altLang="zh-CN" sz="2800" i="1" kern="100" baseline="-25000" dirty="0" err="1">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，用最小二乘法建立的回归方程</a:t>
            </a:r>
            <a:r>
              <a:rPr lang="zh-CN" altLang="zh-CN" sz="2800" kern="100" dirty="0" smtClean="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0.85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85.71</a:t>
            </a:r>
            <a:r>
              <a:rPr lang="zh-CN" altLang="zh-CN" sz="2800" kern="100" dirty="0">
                <a:latin typeface="Times New Roman" panose="02020603050405020304"/>
                <a:ea typeface="华文细黑"/>
                <a:cs typeface="Times New Roman" panose="02020603050405020304"/>
              </a:rPr>
              <a:t>，则下列结论中不正确的是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err="1">
                <a:latin typeface="Times New Roman" panose="02020603050405020304"/>
                <a:ea typeface="华文细黑"/>
                <a:cs typeface="Courier New" panose="02070309020205020404"/>
              </a:rPr>
              <a:t>A.</a:t>
            </a:r>
            <a:r>
              <a:rPr lang="en-US" altLang="zh-CN" sz="2800" i="1" kern="100" dirty="0" err="1">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具有正的线性相关关系</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1981225" y="1975687"/>
          <a:ext cx="531813" cy="923925"/>
        </p:xfrm>
        <a:graphic>
          <a:graphicData uri="http://schemas.openxmlformats.org/presentationml/2006/ole">
            <mc:AlternateContent xmlns:mc="http://schemas.openxmlformats.org/markup-compatibility/2006">
              <mc:Choice xmlns:v="urn:schemas-microsoft-com:vml" Requires="v">
                <p:oleObj spid="_x0000_s12289" name="文档" r:id="rId6" imgW="723900" imgH="1244600" progId="Word.Document.12">
                  <p:embed/>
                </p:oleObj>
              </mc:Choice>
              <mc:Fallback>
                <p:oleObj name="文档" r:id="rId6" imgW="723900" imgH="1244600" progId="Word.Document.12">
                  <p:embed/>
                  <p:pic>
                    <p:nvPicPr>
                      <p:cNvPr id="0" name="图片 12288"/>
                      <p:cNvPicPr>
                        <a:picLocks noChangeAspect="1"/>
                      </p:cNvPicPr>
                      <p:nvPr/>
                    </p:nvPicPr>
                    <p:blipFill>
                      <a:blip r:embed="rId7"/>
                      <a:stretch>
                        <a:fillRect/>
                      </a:stretch>
                    </p:blipFill>
                    <p:spPr>
                      <a:xfrm>
                        <a:off x="1981225" y="1975687"/>
                        <a:ext cx="531813" cy="923925"/>
                      </a:xfrm>
                      <a:prstGeom prst="rect">
                        <a:avLst/>
                      </a:prstGeom>
                      <a:noFill/>
                      <a:ln w="9525">
                        <a:noFill/>
                      </a:ln>
                    </p:spPr>
                  </p:pic>
                </p:oleObj>
              </mc:Fallback>
            </mc:AlternateContent>
          </a:graphicData>
        </a:graphic>
      </p:graphicFrame>
      <p:graphicFrame>
        <p:nvGraphicFramePr>
          <p:cNvPr id="3" name="对象 2"/>
          <p:cNvGraphicFramePr>
            <a:graphicFrameLocks noChangeAspect="1"/>
          </p:cNvGraphicFramePr>
          <p:nvPr/>
        </p:nvGraphicFramePr>
        <p:xfrm>
          <a:off x="497632" y="3392438"/>
          <a:ext cx="9655175" cy="1323975"/>
        </p:xfrm>
        <a:graphic>
          <a:graphicData uri="http://schemas.openxmlformats.org/presentationml/2006/ole">
            <mc:AlternateContent xmlns:mc="http://schemas.openxmlformats.org/markup-compatibility/2006">
              <mc:Choice xmlns:v="urn:schemas-microsoft-com:vml" Requires="v">
                <p:oleObj spid="_x0000_s12290" name="文档" r:id="rId8" imgW="12890500" imgH="1778000" progId="Word.Document.12">
                  <p:embed/>
                </p:oleObj>
              </mc:Choice>
              <mc:Fallback>
                <p:oleObj name="文档" r:id="rId8" imgW="12890500" imgH="1778000" progId="Word.Document.12">
                  <p:embed/>
                  <p:pic>
                    <p:nvPicPr>
                      <p:cNvPr id="0" name="图片 12289"/>
                      <p:cNvPicPr>
                        <a:picLocks noChangeAspect="1"/>
                      </p:cNvPicPr>
                      <p:nvPr/>
                    </p:nvPicPr>
                    <p:blipFill>
                      <a:blip r:embed="rId9"/>
                      <a:stretch>
                        <a:fillRect/>
                      </a:stretch>
                    </p:blipFill>
                    <p:spPr>
                      <a:xfrm>
                        <a:off x="497632" y="3392438"/>
                        <a:ext cx="9655175" cy="1323975"/>
                      </a:xfrm>
                      <a:prstGeom prst="rect">
                        <a:avLst/>
                      </a:prstGeom>
                      <a:noFill/>
                      <a:ln w="9525">
                        <a:noFill/>
                      </a:ln>
                    </p:spPr>
                  </p:pic>
                </p:oleObj>
              </mc:Fallback>
            </mc:AlternateContent>
          </a:graphicData>
        </a:graphic>
      </p:graphicFrame>
      <p:sp>
        <p:nvSpPr>
          <p:cNvPr id="13" name="矩形 12"/>
          <p:cNvSpPr/>
          <p:nvPr/>
        </p:nvSpPr>
        <p:spPr>
          <a:xfrm>
            <a:off x="406574" y="39338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若该大学某女生身高增加</a:t>
            </a:r>
            <a:r>
              <a:rPr lang="en-US" altLang="zh-CN" sz="2800" kern="100" dirty="0">
                <a:latin typeface="Times New Roman" panose="02020603050405020304"/>
                <a:ea typeface="华文细黑"/>
                <a:cs typeface="Courier New" panose="02070309020205020404"/>
              </a:rPr>
              <a:t>1 cm</a:t>
            </a:r>
            <a:r>
              <a:rPr lang="zh-CN" altLang="zh-CN" sz="2800" kern="100" dirty="0">
                <a:latin typeface="Times New Roman" panose="02020603050405020304"/>
                <a:ea typeface="华文细黑"/>
                <a:cs typeface="Times New Roman" panose="02020603050405020304"/>
              </a:rPr>
              <a:t>，则其体重约增加</a:t>
            </a:r>
            <a:r>
              <a:rPr lang="en-US" altLang="zh-CN" sz="2800" kern="100" dirty="0">
                <a:latin typeface="Times New Roman" panose="02020603050405020304"/>
                <a:ea typeface="华文细黑"/>
                <a:cs typeface="Courier New" panose="02070309020205020404"/>
              </a:rPr>
              <a:t>0.85 kg</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若该大学某女生身高为</a:t>
            </a:r>
            <a:r>
              <a:rPr lang="en-US" altLang="zh-CN" sz="2800" kern="100" dirty="0">
                <a:latin typeface="Times New Roman" panose="02020603050405020304"/>
                <a:ea typeface="华文细黑"/>
                <a:cs typeface="Courier New" panose="02070309020205020404"/>
              </a:rPr>
              <a:t>170 cm</a:t>
            </a:r>
            <a:r>
              <a:rPr lang="zh-CN" altLang="zh-CN" sz="2800" kern="100" dirty="0">
                <a:latin typeface="Times New Roman" panose="02020603050405020304"/>
                <a:ea typeface="华文细黑"/>
                <a:cs typeface="Times New Roman" panose="02020603050405020304"/>
              </a:rPr>
              <a:t>，则可断定其体重必为</a:t>
            </a:r>
            <a:r>
              <a:rPr lang="en-US" altLang="zh-CN" sz="2800" kern="100" dirty="0">
                <a:latin typeface="Times New Roman" panose="02020603050405020304"/>
                <a:ea typeface="华文细黑"/>
                <a:cs typeface="Courier New" panose="02070309020205020404"/>
              </a:rPr>
              <a:t>58.79 kg</a:t>
            </a:r>
            <a:endParaRPr lang="zh-CN" altLang="zh-CN" sz="1050" kern="100" dirty="0">
              <a:effectLst/>
              <a:latin typeface="宋体" panose="02010600030101010101" pitchFamily="2" charset="-122"/>
              <a:cs typeface="Courier New" panose="02070309020205020404"/>
            </a:endParaRPr>
          </a:p>
        </p:txBody>
      </p:sp>
      <p:sp>
        <p:nvSpPr>
          <p:cNvPr id="15" name="矩形 14"/>
          <p:cNvSpPr/>
          <p:nvPr/>
        </p:nvSpPr>
        <p:spPr>
          <a:xfrm>
            <a:off x="406574" y="526421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170</a:t>
            </a:r>
            <a:r>
              <a:rPr lang="zh-CN" altLang="zh-CN" sz="2800" kern="100" dirty="0">
                <a:latin typeface="Times New Roman" panose="02020603050405020304"/>
                <a:ea typeface="华文细黑"/>
                <a:cs typeface="Times New Roman" panose="02020603050405020304"/>
              </a:rPr>
              <a:t>时</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0.85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85.71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58.79</a:t>
            </a:r>
            <a:r>
              <a:rPr lang="zh-CN" altLang="zh-CN" sz="2800" kern="100" dirty="0">
                <a:latin typeface="Times New Roman" panose="02020603050405020304"/>
                <a:ea typeface="华文细黑"/>
                <a:cs typeface="Times New Roman" panose="02020603050405020304"/>
              </a:rPr>
              <a:t>，体重的估计值为</a:t>
            </a:r>
            <a:r>
              <a:rPr lang="en-US" altLang="zh-CN" sz="2800" kern="100" dirty="0">
                <a:latin typeface="Times New Roman" panose="02020603050405020304"/>
                <a:ea typeface="华文细黑"/>
                <a:cs typeface="Courier New" panose="02070309020205020404"/>
              </a:rPr>
              <a:t>58.79 kg.</a:t>
            </a:r>
            <a:endParaRPr lang="zh-CN" altLang="zh-CN" sz="1050" kern="100" dirty="0">
              <a:effectLst/>
              <a:latin typeface="宋体" panose="02010600030101010101" pitchFamily="2" charset="-122"/>
              <a:cs typeface="Courier New" panose="02070309020205020404"/>
            </a:endParaRPr>
          </a:p>
        </p:txBody>
      </p:sp>
      <p:graphicFrame>
        <p:nvGraphicFramePr>
          <p:cNvPr id="16" name="对象 15"/>
          <p:cNvGraphicFramePr>
            <a:graphicFrameLocks noChangeAspect="1"/>
          </p:cNvGraphicFramePr>
          <p:nvPr/>
        </p:nvGraphicFramePr>
        <p:xfrm>
          <a:off x="3897684" y="5348402"/>
          <a:ext cx="531813" cy="923925"/>
        </p:xfrm>
        <a:graphic>
          <a:graphicData uri="http://schemas.openxmlformats.org/presentationml/2006/ole">
            <mc:AlternateContent xmlns:mc="http://schemas.openxmlformats.org/markup-compatibility/2006">
              <mc:Choice xmlns:v="urn:schemas-microsoft-com:vml" Requires="v">
                <p:oleObj spid="_x0000_s12291" name="文档" r:id="rId10" imgW="723900" imgH="1244600" progId="Word.Document.12">
                  <p:embed/>
                </p:oleObj>
              </mc:Choice>
              <mc:Fallback>
                <p:oleObj name="文档" r:id="rId10" imgW="723900" imgH="1244600" progId="Word.Document.12">
                  <p:embed/>
                  <p:pic>
                    <p:nvPicPr>
                      <p:cNvPr id="0" name="图片 12290"/>
                      <p:cNvPicPr>
                        <a:picLocks noChangeAspect="1"/>
                      </p:cNvPicPr>
                      <p:nvPr/>
                    </p:nvPicPr>
                    <p:blipFill>
                      <a:blip r:embed="rId11"/>
                      <a:stretch>
                        <a:fillRect/>
                      </a:stretch>
                    </p:blipFill>
                    <p:spPr>
                      <a:xfrm>
                        <a:off x="3897684" y="5348402"/>
                        <a:ext cx="531813" cy="923925"/>
                      </a:xfrm>
                      <a:prstGeom prst="rect">
                        <a:avLst/>
                      </a:prstGeom>
                      <a:noFill/>
                      <a:ln w="9525">
                        <a:noFill/>
                      </a:ln>
                    </p:spPr>
                  </p:pic>
                </p:oleObj>
              </mc:Fallback>
            </mc:AlternateContent>
          </a:graphicData>
        </a:graphic>
      </p:graphicFrame>
      <p:sp>
        <p:nvSpPr>
          <p:cNvPr id="4" name="矩形 3"/>
          <p:cNvSpPr/>
          <p:nvPr/>
        </p:nvSpPr>
        <p:spPr>
          <a:xfrm>
            <a:off x="8944172" y="2071167"/>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D</a:t>
            </a:r>
            <a:endParaRPr lang="zh-CN" altLang="en-US" sz="2800" b="1" kern="100" dirty="0">
              <a:solidFill>
                <a:srgbClr val="C00000"/>
              </a:solidFill>
              <a:latin typeface="Times New Roman" panose="02020603050405020304"/>
              <a:ea typeface="华文细黑"/>
            </a:endParaRPr>
          </a:p>
        </p:txBody>
      </p:sp>
      <p:sp>
        <p:nvSpPr>
          <p:cNvPr id="17" name="矩形 1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15" grpId="0"/>
      <p:bldP spid="15" grpId="1"/>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7"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正常情况下，年龄在</a:t>
            </a:r>
            <a:r>
              <a:rPr lang="en-US" altLang="zh-CN" sz="2800" kern="100" dirty="0">
                <a:latin typeface="Times New Roman" panose="02020603050405020304"/>
                <a:ea typeface="华文细黑"/>
                <a:cs typeface="Courier New" panose="02070309020205020404"/>
              </a:rPr>
              <a:t>18</a:t>
            </a:r>
            <a:r>
              <a:rPr lang="zh-CN" altLang="zh-CN" sz="2800" kern="100" dirty="0">
                <a:latin typeface="Times New Roman" panose="02020603050405020304"/>
                <a:ea typeface="华文细黑"/>
                <a:cs typeface="Times New Roman" panose="02020603050405020304"/>
              </a:rPr>
              <a:t>岁到</a:t>
            </a:r>
            <a:r>
              <a:rPr lang="en-US" altLang="zh-CN" sz="2800" kern="100" dirty="0">
                <a:latin typeface="Times New Roman" panose="02020603050405020304"/>
                <a:ea typeface="华文细黑"/>
                <a:cs typeface="Courier New" panose="02070309020205020404"/>
              </a:rPr>
              <a:t>38</a:t>
            </a:r>
            <a:r>
              <a:rPr lang="zh-CN" altLang="zh-CN" sz="2800" kern="100" dirty="0">
                <a:latin typeface="Times New Roman" panose="02020603050405020304"/>
                <a:ea typeface="华文细黑"/>
                <a:cs typeface="Times New Roman" panose="02020603050405020304"/>
              </a:rPr>
              <a:t>岁的人，体重</a:t>
            </a:r>
            <a:r>
              <a:rPr lang="en-US" altLang="zh-CN" sz="2800" i="1" kern="100" dirty="0">
                <a:latin typeface="Times New Roman" panose="02020603050405020304"/>
                <a:ea typeface="华文细黑"/>
                <a:cs typeface="Courier New" panose="02070309020205020404"/>
              </a:rPr>
              <a:t>y</a:t>
            </a:r>
            <a:r>
              <a:rPr lang="en-US" altLang="zh-CN" sz="2800" kern="100" dirty="0">
                <a:latin typeface="Times New Roman" panose="02020603050405020304"/>
                <a:ea typeface="华文细黑"/>
                <a:cs typeface="Courier New" panose="02070309020205020404"/>
              </a:rPr>
              <a:t>(kg)</a:t>
            </a:r>
            <a:r>
              <a:rPr lang="zh-CN" altLang="zh-CN" sz="2800" kern="100" dirty="0">
                <a:latin typeface="Times New Roman" panose="02020603050405020304"/>
                <a:ea typeface="华文细黑"/>
                <a:cs typeface="Times New Roman" panose="02020603050405020304"/>
              </a:rPr>
              <a:t>对身高</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(cm)</a:t>
            </a:r>
            <a:r>
              <a:rPr lang="zh-CN" altLang="zh-CN" sz="2800" kern="100" dirty="0">
                <a:latin typeface="Times New Roman" panose="02020603050405020304"/>
                <a:ea typeface="华文细黑"/>
                <a:cs typeface="Times New Roman" panose="02020603050405020304"/>
              </a:rPr>
              <a:t>的回归方程</a:t>
            </a:r>
            <a:r>
              <a:rPr lang="zh-CN" altLang="zh-CN" sz="2800" kern="100" dirty="0" smtClean="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0.72</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58.2</a:t>
            </a:r>
            <a:r>
              <a:rPr lang="zh-CN" altLang="zh-CN" sz="2800" kern="100" dirty="0">
                <a:latin typeface="Times New Roman" panose="02020603050405020304"/>
                <a:ea typeface="华文细黑"/>
                <a:cs typeface="Times New Roman" panose="02020603050405020304"/>
              </a:rPr>
              <a:t>，张明同学</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身高</a:t>
            </a:r>
            <a:r>
              <a:rPr lang="en-US" altLang="zh-CN" sz="2800" kern="100" dirty="0">
                <a:latin typeface="Times New Roman" panose="02020603050405020304"/>
                <a:ea typeface="华文细黑"/>
                <a:cs typeface="Courier New" panose="02070309020205020404"/>
              </a:rPr>
              <a:t>178 cm</a:t>
            </a:r>
            <a:r>
              <a:rPr lang="zh-CN" altLang="zh-CN" sz="2800" kern="100" dirty="0">
                <a:latin typeface="Times New Roman" panose="02020603050405020304"/>
                <a:ea typeface="华文细黑"/>
                <a:cs typeface="Times New Roman" panose="02020603050405020304"/>
              </a:rPr>
              <a:t>，他的体重应该在</a:t>
            </a:r>
            <a:r>
              <a:rPr lang="en-US" altLang="zh-CN" sz="2800" kern="100" dirty="0">
                <a:latin typeface="Times New Roman" panose="02020603050405020304"/>
                <a:ea typeface="华文细黑"/>
                <a:cs typeface="Courier New" panose="02070309020205020404"/>
              </a:rPr>
              <a:t>________kg</a:t>
            </a:r>
            <a:r>
              <a:rPr lang="zh-CN" altLang="zh-CN" sz="2800" kern="100" dirty="0">
                <a:latin typeface="Times New Roman" panose="02020603050405020304"/>
                <a:ea typeface="华文细黑"/>
                <a:cs typeface="Times New Roman" panose="02020603050405020304"/>
              </a:rPr>
              <a:t>左右</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1702718" y="1404045"/>
          <a:ext cx="531813" cy="923925"/>
        </p:xfrm>
        <a:graphic>
          <a:graphicData uri="http://schemas.openxmlformats.org/presentationml/2006/ole">
            <mc:AlternateContent xmlns:mc="http://schemas.openxmlformats.org/markup-compatibility/2006">
              <mc:Choice xmlns:v="urn:schemas-microsoft-com:vml" Requires="v">
                <p:oleObj spid="_x0000_s13313" name="文档" r:id="rId6" imgW="723900" imgH="1244600" progId="Word.Document.12">
                  <p:embed/>
                </p:oleObj>
              </mc:Choice>
              <mc:Fallback>
                <p:oleObj name="文档" r:id="rId6" imgW="723900" imgH="1244600" progId="Word.Document.12">
                  <p:embed/>
                  <p:pic>
                    <p:nvPicPr>
                      <p:cNvPr id="0" name="图片 13312"/>
                      <p:cNvPicPr>
                        <a:picLocks noChangeAspect="1"/>
                      </p:cNvPicPr>
                      <p:nvPr/>
                    </p:nvPicPr>
                    <p:blipFill>
                      <a:blip r:embed="rId7"/>
                      <a:stretch>
                        <a:fillRect/>
                      </a:stretch>
                    </p:blipFill>
                    <p:spPr>
                      <a:xfrm>
                        <a:off x="1702718" y="1404045"/>
                        <a:ext cx="531813" cy="923925"/>
                      </a:xfrm>
                      <a:prstGeom prst="rect">
                        <a:avLst/>
                      </a:prstGeom>
                      <a:noFill/>
                      <a:ln w="9525">
                        <a:noFill/>
                      </a:ln>
                    </p:spPr>
                  </p:pic>
                </p:oleObj>
              </mc:Fallback>
            </mc:AlternateContent>
          </a:graphicData>
        </a:graphic>
      </p:graphicFrame>
      <p:sp>
        <p:nvSpPr>
          <p:cNvPr id="9" name="矩形 8"/>
          <p:cNvSpPr/>
          <p:nvPr/>
        </p:nvSpPr>
        <p:spPr>
          <a:xfrm>
            <a:off x="406574" y="272738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用回归方程对身高为</a:t>
            </a:r>
            <a:r>
              <a:rPr lang="en-US" altLang="zh-CN" sz="2800" kern="100" dirty="0">
                <a:latin typeface="Times New Roman" panose="02020603050405020304"/>
                <a:ea typeface="华文细黑"/>
                <a:cs typeface="Courier New" panose="02070309020205020404"/>
              </a:rPr>
              <a:t>178 cm</a:t>
            </a:r>
            <a:r>
              <a:rPr lang="zh-CN" altLang="zh-CN" sz="2800" kern="100" dirty="0">
                <a:latin typeface="Times New Roman" panose="02020603050405020304"/>
                <a:ea typeface="华文细黑"/>
                <a:cs typeface="Times New Roman" panose="02020603050405020304"/>
              </a:rPr>
              <a:t>的人的体重进行预测</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178</a:t>
            </a:r>
            <a:r>
              <a:rPr lang="zh-CN" altLang="zh-CN" sz="2800" kern="100" dirty="0">
                <a:latin typeface="Times New Roman" panose="02020603050405020304"/>
                <a:ea typeface="华文细黑"/>
                <a:cs typeface="Times New Roman" panose="02020603050405020304"/>
              </a:rPr>
              <a:t>时</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0.72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58.2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69.96(kg).</a:t>
            </a:r>
            <a:endParaRPr lang="zh-CN" altLang="zh-CN" sz="1050" kern="100" dirty="0">
              <a:effectLst/>
              <a:latin typeface="宋体" panose="02010600030101010101" pitchFamily="2" charset="-122"/>
              <a:cs typeface="Courier New" panose="02070309020205020404"/>
            </a:endParaRPr>
          </a:p>
        </p:txBody>
      </p:sp>
      <p:graphicFrame>
        <p:nvGraphicFramePr>
          <p:cNvPr id="10" name="对象 9"/>
          <p:cNvGraphicFramePr>
            <a:graphicFrameLocks noChangeAspect="1"/>
          </p:cNvGraphicFramePr>
          <p:nvPr/>
        </p:nvGraphicFramePr>
        <p:xfrm>
          <a:off x="2566814" y="3441973"/>
          <a:ext cx="531813" cy="923925"/>
        </p:xfrm>
        <a:graphic>
          <a:graphicData uri="http://schemas.openxmlformats.org/presentationml/2006/ole">
            <mc:AlternateContent xmlns:mc="http://schemas.openxmlformats.org/markup-compatibility/2006">
              <mc:Choice xmlns:v="urn:schemas-microsoft-com:vml" Requires="v">
                <p:oleObj spid="_x0000_s13314" name="文档" r:id="rId8" imgW="723900" imgH="1244600" progId="Word.Document.12">
                  <p:embed/>
                </p:oleObj>
              </mc:Choice>
              <mc:Fallback>
                <p:oleObj name="文档" r:id="rId8" imgW="723900" imgH="1244600" progId="Word.Document.12">
                  <p:embed/>
                  <p:pic>
                    <p:nvPicPr>
                      <p:cNvPr id="0" name="图片 13313"/>
                      <p:cNvPicPr>
                        <a:picLocks noChangeAspect="1"/>
                      </p:cNvPicPr>
                      <p:nvPr/>
                    </p:nvPicPr>
                    <p:blipFill>
                      <a:blip r:embed="rId7"/>
                      <a:stretch>
                        <a:fillRect/>
                      </a:stretch>
                    </p:blipFill>
                    <p:spPr>
                      <a:xfrm>
                        <a:off x="2566814" y="3441973"/>
                        <a:ext cx="531813" cy="923925"/>
                      </a:xfrm>
                      <a:prstGeom prst="rect">
                        <a:avLst/>
                      </a:prstGeom>
                      <a:noFill/>
                      <a:ln w="9525">
                        <a:noFill/>
                      </a:ln>
                    </p:spPr>
                  </p:pic>
                </p:oleObj>
              </mc:Fallback>
            </mc:AlternateContent>
          </a:graphicData>
        </a:graphic>
      </p:graphicFrame>
      <p:sp>
        <p:nvSpPr>
          <p:cNvPr id="3" name="矩形 2"/>
          <p:cNvSpPr/>
          <p:nvPr/>
        </p:nvSpPr>
        <p:spPr>
          <a:xfrm>
            <a:off x="766614" y="2061642"/>
            <a:ext cx="99257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69.96</a:t>
            </a:r>
            <a:endParaRPr lang="zh-CN" altLang="en-US" sz="2800" b="1" kern="100" dirty="0">
              <a:solidFill>
                <a:srgbClr val="C00000"/>
              </a:solidFill>
              <a:latin typeface="Times New Roman" panose="02020603050405020304"/>
              <a:ea typeface="华文细黑"/>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9">
                                            <p:txEl>
                                              <p:pRg st="0" end="0"/>
                                            </p:txEl>
                                          </p:spTgt>
                                        </p:tgtEl>
                                      </p:cBhvr>
                                    </p:animEffect>
                                    <p:set>
                                      <p:cBhvr>
                                        <p:cTn id="25" dur="1" fill="hold">
                                          <p:stCondLst>
                                            <p:cond delay="499"/>
                                          </p:stCondLst>
                                        </p:cTn>
                                        <p:tgtEl>
                                          <p:spTgt spid="9">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1" end="1"/>
                                            </p:txEl>
                                          </p:spTgt>
                                        </p:tgtEl>
                                      </p:cBhvr>
                                    </p:animEffect>
                                    <p:set>
                                      <p:cBhvr>
                                        <p:cTn id="28" dur="1" fill="hold">
                                          <p:stCondLst>
                                            <p:cond delay="499"/>
                                          </p:stCondLst>
                                        </p:cTn>
                                        <p:tgtEl>
                                          <p:spTgt spid="9">
                                            <p:txEl>
                                              <p:pRg st="1" end="1"/>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build="allAtOnce"/>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20" name="矩形 19"/>
          <p:cNvSpPr/>
          <p:nvPr/>
        </p:nvSpPr>
        <p:spPr>
          <a:xfrm>
            <a:off x="406574" y="954183"/>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判断变量之间有无相关关系，简便可行的方法就是绘制散点图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根据散点图，可看出两个变量是否具有相关关系，是否线性相关，是正相关还是负相关</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求回归直线的方程时应注意的问题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知道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与</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呈线性相关关系，无需进行相关性检验，否则应首先进行相关性检验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如果两个变量之间本身不具有相关关系，或者说，它们之间的相关关系不显著，即使求出回归方程也是毫无意义的，而且用其估计和预测的量也是不可信的</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graphicFrame>
        <p:nvGraphicFramePr>
          <p:cNvPr id="2" name="对象 1"/>
          <p:cNvGraphicFramePr>
            <a:graphicFrameLocks noChangeAspect="1"/>
          </p:cNvGraphicFramePr>
          <p:nvPr/>
        </p:nvGraphicFramePr>
        <p:xfrm>
          <a:off x="673124" y="1106066"/>
          <a:ext cx="10534650" cy="2971800"/>
        </p:xfrm>
        <a:graphic>
          <a:graphicData uri="http://schemas.openxmlformats.org/presentationml/2006/ole">
            <mc:AlternateContent xmlns:mc="http://schemas.openxmlformats.org/markup-compatibility/2006">
              <mc:Choice xmlns:v="urn:schemas-microsoft-com:vml" Requires="v">
                <p:oleObj spid="_x0000_s14337" name="文档" r:id="rId2" imgW="10544810" imgH="2973070" progId="Word.Document.12">
                  <p:embed/>
                </p:oleObj>
              </mc:Choice>
              <mc:Fallback>
                <p:oleObj name="文档" r:id="rId2" imgW="10544810" imgH="2973070" progId="Word.Document.12">
                  <p:embed/>
                  <p:pic>
                    <p:nvPicPr>
                      <p:cNvPr id="0" name="图片 14336"/>
                      <p:cNvPicPr>
                        <a:picLocks noChangeAspect="1"/>
                      </p:cNvPicPr>
                      <p:nvPr/>
                    </p:nvPicPr>
                    <p:blipFill>
                      <a:blip r:embed="rId3"/>
                      <a:stretch>
                        <a:fillRect/>
                      </a:stretch>
                    </p:blipFill>
                    <p:spPr>
                      <a:xfrm>
                        <a:off x="673124" y="1106066"/>
                        <a:ext cx="10534650" cy="297180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765498"/>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知识点一　变量间的相关关系</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5" name="矩形 4"/>
          <p:cNvSpPr/>
          <p:nvPr/>
        </p:nvSpPr>
        <p:spPr>
          <a:xfrm>
            <a:off x="406574" y="141357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变量之间常见的关系</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126654" y="2277665"/>
          <a:ext cx="9505056" cy="1800202"/>
        </p:xfrm>
        <a:graphic>
          <a:graphicData uri="http://schemas.openxmlformats.org/drawingml/2006/table">
            <a:tbl>
              <a:tblPr/>
              <a:tblGrid>
                <a:gridCol w="1721608"/>
                <a:gridCol w="7783448"/>
              </a:tblGrid>
              <a:tr h="900101">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函数关系</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变量之间的关系可以用函数表示</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1">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相关关系</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变量之间有一定的联系，但不能完全用函数表示</a:t>
                      </a:r>
                      <a:endParaRPr lang="zh-CN" sz="2800" kern="100" baseline="0" dirty="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duotone>
              <a:schemeClr val="bg2">
                <a:shade val="45000"/>
                <a:satMod val="135000"/>
              </a:schemeClr>
              <a:prstClr val="white"/>
            </a:duotone>
            <a:extLst>
              <a:ext uri="{28A0092B-C50C-407E-A947-70E740481C1C}">
                <a14:useLocalDpi xmlns:a14="http://schemas.microsoft.com/office/drawing/2010/main" val="0"/>
              </a:ext>
            </a:extLst>
          </a:blip>
          <a:srcRect l="7962"/>
          <a:stretch>
            <a:fillRect/>
          </a:stretch>
        </p:blipFill>
        <p:spPr>
          <a:xfrm>
            <a:off x="8105774" y="2966193"/>
            <a:ext cx="4096603" cy="3890269"/>
          </a:xfrm>
          <a:prstGeom prst="rect">
            <a:avLst/>
          </a:prstGeom>
        </p:spPr>
      </p:pic>
      <p:sp>
        <p:nvSpPr>
          <p:cNvPr id="10" name="TextBox 9"/>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相关关系与函数关系的区别与联系</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930412"/>
            <a:ext cx="11161240" cy="457808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区别：函数关系，</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函数关系中两个变量间是一种确定性关系；</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函数是一种因果关系，有这样的因，必有这样的果</a:t>
            </a:r>
            <a:r>
              <a:rPr lang="en-US" altLang="zh-CN" sz="2800"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例如，圆的半径由</a:t>
            </a:r>
            <a:r>
              <a:rPr lang="en-US" altLang="zh-CN" sz="2800" kern="100" dirty="0">
                <a:latin typeface="Times New Roman" panose="02020603050405020304"/>
                <a:ea typeface="华文细黑"/>
                <a:cs typeface="Times New Roman" panose="02020603050405020304"/>
              </a:rPr>
              <a:t>1</a:t>
            </a:r>
            <a:r>
              <a:rPr lang="zh-CN" altLang="zh-CN" sz="2800" kern="100" dirty="0">
                <a:latin typeface="Times New Roman" panose="02020603050405020304"/>
                <a:ea typeface="华文细黑"/>
                <a:cs typeface="Times New Roman" panose="02020603050405020304"/>
              </a:rPr>
              <a:t>增大为</a:t>
            </a:r>
            <a:r>
              <a:rPr lang="en-US" altLang="zh-CN" sz="2800" kern="100" dirty="0">
                <a:latin typeface="Times New Roman" panose="02020603050405020304"/>
                <a:ea typeface="华文细黑"/>
                <a:cs typeface="Times New Roman" panose="02020603050405020304"/>
              </a:rPr>
              <a:t>2</a:t>
            </a:r>
            <a:r>
              <a:rPr lang="zh-CN" altLang="zh-CN" sz="2800" kern="100" dirty="0">
                <a:latin typeface="Times New Roman" panose="02020603050405020304"/>
                <a:ea typeface="华文细黑"/>
                <a:cs typeface="Times New Roman" panose="02020603050405020304"/>
              </a:rPr>
              <a:t>，其面积必然由</a:t>
            </a:r>
            <a:r>
              <a:rPr lang="en-US" altLang="zh-CN" sz="2800" kern="100" dirty="0">
                <a:latin typeface="Times New Roman" panose="02020603050405020304"/>
                <a:ea typeface="华文细黑"/>
                <a:cs typeface="Times New Roman" panose="02020603050405020304"/>
              </a:rPr>
              <a:t>π</a:t>
            </a:r>
            <a:r>
              <a:rPr lang="zh-CN" altLang="zh-CN" sz="2800" kern="100" dirty="0">
                <a:latin typeface="Times New Roman" panose="02020603050405020304"/>
                <a:ea typeface="华文细黑"/>
                <a:cs typeface="Times New Roman" panose="02020603050405020304"/>
              </a:rPr>
              <a:t>增大到</a:t>
            </a:r>
            <a:r>
              <a:rPr lang="en-US" altLang="zh-CN" sz="2800" kern="100" dirty="0">
                <a:latin typeface="Times New Roman" panose="02020603050405020304"/>
                <a:ea typeface="华文细黑"/>
                <a:cs typeface="Times New Roman" panose="02020603050405020304"/>
              </a:rPr>
              <a:t>4π.</a:t>
            </a:r>
            <a:endParaRPr lang="zh-CN" altLang="zh-CN" sz="1050" kern="100" dirty="0">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相关关系，</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相关关系是一种非确定性关系</a:t>
            </a:r>
            <a:r>
              <a:rPr lang="en-US" altLang="zh-CN" sz="2800"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例如，吸烟与患肺癌之间的关系，两者之间虽然没有确定的函数关系，但吸烟多的人患肺癌的风险会大幅增加，两者之间即是一种非确定性的关系；</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相关关系不一定是因果关系，也可能是伴随关系</a:t>
            </a:r>
            <a:r>
              <a:rPr lang="en-US" altLang="zh-CN" sz="2800" kern="100" dirty="0">
                <a:latin typeface="Times New Roman" panose="02020603050405020304"/>
                <a:ea typeface="华文细黑"/>
                <a:cs typeface="Times New Roman" panose="02020603050405020304"/>
              </a:rPr>
              <a:t>.</a:t>
            </a:r>
            <a:endParaRPr lang="zh-CN" altLang="zh-CN" sz="1050" kern="100" dirty="0">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3285427"/>
          </a:xfrm>
          <a:prstGeom prst="rect">
            <a:avLst/>
          </a:prstGeom>
        </p:spPr>
        <p:txBody>
          <a:bodyPr wrap="square" lIns="121898" tIns="60948" rIns="121898" bIns="60948">
            <a:spAutoFit/>
          </a:bodyPr>
          <a:lstStyle/>
          <a:p>
            <a:pPr>
              <a:lnSpc>
                <a:spcPct val="150000"/>
              </a:lnSpc>
            </a:pPr>
            <a:r>
              <a:rPr lang="zh-CN" altLang="zh-CN" sz="2800" kern="100" dirty="0">
                <a:latin typeface="Times New Roman" panose="02020603050405020304"/>
                <a:ea typeface="华文细黑"/>
                <a:cs typeface="Times New Roman" panose="02020603050405020304"/>
              </a:rPr>
              <a:t>联系：</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在一定的条件下可以相互转化，对于具有线性相关关系的两个变量来说，当求得其线性回归方程后，可以用一种确定性的关系对这两个变量间的取值进行评估；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相关关系在现实生活中大量存在，从某种意义上讲，函数关系是一种理想的关系模型，而相关关系是一种更为一般的情况</a:t>
            </a:r>
            <a:endParaRPr lang="zh-CN" altLang="zh-CN" sz="1050" kern="100" dirty="0">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23873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散点图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将样本中</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个数据点</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i="1" kern="100" baseline="-250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y</a:t>
            </a:r>
            <a:r>
              <a:rPr lang="en-US" altLang="zh-CN" sz="2800" i="1" kern="100" baseline="-25000" dirty="0" err="1">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描在平面直角坐标系中，以表示具有相关关系的两个变量的一组数据的图形叫做散点图</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正相关与负相关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正相关：散点图中的点散布在</a:t>
            </a:r>
            <a:r>
              <a:rPr lang="zh-CN" altLang="zh-CN" sz="2800" kern="100" dirty="0" smtClean="0">
                <a:latin typeface="Times New Roman" panose="02020603050405020304"/>
                <a:ea typeface="华文细黑"/>
                <a:cs typeface="Times New Roman" panose="02020603050405020304"/>
              </a:rPr>
              <a:t>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到</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区域</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负相关：散点图中的点散布在</a:t>
            </a:r>
            <a:r>
              <a:rPr lang="zh-CN" altLang="zh-CN" sz="2800" kern="100" dirty="0" smtClean="0">
                <a:latin typeface="Times New Roman" panose="02020603050405020304"/>
                <a:ea typeface="华文细黑"/>
                <a:cs typeface="Times New Roman" panose="02020603050405020304"/>
              </a:rPr>
              <a:t>从</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到</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区域</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446644"/>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知识点二　散点图及正、负相关的概念</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4" name="矩形 3"/>
          <p:cNvSpPr/>
          <p:nvPr/>
        </p:nvSpPr>
        <p:spPr>
          <a:xfrm>
            <a:off x="5841434" y="3905161"/>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左下角</a:t>
            </a:r>
            <a:endParaRPr lang="zh-CN" altLang="en-US" dirty="0">
              <a:solidFill>
                <a:srgbClr val="C00000"/>
              </a:solidFill>
            </a:endParaRPr>
          </a:p>
        </p:txBody>
      </p:sp>
      <p:sp>
        <p:nvSpPr>
          <p:cNvPr id="5" name="矩形 4"/>
          <p:cNvSpPr/>
          <p:nvPr/>
        </p:nvSpPr>
        <p:spPr>
          <a:xfrm>
            <a:off x="7381825" y="3914686"/>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右上角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5841434" y="456275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左上角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7353602" y="4562758"/>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右下角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2553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zh-CN" altLang="zh-CN" sz="2800" kern="100" dirty="0">
                <a:latin typeface="Times New Roman" panose="02020603050405020304"/>
                <a:ea typeface="华文细黑"/>
                <a:cs typeface="Times New Roman" panose="02020603050405020304"/>
              </a:rPr>
              <a:t>任意两个统计数据是否均可以作出散点图？</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95184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可以，不管这两个统计量是否具备相关性，以一个变量值作为横坐标，另一个作为纵坐标，均可画出它的散点图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55130"/>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知识点三　回归直线</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4" name="矩形 3"/>
          <p:cNvSpPr/>
          <p:nvPr/>
        </p:nvSpPr>
        <p:spPr>
          <a:xfrm>
            <a:off x="406574" y="80320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回归直线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如果散点图中点的分布从整体上看大致</a:t>
            </a:r>
            <a:r>
              <a:rPr lang="zh-CN" altLang="zh-CN" sz="2800" kern="100" dirty="0" smtClean="0">
                <a:latin typeface="Times New Roman" panose="02020603050405020304"/>
                <a:ea typeface="华文细黑"/>
                <a:cs typeface="Times New Roman" panose="02020603050405020304"/>
              </a:rPr>
              <a:t>在</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附近</a:t>
            </a:r>
            <a:r>
              <a:rPr lang="zh-CN" altLang="zh-CN" sz="2800" kern="100" dirty="0">
                <a:latin typeface="Times New Roman" panose="02020603050405020304"/>
                <a:ea typeface="华文细黑"/>
                <a:cs typeface="Times New Roman" panose="02020603050405020304"/>
              </a:rPr>
              <a:t>，就称这两个变量之间</a:t>
            </a:r>
            <a:r>
              <a:rPr lang="zh-CN" altLang="zh-CN" sz="2800" kern="100" dirty="0" smtClean="0">
                <a:latin typeface="Times New Roman" panose="02020603050405020304"/>
                <a:ea typeface="华文细黑"/>
                <a:cs typeface="Times New Roman" panose="02020603050405020304"/>
              </a:rPr>
              <a:t>具有</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关系</a:t>
            </a:r>
            <a:r>
              <a:rPr lang="zh-CN" altLang="zh-CN" sz="2800" kern="100" dirty="0">
                <a:latin typeface="Times New Roman" panose="02020603050405020304"/>
                <a:ea typeface="华文细黑"/>
                <a:cs typeface="Times New Roman" panose="02020603050405020304"/>
              </a:rPr>
              <a:t>，这条直线叫做回归直线</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回归方程与最小二乘法</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33400" y="3514725"/>
          <a:ext cx="10791825" cy="3295650"/>
        </p:xfrm>
        <a:graphic>
          <a:graphicData uri="http://schemas.openxmlformats.org/presentationml/2006/ole">
            <mc:AlternateContent xmlns:mc="http://schemas.openxmlformats.org/markup-compatibility/2006">
              <mc:Choice xmlns:v="urn:schemas-microsoft-com:vml" Requires="v">
                <p:oleObj spid="_x0000_s1025" name="文档" r:id="rId1" imgW="14414500" imgH="4406900" progId="Word.Document.12">
                  <p:embed/>
                </p:oleObj>
              </mc:Choice>
              <mc:Fallback>
                <p:oleObj name="文档" r:id="rId1" imgW="14414500" imgH="4406900" progId="Word.Document.12">
                  <p:embed/>
                  <p:pic>
                    <p:nvPicPr>
                      <p:cNvPr id="0" name="图片 1024"/>
                      <p:cNvPicPr>
                        <a:picLocks noChangeAspect="1"/>
                      </p:cNvPicPr>
                      <p:nvPr/>
                    </p:nvPicPr>
                    <p:blipFill>
                      <a:blip r:embed="rId2"/>
                      <a:stretch>
                        <a:fillRect/>
                      </a:stretch>
                    </p:blipFill>
                    <p:spPr>
                      <a:xfrm>
                        <a:off x="533400" y="3514725"/>
                        <a:ext cx="10791825" cy="3295650"/>
                      </a:xfrm>
                      <a:prstGeom prst="rect">
                        <a:avLst/>
                      </a:prstGeom>
                      <a:noFill/>
                      <a:ln w="9525">
                        <a:noFill/>
                      </a:ln>
                    </p:spPr>
                  </p:pic>
                </p:oleObj>
              </mc:Fallback>
            </mc:AlternateContent>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矩形 7"/>
          <p:cNvSpPr/>
          <p:nvPr/>
        </p:nvSpPr>
        <p:spPr>
          <a:xfrm>
            <a:off x="6975479" y="1567111"/>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一条直线</a:t>
            </a:r>
            <a:endParaRPr lang="zh-CN" altLang="en-US" dirty="0">
              <a:solidFill>
                <a:srgbClr val="C00000"/>
              </a:solidFill>
            </a:endParaRPr>
          </a:p>
        </p:txBody>
      </p:sp>
      <p:sp>
        <p:nvSpPr>
          <p:cNvPr id="9" name="矩形 8"/>
          <p:cNvSpPr/>
          <p:nvPr/>
        </p:nvSpPr>
        <p:spPr>
          <a:xfrm>
            <a:off x="2638822" y="220565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线性相关</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P spid="9" grpId="0"/>
      <p:bldP spid="9"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4151</Words>
  <Application>WPS 演示</Application>
  <PresentationFormat>自定义</PresentationFormat>
  <Paragraphs>424</Paragraphs>
  <Slides>40</Slides>
  <Notes>0</Notes>
  <HiddenSlides>8</HiddenSlides>
  <MMClips>0</MMClips>
  <ScaleCrop>false</ScaleCrop>
  <HeadingPairs>
    <vt:vector size="8" baseType="variant">
      <vt:variant>
        <vt:lpstr>已用的字体</vt:lpstr>
      </vt:variant>
      <vt:variant>
        <vt:i4>23</vt:i4>
      </vt:variant>
      <vt:variant>
        <vt:lpstr>主题</vt:lpstr>
      </vt:variant>
      <vt:variant>
        <vt:i4>1</vt:i4>
      </vt:variant>
      <vt:variant>
        <vt:lpstr>嵌入 OLE 服务器</vt:lpstr>
      </vt:variant>
      <vt:variant>
        <vt:i4>23</vt:i4>
      </vt:variant>
      <vt:variant>
        <vt:lpstr>幻灯片标题</vt:lpstr>
      </vt:variant>
      <vt:variant>
        <vt:i4>40</vt:i4>
      </vt:variant>
    </vt:vector>
  </HeadingPairs>
  <TitlesOfParts>
    <vt:vector size="87" baseType="lpstr">
      <vt:lpstr>Arial</vt:lpstr>
      <vt:lpstr>宋体</vt:lpstr>
      <vt:lpstr>Wingdings</vt:lpstr>
      <vt:lpstr>微软雅黑</vt:lpstr>
      <vt:lpstr>Times New Roman</vt:lpstr>
      <vt:lpstr>Times New Roman</vt:lpstr>
      <vt:lpstr>华文细黑</vt:lpstr>
      <vt:lpstr>Courier New</vt:lpstr>
      <vt:lpstr>华文新魏</vt:lpstr>
      <vt:lpstr>华文细黑</vt:lpstr>
      <vt:lpstr>黑体</vt:lpstr>
      <vt:lpstr>Arial Unicode MS</vt:lpstr>
      <vt:lpstr>Calibri</vt:lpstr>
      <vt:lpstr>楷体_GB2312</vt:lpstr>
      <vt:lpstr>Book Antiqua</vt:lpstr>
      <vt:lpstr>仿宋_GB2312</vt:lpstr>
      <vt:lpstr>Broadway</vt:lpstr>
      <vt:lpstr>楷体</vt:lpstr>
      <vt:lpstr>经典繁仿黑</vt:lpstr>
      <vt:lpstr>Lao UI</vt:lpstr>
      <vt:lpstr>Segoe Print</vt:lpstr>
      <vt:lpstr>新宋体</vt:lpstr>
      <vt:lpstr>仿宋</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808</cp:revision>
  <dcterms:created xsi:type="dcterms:W3CDTF">2014-10-15T07:25:00Z</dcterms:created>
  <dcterms:modified xsi:type="dcterms:W3CDTF">2018-02-14T13:25:46Z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