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0" r:id="rId3"/>
    <p:sldId id="418" r:id="rId4"/>
    <p:sldId id="257" r:id="rId5"/>
    <p:sldId id="258" r:id="rId6"/>
    <p:sldId id="425" r:id="rId7"/>
    <p:sldId id="454" r:id="rId8"/>
    <p:sldId id="481" r:id="rId9"/>
    <p:sldId id="482" r:id="rId10"/>
    <p:sldId id="278" r:id="rId11"/>
    <p:sldId id="309" r:id="rId12"/>
    <p:sldId id="457" r:id="rId13"/>
    <p:sldId id="459" r:id="rId14"/>
    <p:sldId id="484" r:id="rId15"/>
    <p:sldId id="483" r:id="rId16"/>
    <p:sldId id="485" r:id="rId17"/>
    <p:sldId id="461" r:id="rId18"/>
    <p:sldId id="462" r:id="rId19"/>
    <p:sldId id="463" r:id="rId20"/>
    <p:sldId id="479" r:id="rId21"/>
    <p:sldId id="486" r:id="rId22"/>
    <p:sldId id="487" r:id="rId23"/>
    <p:sldId id="488" r:id="rId24"/>
    <p:sldId id="489" r:id="rId25"/>
    <p:sldId id="490" r:id="rId26"/>
    <p:sldId id="465" r:id="rId27"/>
    <p:sldId id="466" r:id="rId28"/>
    <p:sldId id="491" r:id="rId29"/>
    <p:sldId id="468" r:id="rId30"/>
    <p:sldId id="492" r:id="rId31"/>
    <p:sldId id="493" r:id="rId32"/>
    <p:sldId id="469" r:id="rId33"/>
    <p:sldId id="361" r:id="rId34"/>
    <p:sldId id="424" r:id="rId35"/>
    <p:sldId id="494" r:id="rId36"/>
    <p:sldId id="447" r:id="rId37"/>
    <p:sldId id="448" r:id="rId38"/>
    <p:sldId id="423" r:id="rId39"/>
    <p:sldId id="475" r:id="rId40"/>
    <p:sldId id="451" r:id="rId41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972" autoAdjust="0"/>
    <p:restoredTop sz="94861" autoAdjust="0"/>
  </p:normalViewPr>
  <p:slideViewPr>
    <p:cSldViewPr>
      <p:cViewPr>
        <p:scale>
          <a:sx n="70" d="100"/>
          <a:sy n="70" d="100"/>
        </p:scale>
        <p:origin x="-942" y="-53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slide" Target="slide13.xml"/><Relationship Id="rId2" Type="http://schemas.openxmlformats.org/officeDocument/2006/relationships/image" Target="../media/image5.emf"/><Relationship Id="rId1" Type="http://schemas.openxmlformats.org/officeDocument/2006/relationships/package" Target="../embeddings/Document2.docx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package" Target="../embeddings/Document3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1.xml"/><Relationship Id="rId7" Type="http://schemas.openxmlformats.org/officeDocument/2006/relationships/slide" Target="slide16.xml"/><Relationship Id="rId6" Type="http://schemas.openxmlformats.org/officeDocument/2006/relationships/image" Target="../media/image9.emf"/><Relationship Id="rId5" Type="http://schemas.openxmlformats.org/officeDocument/2006/relationships/package" Target="../embeddings/Document6.docx"/><Relationship Id="rId4" Type="http://schemas.openxmlformats.org/officeDocument/2006/relationships/image" Target="../media/image8.emf"/><Relationship Id="rId3" Type="http://schemas.openxmlformats.org/officeDocument/2006/relationships/package" Target="../embeddings/Document5.docx"/><Relationship Id="rId2" Type="http://schemas.openxmlformats.org/officeDocument/2006/relationships/image" Target="../media/image7.emf"/><Relationship Id="rId1" Type="http://schemas.openxmlformats.org/officeDocument/2006/relationships/package" Target="../embeddings/Document4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7.doc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5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.xml"/><Relationship Id="rId3" Type="http://schemas.openxmlformats.org/officeDocument/2006/relationships/slide" Target="slide25.xml"/><Relationship Id="rId2" Type="http://schemas.openxmlformats.org/officeDocument/2006/relationships/image" Target="../media/image11.emf"/><Relationship Id="rId1" Type="http://schemas.openxmlformats.org/officeDocument/2006/relationships/package" Target="../embeddings/Document8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9.docx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32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1.xml"/><Relationship Id="rId7" Type="http://schemas.openxmlformats.org/officeDocument/2006/relationships/slide" Target="slide3.xml"/><Relationship Id="rId6" Type="http://schemas.openxmlformats.org/officeDocument/2006/relationships/image" Target="../media/image15.emf"/><Relationship Id="rId5" Type="http://schemas.openxmlformats.org/officeDocument/2006/relationships/package" Target="../embeddings/Document12.docx"/><Relationship Id="rId4" Type="http://schemas.openxmlformats.org/officeDocument/2006/relationships/image" Target="../media/image14.emf"/><Relationship Id="rId3" Type="http://schemas.openxmlformats.org/officeDocument/2006/relationships/package" Target="../embeddings/Document11.docx"/><Relationship Id="rId2" Type="http://schemas.openxmlformats.org/officeDocument/2006/relationships/image" Target="../media/image13.emf"/><Relationship Id="rId1" Type="http://schemas.openxmlformats.org/officeDocument/2006/relationships/package" Target="../embeddings/Document10.docx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slide" Target="slide34.xml"/><Relationship Id="rId7" Type="http://schemas.openxmlformats.org/officeDocument/2006/relationships/image" Target="../media/image16.emf"/><Relationship Id="rId6" Type="http://schemas.openxmlformats.org/officeDocument/2006/relationships/package" Target="../embeddings/Document13.docx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0" Type="http://schemas.openxmlformats.org/officeDocument/2006/relationships/vmlDrawing" Target="../drawings/vmlDrawing9.vml"/><Relationship Id="rId1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emf"/><Relationship Id="rId6" Type="http://schemas.openxmlformats.org/officeDocument/2006/relationships/package" Target="../embeddings/Document14.docx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emf"/><Relationship Id="rId6" Type="http://schemas.openxmlformats.org/officeDocument/2006/relationships/package" Target="../embeddings/Document15.docx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" Target="slide32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emf"/><Relationship Id="rId6" Type="http://schemas.openxmlformats.org/officeDocument/2006/relationships/package" Target="../embeddings/Document16.docx"/><Relationship Id="rId5" Type="http://schemas.openxmlformats.org/officeDocument/2006/relationships/slide" Target="slide37.xml"/><Relationship Id="rId4" Type="http://schemas.openxmlformats.org/officeDocument/2006/relationships/slide" Target="slide36.xml"/><Relationship Id="rId3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" Target="slide32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1.xml"/><Relationship Id="rId3" Type="http://schemas.openxmlformats.org/officeDocument/2006/relationships/slide" Target="slide3.xml"/><Relationship Id="rId2" Type="http://schemas.openxmlformats.org/officeDocument/2006/relationships/image" Target="../media/image20.emf"/><Relationship Id="rId1" Type="http://schemas.openxmlformats.org/officeDocument/2006/relationships/package" Target="../embeddings/Document17.docx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58148" y="2277666"/>
            <a:ext cx="57789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随机抽样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5134" y="2701881"/>
            <a:ext cx="58319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2.1.3</a:t>
            </a:r>
            <a:r>
              <a:rPr lang="zh-CN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分层抽样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" t="1608" r="47112" b="5797"/>
          <a:stretch>
            <a:fillRect/>
          </a:stretch>
        </p:blipFill>
        <p:spPr>
          <a:xfrm>
            <a:off x="9661698" y="2992413"/>
            <a:ext cx="2530838" cy="3863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29594"/>
            <a:ext cx="12190413" cy="3312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91762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分层抽样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的特点：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适用于总体由差异明显的几部分组成的情况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样本能更充分地反映总体的情况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等可能抽样，每个个体被抽到的可能性都相等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40545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个零件中，有一级品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个，二级品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个，三级品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个，从中抽取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个作为样本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：采用简单随机抽样的方法，将零件编号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00,01,02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，用抽签法抽取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：采用系统抽样的方法，将所有零件分为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组，每组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个，然后从每组中随机抽取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：采用分层抽样的方法，从一级品中随机抽取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个，从二级品中随机抽取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个，从三级品中随机抽取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对于上述问题，下列说法正确的是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7986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不论采用哪种抽样方法，这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个零件中每一个零件被抽到的可能性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都是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采用不同的方法，这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个零件中每一个零件被抽到的可能性各不相同；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在上述三种抽样方法中，方法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抽到的样本比方法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抽到的样本更能反映总体特征；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在上述抽样方法中，方法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抽到的样本比方法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和方法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抽到的样本更能反映总体的特征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		C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352203" y="991047"/>
          <a:ext cx="66357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666115" imgH="1276985" progId="Word.Document.12">
                  <p:embed/>
                </p:oleObj>
              </mc:Choice>
              <mc:Fallback>
                <p:oleObj name="文档" r:id="rId1" imgW="666115" imgH="127698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2203" y="991047"/>
                        <a:ext cx="663575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65570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根据三种抽样的特点知，不论哪种抽样，总体中每个个体入样的可能性都相等，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都是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150990" y="1259863"/>
          <a:ext cx="8445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847090" imgH="1344295" progId="Word.Document.12">
                  <p:embed/>
                </p:oleObj>
              </mc:Choice>
              <mc:Fallback>
                <p:oleObj name="文档" r:id="rId1" imgW="847090" imgH="1344295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50990" y="1259863"/>
                        <a:ext cx="844550" cy="1343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223987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由于总体中有差异较明显的三个层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一级品、二级品和三级品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，故方法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抽到的样本更有代表性，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6458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16463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题型二　分层抽样的应用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909514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一个单位有职工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人，其中不到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280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岁以上的有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为了了解这个单位职工与身体状态有关的某项指标，要从中抽取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名职工作为样本，职工年龄与这项指标有关，应该怎样抽取？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用分层抽样来抽取样本，步骤如下：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按年龄将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名职工分成三层：不到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岁的职工；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岁的职工；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岁以上的职工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ea typeface="华文细黑" panose="0201060004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6250" y="2061642"/>
          <a:ext cx="1106805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11071860" imgH="2563495" progId="Word.Document.12">
                  <p:embed/>
                </p:oleObj>
              </mc:Choice>
              <mc:Fallback>
                <p:oleObj name="文档" r:id="rId1" imgW="11071860" imgH="256349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6250" y="2061642"/>
                        <a:ext cx="11068050" cy="2562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6250" y="3861842"/>
          <a:ext cx="110680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11071860" imgH="1430020" progId="Word.Document.12">
                  <p:embed/>
                </p:oleObj>
              </mc:Choice>
              <mc:Fallback>
                <p:oleObj name="文档" r:id="rId3" imgW="11071860" imgH="1430020" progId="Word.Document.12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250" y="3861842"/>
                        <a:ext cx="11068050" cy="1428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6250" y="4665340"/>
          <a:ext cx="110680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5" imgW="11071860" imgH="1431925" progId="Word.Document.12">
                  <p:embed/>
                </p:oleObj>
              </mc:Choice>
              <mc:Fallback>
                <p:oleObj name="文档" r:id="rId5" imgW="11071860" imgH="1431925" progId="Word.Document.12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250" y="4665340"/>
                        <a:ext cx="11068050" cy="1428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53362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在各层分别按系统抽样或随机数法抽取样本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汇总每层抽样，组成样本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4104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59877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利用分层抽样抽取样本的操作步骤：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将总体按一定标准进行分层；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计算各层的个体数与总体的个体数的比；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按各层的个体数占总体的比确定各层应抽取的样本容量；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在每一层进行抽样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可用简单随机抽样或系统抽样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最后将每一层抽取的样本汇总合成样本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18943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一个单位有职工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人，其中具有高级职称的有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人，具有中级职称的有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人，具有初级职称的有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人，其余人员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为了解职工收入情况，决定采用分层抽样的方法，从中抽取容量为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的样本，则从上述各层中依次抽取的人数分别是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3005708"/>
          <a:ext cx="1097280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1" imgW="14655800" imgH="3746500" progId="Word.Document.12">
                  <p:embed/>
                </p:oleObj>
              </mc:Choice>
              <mc:Fallback>
                <p:oleObj name="文档" r:id="rId1" imgW="14655800" imgH="374650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4825" y="3005708"/>
                        <a:ext cx="10972800" cy="2800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535366" y="2249091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8,16,10,6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26144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题型三　抽样方法的综合应用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1014640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为了考察某校的教学水平，抽查了这个学校高三年级部分学生的本学年考试成绩进行考察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为了全面地反映实际情况，采取以下三种方式进行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已知该校高三年级共有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个教学班，并且每个班内的学生都已经按随机方式编好了学号，假定该校每班人数都相同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从全年级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个班中任意抽取一个班，再从该班中任意抽取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人，考察他们的学习成绩；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每个班都抽取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人，共计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人，考察这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名学生的成绩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把该校高三年级的学生按成绩分成优秀，良好，普通三个级别，从中抽取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名学生进行考查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已知若按成绩分，该校高三学生中优秀学生有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105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名，良好学生有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420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名，普通学生有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175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根据上面的叙述，试回答下列问题：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5152" y="1557586"/>
            <a:ext cx="10004085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理解分层抽样的概念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会用分层抽样从总体中抽取样本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了解三种抽样法的联系和区别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11742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上面三种抽取方式中，其总体、个体、样本分别指什么？每一种抽取方式抽取的样本中，其样本容量分别是多少？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376421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这三种抽取方式中，其总体都是指该校高三全体学生本年度的考试成绩，个体都是指高三年级每个学生本年度的考试成绩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其中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第一种抽取方式中样本为所抽取的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名学生本年度的考试成绩，样本容量为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种抽取方式中样本为所抽取的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名学生本年度的考试成绩，样本容量为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种抽取方式中样本为所抽取的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名学生本年度的考试成绩，样本容量为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76549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上面三种抽取方式各自采用何种抽取样本的方法？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4512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上面三种抽取方式中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种方式采用的方法是简单随机抽样法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种方式采用的方法是系统抽样法和简单随机抽样法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第三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种方式采用的方法是分层抽样法和简单随机抽样法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试分别写出上面三种抽取方法各自抽取样本的步骤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379860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第一种方式抽样的步骤如下：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第一步：在这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个班中用抽签法任意抽取一个班；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第二步：从这个班中按学号用随机数法或抽签法抽取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名学生，考察其考试成绩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第二种方式抽样的步骤如下：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第一步：在第一个班中，用简单随机抽样法任意抽取某一学生，记其学号为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第二步：在其余的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个班中，选取学号为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 err="1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∈</a:t>
            </a:r>
            <a:r>
              <a:rPr lang="en-US" altLang="zh-CN" sz="2800" b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Z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的学生，共计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0768" y="189434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第三种方式抽样的步骤如下：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第一步：分层，因为若按成绩分，其中优秀生共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人，良好生共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人，普通生共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175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人，所以在抽取样本中，应该把全体学生分成三个层次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68" y="2133650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第二步：确定各个层次抽取的人数，因为样本容量与总体数的比为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100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，所以在每层抽取的个体数依次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15,60,25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399462" y="2741002"/>
          <a:ext cx="312102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1" imgW="4178300" imgH="2133600" progId="Word.Document.12">
                  <p:embed/>
                </p:oleObj>
              </mc:Choice>
              <mc:Fallback>
                <p:oleObj name="文档" r:id="rId1" imgW="4178300" imgH="2133600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99462" y="2741002"/>
                        <a:ext cx="3121025" cy="1590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50768" y="3971554"/>
            <a:ext cx="11272852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第三步：按层分别抽取，在优秀生中用简单随机抽样法抽取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人，在良好生中用简单随机抽样法抽取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人，在普通生中用简单随机抽样法抽取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第四步：将所抽取的个体组合在一起构成样本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8092"/>
            <a:ext cx="12190413" cy="41576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6574" y="1502108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简单随机抽样、系统抽样和分层抽样是三种常用的抽样方法，在实际生活中有着广泛的应用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．三种抽样的适用范围不同，各自的特点也不同，但各种方法间又有密切联系．一次抽样，可能不只用到一种抽样方法，在应用时要根据实际情况选取合适的方法．</a:t>
            </a:r>
            <a:endParaRPr lang="zh-CN" altLang="en-US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三种抽样中每个个体被抽到的可能性都是相同的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-26590"/>
            <a:ext cx="11161240" cy="66877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下列问题中，宜采用的抽样方法依次为：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台电冰箱中抽取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台进行质量检查；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某社区有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1 200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户家庭，其中高收入家庭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户，中等收入家庭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470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户，低收入家庭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户，为了调查该社区购买力的某项指标，要从所有家庭中抽取一个容量为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某学校有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名教职工，其中教师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名，行政人员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名，后勤人员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名，为了了解教职工对学校在校务公开方面的意见，拟抽取一个容量为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已知某校高一学生的学号后三位数字从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001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编至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，教育部门准备抽查该校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名高一学生的体育达标情况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38620" y="981522"/>
          <a:ext cx="10873209" cy="4932566"/>
        </p:xfrm>
        <a:graphic>
          <a:graphicData uri="http://schemas.openxmlformats.org/drawingml/2006/table">
            <a:tbl>
              <a:tblPr/>
              <a:tblGrid>
                <a:gridCol w="1008114"/>
                <a:gridCol w="1800200"/>
                <a:gridCol w="8064895"/>
              </a:tblGrid>
              <a:tr h="5680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题号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判断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原因分析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(1)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抽签法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总体容量较小，宜采用抽签法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(2)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社区中家庭收入层次明显，宜采用分层抽样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1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(3)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分层抽样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由于学校各类人员对这一问题的看法可能差异较大，故宜采用分层抽样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1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(4)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总体容量较大，样本容量也较大，可以随机剔除</a:t>
                      </a:r>
                      <a:r>
                        <a:rPr lang="en-US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5</a:t>
                      </a: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个个体后等距抽取，宜采用系统抽样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06574" y="58375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　分层抽样　分层抽样　系统抽样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703519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622" y="157160"/>
            <a:ext cx="980696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有关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分层抽样的计算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51216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解题技巧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815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某机关老年、中年、青年的人数分别为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18,12,6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，现从中抽取一个容量为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的样本，若采用系统抽样和分层抽样，则不用剔除个体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当样本容量增加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时，若采用系统抽样，需在总体中剔除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个个体，则样本容量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645818"/>
            <a:ext cx="1087320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首先由题目的已知条件确定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的所有可能取值，然后分别进行验证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0247483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20107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-26590"/>
            <a:ext cx="11161240" cy="18609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当样本容量为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时，因为采用系统抽样时不用剔除个体，所以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的约数，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1,2,3,4,6,9,12,18,36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因为采用分层抽样时不用剔除个体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0590" y="1829594"/>
          <a:ext cx="994092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文档" r:id="rId1" imgW="13271500" imgH="2146300" progId="Word.Document.12">
                  <p:embed/>
                </p:oleObj>
              </mc:Choice>
              <mc:Fallback>
                <p:oleObj name="文档" r:id="rId1" imgW="13271500" imgH="2146300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590" y="1829594"/>
                        <a:ext cx="9940925" cy="1600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06574" y="2592764"/>
            <a:ext cx="11161240" cy="30692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6,12,18,36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因为当样本容量增加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时，需要剔除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个个体，才能用系统抽样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的约数，而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可能为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7,13,19,37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5483637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解后反思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由题目的已知条件不能直接列式求解时，可以根据题意先确定所求解的大致范围，再对此范围内的值逐一验证即可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1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2" y="15716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b="1" kern="1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抽样</a:t>
            </a: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方法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952441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某单位有老年人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人、中年人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人、青年人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人，为了调查他们的身体状况，从中抽取一个容量为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的样本，则最适合抽取样本的办法是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先从老年人中剔除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人，再用分层抽样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547747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分析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根据题意结合各种抽样方法的特点进行选择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9229846" y="6663187"/>
            <a:ext cx="1947450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r>
              <a:rPr lang="zh-CN" altLang="en-US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zh-CN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解后反思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18343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-11419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因为总体由差异明显的三部分组成，所以考虑用分层抽样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因为总人数为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，样本容量为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2450" y="1231454"/>
          <a:ext cx="109251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1" imgW="14592300" imgH="2247900" progId="Word.Document.12">
                  <p:embed/>
                </p:oleObj>
              </mc:Choice>
              <mc:Fallback>
                <p:oleObj name="文档" r:id="rId1" imgW="14592300" imgH="2247900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2450" y="1231454"/>
                        <a:ext cx="10925175" cy="1676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50590" y="1989634"/>
          <a:ext cx="109251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14592300" imgH="2247900" progId="Word.Document.12">
                  <p:embed/>
                </p:oleObj>
              </mc:Choice>
              <mc:Fallback>
                <p:oleObj name="文档" r:id="rId3" imgW="14592300" imgH="2247900" progId="Word.Document.12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90" y="1989634"/>
                        <a:ext cx="10925175" cy="1676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2450" y="2709714"/>
          <a:ext cx="10925175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5" imgW="14592300" imgH="3746500" progId="Word.Document.12">
                  <p:embed/>
                </p:oleObj>
              </mc:Choice>
              <mc:Fallback>
                <p:oleObj name="文档" r:id="rId5" imgW="14592300" imgH="3746500" progId="Word.Document.12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2450" y="2709714"/>
                        <a:ext cx="10925175" cy="2800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49419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5580509"/>
            <a:ext cx="11161240" cy="11077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解后反思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本题易错选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已知总体是由差异明显的三部分组成，因而盲目选了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，却忽略了分层抽样过程中的取整要求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62148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某校高三年级有男生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人，女生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人，为了解该年级学生的健康状况，从男生中任意抽取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人，从女生中任意抽取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人进行调查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这种抽样方法是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随机数表法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38960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从男生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人，从女生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人，抽取的比例相同，因此用的是分层抽样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6339" y="21049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549474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为了保证分层抽样时，每个个体等可能地被抽取，必须要求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每层的个体数必须一样多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每层抽取的个体数相等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每层抽取的个体可以不一样多，但必须满足抽取</a:t>
            </a:r>
            <a:r>
              <a:rPr lang="en-US" altLang="zh-CN" sz="2800" i="1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i="1" kern="100" baseline="-25000" dirty="0" err="1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·  (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1,2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i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个个体，其中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是层数，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是抽取的样本容量，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en-US" altLang="zh-CN" sz="2800" i="1" kern="100" baseline="-250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是第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i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层所包含的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个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数，</a:t>
            </a:r>
            <a:r>
              <a:rPr lang="en-US" altLang="zh-CN" sz="2800" i="1" kern="100" dirty="0">
                <a:latin typeface="Times New Roman" panose="02020603050405020304"/>
                <a:ea typeface="华文细黑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是总体容量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只要抽取的样本容量一定，每层抽取的个体数没有限制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369970" y="2421682"/>
          <a:ext cx="873125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6" imgW="1181100" imgH="1879600" progId="Word.Document.12">
                  <p:embed/>
                </p:oleObj>
              </mc:Choice>
              <mc:Fallback>
                <p:oleObj name="文档" r:id="rId6" imgW="1181100" imgH="1879600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69970" y="2421682"/>
                        <a:ext cx="873125" cy="140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274846"/>
            <a:ext cx="316835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53544" y="994926"/>
          <a:ext cx="10630294" cy="5289892"/>
        </p:xfrm>
        <a:graphic>
          <a:graphicData uri="http://schemas.openxmlformats.org/drawingml/2006/table">
            <a:tbl>
              <a:tblPr/>
              <a:tblGrid>
                <a:gridCol w="1097322"/>
                <a:gridCol w="1097322"/>
                <a:gridCol w="8435650"/>
              </a:tblGrid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选项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正误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理由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A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每层的个体数不一定都一样多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2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B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由于每层的容量不一定相等，每层抽同样多的个体，从整个总体来看，各层之间的个体被抽取的可能性显然就不一样了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4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C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√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对于第</a:t>
                      </a: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层的每个个体，它被抽到的可能性与层数</a:t>
                      </a:r>
                      <a:r>
                        <a:rPr lang="en-US" sz="2800" i="1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i</a:t>
                      </a:r>
                      <a:r>
                        <a:rPr lang="zh-CN" sz="28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无关，即对于每个个体来说，被抽入样本的可能性是相同的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7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D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 panose="02010600030101010101" pitchFamily="2" charset="-122"/>
                          <a:ea typeface="华文细黑"/>
                          <a:cs typeface="Times New Roman" panose="02020603050405020304"/>
                        </a:rPr>
                        <a:t>×</a:t>
                      </a:r>
                      <a:endParaRPr lang="zh-CN" sz="28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每层抽取的个体数是有限制的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61975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47746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甲校有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3 600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名学生，乙校有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5 400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名学生，丙校有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1 800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名学生，为统计三校学生某方面的情况，计划采用分层抽样法抽取一个容量为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90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的样本，应在这三校分别抽取学生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B.30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D.30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8582" y="3754735"/>
          <a:ext cx="11001375" cy="341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文档" r:id="rId6" imgW="14693900" imgH="4572000" progId="Word.Document.12">
                  <p:embed/>
                </p:oleObj>
              </mc:Choice>
              <mc:Fallback>
                <p:oleObj name="文档" r:id="rId6" imgW="14693900" imgH="4572000" progId="Word.Document.12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582" y="3754735"/>
                        <a:ext cx="11001375" cy="3419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765912" y="19270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5494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某校高三一班有学生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人，二班有学生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人，现在要用分层抽样的方法从两个班抽出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人参加军训表演，则一班和二班分别被抽取的人数是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A.8,8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B.10,6  		C.9,7  		D.12,4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8582" y="3324225"/>
          <a:ext cx="11401425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文档" r:id="rId6" imgW="15227300" imgH="3225800" progId="Word.Document.12">
                  <p:embed/>
                </p:oleObj>
              </mc:Choice>
              <mc:Fallback>
                <p:oleObj name="文档" r:id="rId6" imgW="15227300" imgH="3225800" progId="Word.Document.12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582" y="3324225"/>
                        <a:ext cx="11401425" cy="2409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486694" y="198963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63515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某大学为了解在校本科生对参加某项社会实践活动的意向，拟采用分层抽样的方法，从该校四个年级的本科生中抽取一个容量为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的样本进行调查，已知该校一年级、二年级、三年级、四年级的本科生人数之比为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，则应从一年级本科生中抽取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名学生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96341" y="3405758"/>
          <a:ext cx="10639425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文档" r:id="rId6" imgW="14211300" imgH="3213100" progId="Word.Document.12">
                  <p:embed/>
                </p:oleObj>
              </mc:Choice>
              <mc:Fallback>
                <p:oleObj name="文档" r:id="rId6" imgW="14211300" imgH="3213100" progId="Word.Document.12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6341" y="3405758"/>
                        <a:ext cx="10639425" cy="2400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759502" y="26905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60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36417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对于分层抽样中的比值问题，常利用以下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关系式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求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0590" y="1458783"/>
          <a:ext cx="1006475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文档" r:id="rId1" imgW="13436600" imgH="2374900" progId="Word.Document.12">
                  <p:embed/>
                </p:oleObj>
              </mc:Choice>
              <mc:Fallback>
                <p:oleObj name="文档" r:id="rId1" imgW="13436600" imgH="2374900" progId="Word.Document.12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590" y="1458783"/>
                        <a:ext cx="10064750" cy="1771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06574" y="2404943"/>
            <a:ext cx="11161240" cy="42747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总体中各层容量之比＝对应层抽取的样本数之比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选择抽样方法的规律：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当总体容量较小，样本容量也较小时，制签简单，号签容易搅匀，可采用抽签法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当总体容量较大，样本容量较小时，可采用随机数法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当总体容量较大，样本容量也较大时，可采用系统抽样法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当总体是由差异明显的几部分组成时，可采用分层抽样法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" t="1608" r="47112" b="5797"/>
          <a:stretch>
            <a:fillRect/>
          </a:stretch>
        </p:blipFill>
        <p:spPr>
          <a:xfrm>
            <a:off x="9661698" y="2992413"/>
            <a:ext cx="2530838" cy="3863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93490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知识点一　分层抽样的概念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1384489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在抽样时，将总体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分成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层，然后按照一定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从各层独立地抽取一定数量的个体，将各层取出的个体合在一起作为样本，这种抽样方法叫做分层抽样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分层抽样具有如下特点：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适用于总体由差异明显的几部分组成的情况；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按比例确定每层抽取个体的个数；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在每一层进行抽样时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6380" y="15009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互不交叉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5799" y="15009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比例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2132" y="5358620"/>
            <a:ext cx="4929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采用简单随机抽样或系统抽样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763893"/>
            <a:ext cx="11305256" cy="29669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30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分层抽样能充分利用已掌握的信息，使样本具有良好的代表性；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8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分层抽样也是等机会抽样，每个个体被抽到的可能性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都是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而且在每层抽样时，可以根据个体情况采用不同的抽样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方法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851272" y="1705767"/>
          <a:ext cx="2101850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2108200" imgH="1442720" progId="Word.Document.12">
                  <p:embed/>
                </p:oleObj>
              </mc:Choice>
              <mc:Fallback>
                <p:oleObj name="文档" r:id="rId1" imgW="2108200" imgH="144272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51272" y="1705767"/>
                        <a:ext cx="2101850" cy="1438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知识点二　分层抽样的步骤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1026" name="Picture 2" descr="RA14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345" y="1095962"/>
            <a:ext cx="6976704" cy="51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5418"/>
            <a:ext cx="1094132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知识点三　三种抽样方法的比较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539949"/>
            <a:ext cx="11161240" cy="646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简单随机抽样、系统抽样、分层抽样的比较如下表所示：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38621" y="1248906"/>
          <a:ext cx="10945217" cy="5349240"/>
        </p:xfrm>
        <a:graphic>
          <a:graphicData uri="http://schemas.openxmlformats.org/drawingml/2006/table">
            <a:tbl>
              <a:tblPr/>
              <a:tblGrid>
                <a:gridCol w="1538511"/>
                <a:gridCol w="2061890"/>
                <a:gridCol w="3011061"/>
                <a:gridCol w="2605563"/>
                <a:gridCol w="1728192"/>
              </a:tblGrid>
              <a:tr h="3543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类别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共同点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各自特点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相互联系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适用范围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1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简单随机抽样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(1)</a:t>
                      </a:r>
                      <a:r>
                        <a:rPr lang="zh-CN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抽样过程中每个个体被抽到的可能性相等；</a:t>
                      </a:r>
                      <a:endParaRPr lang="zh-CN" sz="26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(2)</a:t>
                      </a:r>
                      <a:r>
                        <a:rPr lang="zh-CN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每次抽出个体后不再将它放回，即不放回抽样</a:t>
                      </a:r>
                      <a:endParaRPr lang="zh-CN" sz="26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从总体中逐个抽取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600" kern="100" baseline="0">
                          <a:effectLst/>
                          <a:latin typeface="Times New Roman" panose="02020603050405020304"/>
                          <a:ea typeface="华文细黑"/>
                          <a:cs typeface="Courier New" panose="02070309020205020404"/>
                        </a:rPr>
                        <a:t> 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总体中的个体数较少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6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系统抽样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将总体均分成几部分，按预先确定的规则分别在各部分抽取</a:t>
                      </a:r>
                      <a:endParaRPr lang="zh-CN" sz="26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在起始部分抽样时，采用简单随机抽样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总体中的个体数较多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8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分层抽样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将总体分成几层，在各层中按同一抽样比抽取</a:t>
                      </a:r>
                      <a:endParaRPr lang="zh-CN" sz="26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在各层抽样时，采用简单随机抽样或系统抽样</a:t>
                      </a:r>
                      <a:endParaRPr lang="zh-CN" sz="2600" kern="100" baseline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6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总体由差异明显的几部分组成</a:t>
                      </a:r>
                      <a:endParaRPr lang="zh-CN" sz="26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17966" marR="179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思考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分层抽样的总体具有什么特性？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66555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答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分层抽样的总体由差异明显的几部分构成，也就是说当已知总体由差异明显的几部分组成时，为了使样本充分地反映总体的情况，常将总体分成几部分，然后按照各部分所占的比例进行抽样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87199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21482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题型一　对分层抽样概念的理解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26955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件产品，其中一等品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件，二等品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件，次品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现从中抽出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件进行质量分析，则应采取的抽样方法是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抽签法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B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随机数法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系统抽样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		D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分层抽样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9338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总体是由差异明显的几部分组成，符合分层抽样的特点，故采用分层抽样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6424" y="208597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5950</Words>
  <Application>WPS 演示</Application>
  <PresentationFormat>自定义</PresentationFormat>
  <Paragraphs>477</Paragraphs>
  <Slides>39</Slides>
  <Notes>0</Notes>
  <HiddenSlides>11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39</vt:i4>
      </vt:variant>
    </vt:vector>
  </HeadingPairs>
  <TitlesOfParts>
    <vt:vector size="75" baseType="lpstr">
      <vt:lpstr>Arial</vt:lpstr>
      <vt:lpstr>宋体</vt:lpstr>
      <vt:lpstr>Wingdings</vt:lpstr>
      <vt:lpstr>微软雅黑</vt:lpstr>
      <vt:lpstr>Times New Roman</vt:lpstr>
      <vt:lpstr>Times New Roman</vt:lpstr>
      <vt:lpstr>华文细黑</vt:lpstr>
      <vt:lpstr>Courier New</vt:lpstr>
      <vt:lpstr>华文新魏</vt:lpstr>
      <vt:lpstr>华文细黑</vt:lpstr>
      <vt:lpstr>黑体</vt:lpstr>
      <vt:lpstr>Arial Unicode MS</vt:lpstr>
      <vt:lpstr>Calibri</vt:lpstr>
      <vt:lpstr>Broadway</vt:lpstr>
      <vt:lpstr>楷体</vt:lpstr>
      <vt:lpstr>经典繁仿黑</vt:lpstr>
      <vt:lpstr>Lao UI</vt:lpstr>
      <vt:lpstr>Segoe Print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800</cp:revision>
  <dcterms:created xsi:type="dcterms:W3CDTF">2014-10-15T07:25:00Z</dcterms:created>
  <dcterms:modified xsi:type="dcterms:W3CDTF">2018-02-14T13:25:04Z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