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81" r:id="rId9"/>
    <p:sldId id="278" r:id="rId10"/>
    <p:sldId id="309" r:id="rId11"/>
    <p:sldId id="457" r:id="rId12"/>
    <p:sldId id="459" r:id="rId13"/>
    <p:sldId id="482" r:id="rId14"/>
    <p:sldId id="483" r:id="rId15"/>
    <p:sldId id="461" r:id="rId16"/>
    <p:sldId id="462" r:id="rId17"/>
    <p:sldId id="484" r:id="rId18"/>
    <p:sldId id="463" r:id="rId19"/>
    <p:sldId id="479" r:id="rId20"/>
    <p:sldId id="465" r:id="rId21"/>
    <p:sldId id="466" r:id="rId22"/>
    <p:sldId id="485" r:id="rId23"/>
    <p:sldId id="468" r:id="rId24"/>
    <p:sldId id="469" r:id="rId25"/>
    <p:sldId id="487" r:id="rId26"/>
    <p:sldId id="361" r:id="rId27"/>
    <p:sldId id="424" r:id="rId28"/>
    <p:sldId id="447" r:id="rId29"/>
    <p:sldId id="448" r:id="rId30"/>
    <p:sldId id="423" r:id="rId31"/>
    <p:sldId id="475" r:id="rId32"/>
    <p:sldId id="451" r:id="rId33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70" d="100"/>
          <a:sy n="70" d="100"/>
        </p:scale>
        <p:origin x="-942" y="-5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image" Target="../media/image10.emf"/><Relationship Id="rId3" Type="http://schemas.openxmlformats.org/officeDocument/2006/relationships/package" Target="../embeddings/Document3.docx"/><Relationship Id="rId2" Type="http://schemas.openxmlformats.org/officeDocument/2006/relationships/image" Target="../media/image9.emf"/><Relationship Id="rId1" Type="http://schemas.openxmlformats.org/officeDocument/2006/relationships/package" Target="../embeddings/Document2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slide" Target="slide16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4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slide" Target="slide19.xm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package" Target="../embeddings/Document5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.xml"/><Relationship Id="rId3" Type="http://schemas.openxmlformats.org/officeDocument/2006/relationships/slide" Target="slide21.xml"/><Relationship Id="rId2" Type="http://schemas.openxmlformats.org/officeDocument/2006/relationships/image" Target="../media/image16.emf"/><Relationship Id="rId1" Type="http://schemas.openxmlformats.org/officeDocument/2006/relationships/package" Target="../embeddings/Document6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package" Target="../embeddings/Document7.docx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.xml"/><Relationship Id="rId4" Type="http://schemas.openxmlformats.org/officeDocument/2006/relationships/slide" Target="slide3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package" Target="../embeddings/Document8.docx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3.emf"/><Relationship Id="rId7" Type="http://schemas.openxmlformats.org/officeDocument/2006/relationships/package" Target="../embeddings/Document9.docx"/><Relationship Id="rId6" Type="http://schemas.openxmlformats.org/officeDocument/2006/relationships/image" Target="../media/image22.png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slide" Target="slide26.xml"/><Relationship Id="rId10" Type="http://schemas.openxmlformats.org/officeDocument/2006/relationships/vmlDrawing" Target="../drawings/vmlDrawing8.vml"/><Relationship Id="rId1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11.docx"/><Relationship Id="rId8" Type="http://schemas.openxmlformats.org/officeDocument/2006/relationships/image" Target="../media/image26.emf"/><Relationship Id="rId7" Type="http://schemas.openxmlformats.org/officeDocument/2006/relationships/package" Target="../embeddings/Document10.docx"/><Relationship Id="rId6" Type="http://schemas.openxmlformats.org/officeDocument/2006/relationships/image" Target="../media/image25.png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slide" Target="slide26.xml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7.emf"/><Relationship Id="rId1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5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file:///E:\&#33707;&#25104;&#31243;\2016\&#21516;&#27493;\&#21019;&#26032;&#35774;&#35745;\&#25968;&#23398;\&#20154;A&#24517;&#20462;3\PPT\WORD\RA37.TIF" TargetMode="External"/><Relationship Id="rId3" Type="http://schemas.openxmlformats.org/officeDocument/2006/relationships/image" Target="../media/image3.png"/><Relationship Id="rId2" Type="http://schemas.openxmlformats.org/officeDocument/2006/relationships/image" Target="file:///E:\&#33707;&#25104;&#31243;\2016\&#21516;&#27493;\&#21019;&#26032;&#35774;&#35745;\&#25968;&#23398;\&#20154;A&#24517;&#20462;3\PPT\WORD\RA36.TIF" TargetMode="Externa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slide" Target="slide9.xml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package" Target="../embeddings/Document1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41923" y="2277666"/>
            <a:ext cx="6897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程序框图</a:t>
            </a:r>
            <a:r>
              <a:rPr lang="zh-CN" altLang="zh-CN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与算法的基本逻辑结构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86694" y="2774171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条件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画出计算函数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2|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的函数值的程序框图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981522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；否则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RA4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125" y="1104790"/>
            <a:ext cx="2681589" cy="448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66708"/>
            <a:ext cx="11050733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条件结构的嵌套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1159759"/>
            <a:ext cx="11050733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设计一个求解一元二次方程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的算法，并画出程序框图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1161240" cy="52506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个系数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若是，则计算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方程没有实数根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若是，则输出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；否则，计算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453833" y="2489101"/>
          <a:ext cx="1179513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1179830" imgH="1229995" progId="Word.Document.12">
                  <p:embed/>
                </p:oleObj>
              </mc:Choice>
              <mc:Fallback>
                <p:oleObj name="文档" r:id="rId1" imgW="1179830" imgH="122999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53833" y="2489101"/>
                        <a:ext cx="1179513" cy="1228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130257" y="2522265"/>
          <a:ext cx="1179513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1179830" imgH="1229995" progId="Word.Document.12">
                  <p:embed/>
                </p:oleObj>
              </mc:Choice>
              <mc:Fallback>
                <p:oleObj name="文档" r:id="rId3" imgW="1179830" imgH="1229995" progId="Word.Document.12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30257" y="2522265"/>
                        <a:ext cx="1179513" cy="1228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6534" y="189434"/>
            <a:ext cx="1094132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程序框图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如下：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3" name="Picture 3" descr="RA4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919" y="441879"/>
            <a:ext cx="4764839" cy="615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84802"/>
            <a:ext cx="12190413" cy="43492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55758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当给出一个一元二次方程求根时，必须先确定判别式的值，然后再根据判别式的值的取值情况确定方程是否有解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该例仅用顺序结构是不能实现的，要对判别式的值进行判断，需要用到条件结构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解决分段函数求值问题一般采用条件结构来设计算法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对于判断具有两个以上条件的问题，往往需要用到条件结构的嵌套，这时要注意嵌套的次序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79327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已知函数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写出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输入一个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值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419972" y="370756"/>
          <a:ext cx="3856038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3856990" imgH="2269490" progId="Word.Document.12">
                  <p:embed/>
                </p:oleObj>
              </mc:Choice>
              <mc:Fallback>
                <p:oleObj name="文档" r:id="rId1" imgW="3856990" imgH="226949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19972" y="370756"/>
                        <a:ext cx="3856038" cy="2266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477466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，执行第五步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，执行第三步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，执行第五步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，执行第四步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RA4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272" y="2779629"/>
            <a:ext cx="3774855" cy="380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02145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条件结构的实际应用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05353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为了加强居民的节水意识，某市制定了以下生活用水收费标准：每户每月用水未超过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 m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时，每立方米收费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元，并加收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元的城市污水处理费；超过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 m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的部分，每立方米收费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元，并加收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元的城市污水处理费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请你写出某户居民每月应交的水费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与用水量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(m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之间的函数关系，然后设计一个求该函数值的算法，并画出程序框图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7746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设某户每月用水量为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m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，应交水费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元，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895" y="1248891"/>
          <a:ext cx="9756775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9758045" imgH="1848485" progId="Word.Document.12">
                  <p:embed/>
                </p:oleObj>
              </mc:Choice>
              <mc:Fallback>
                <p:oleObj name="文档" r:id="rId1" imgW="9758045" imgH="184848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895" y="1248891"/>
                        <a:ext cx="9756775" cy="18494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227766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第一步，输入每月用水量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(m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第二步，判断输入的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是否不超过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若是，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；否则，计算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1.9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4.9.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第三步，输出应交的水费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218" name="Picture 2" descr="RA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408" y="2489116"/>
            <a:ext cx="3529799" cy="4109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8582" y="184561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与现实生活有关的题目经常需用到条件结构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解答时，首先根据题意写出函数表达式，然后设计成程序框图，解答此题的关键是写出函数解析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式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，同时注意变量范围并转化为条件．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6963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进一步熟悉程序框图的画法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掌握条件结构的程序框图的画法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能用条件结构框图描述实际问题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77466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设火车托运质量为</a:t>
            </a:r>
            <a:r>
              <a:rPr lang="en-US" altLang="zh-CN" sz="2800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(kg)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的行李时，每千米的费用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标准为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画出路程为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千米时行李托运费用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69839" y="1629594"/>
          <a:ext cx="6208713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1" imgW="6210300" imgH="1630680" progId="Word.Document.12">
                  <p:embed/>
                </p:oleObj>
              </mc:Choice>
              <mc:Fallback>
                <p:oleObj name="文档" r:id="rId1" imgW="6210300" imgH="163068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69839" y="1629594"/>
                        <a:ext cx="6208713" cy="1628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405458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第一步，输入物品质量</a:t>
            </a:r>
            <a:r>
              <a:rPr lang="en-US" altLang="zh-CN" sz="2800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、路程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第二步，若</a:t>
            </a:r>
            <a:r>
              <a:rPr lang="en-US" altLang="zh-CN" sz="2800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，那么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0.4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0.5(</a:t>
            </a:r>
            <a:r>
              <a:rPr lang="en-US" altLang="zh-CN" sz="2800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；否则，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0.4</a:t>
            </a:r>
            <a:r>
              <a:rPr lang="en-US" altLang="zh-CN" sz="2800" i="1" kern="100" dirty="0">
                <a:latin typeface="Book Antiqua"/>
                <a:ea typeface="华文细黑"/>
                <a:cs typeface="Times New Roman" panose="02020603050405020304"/>
              </a:rPr>
              <a:t>w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42" name="Picture 2" descr="RA4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37" y="2421682"/>
            <a:ext cx="3521559" cy="384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718" y="157160"/>
            <a:ext cx="324036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条件结构的应用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01297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用程序框图表示解方程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为常数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62148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43296" y="2086769"/>
          <a:ext cx="8504238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1" imgW="8505190" imgH="1344295" progId="Word.Document.12">
                  <p:embed/>
                </p:oleObj>
              </mc:Choice>
              <mc:Fallback>
                <p:oleObj name="文档" r:id="rId1" imgW="8505190" imgH="1344295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3296" y="2086769"/>
                        <a:ext cx="8504238" cy="1343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303196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1266" name="Picture 2" descr="RA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865" y="261442"/>
            <a:ext cx="1628266" cy="441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6574" y="47979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错误的根本原因在于两边同除以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的系数时，未保证系数不为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是否成立，若成立，则执行第三步；若不成立，则令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315740" y="1249794"/>
          <a:ext cx="103505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文档" r:id="rId1" imgW="1037590" imgH="1211580" progId="Word.Document.12">
                  <p:embed/>
                </p:oleObj>
              </mc:Choice>
              <mc:Fallback>
                <p:oleObj name="文档" r:id="rId1" imgW="1037590" imgH="1211580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5740" y="1249794"/>
                        <a:ext cx="1035050" cy="1209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202385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是否成立，若成立，则输出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方程的解为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，结束算法；若不成立，则输出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，结束算法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357786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290" name="Picture 2" descr="RA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71" y="3323878"/>
            <a:ext cx="3071421" cy="332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7294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条件结构不同于顺序结构的特征是含有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处理框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输入、输出框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起止框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88795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由于顺序结构中不含判断框，而条件结构中必须含有判断框，故选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92802" y="91903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如图所示的程序框图中，若输入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，则输出的结果是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B.2  		C.3  		D.4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338" name="Picture 2" descr="RA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94" y="1485578"/>
            <a:ext cx="2531560" cy="432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06574" y="21336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后，该程序框图的执行过程是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2&gt;1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成立，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43078" y="2896081"/>
          <a:ext cx="16256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7" imgW="1627505" imgH="1106170" progId="Word.Document.12">
                  <p:embed/>
                </p:oleObj>
              </mc:Choice>
              <mc:Fallback>
                <p:oleObj name="文档" r:id="rId7" imgW="1627505" imgH="1106170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3078" y="2896081"/>
                        <a:ext cx="1625600" cy="1104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567880" y="7195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如图所示的程序框图，其功能是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的值，按从小到大的顺序输出它们的值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的值，按从大到小的顺序输出它们的值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的最大值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的最小值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5362" name="Picture 2" descr="RA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082" y="619316"/>
            <a:ext cx="2574175" cy="374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386184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，运行程序框图可得输出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根据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执行过程可知该程序框图的功能是输入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的值，输出它们的最大值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的最大值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7194" y="70301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build="allAtOnce"/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1053530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阅读如图所示的程序框图，写出它表示的函数是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386" name="Picture 2" descr="RA4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015" y="1845618"/>
            <a:ext cx="4403626" cy="473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1773610"/>
            <a:ext cx="11161240" cy="22172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由程序框图知，当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故本题框图的功能是输入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4217205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求分段函数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函数值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831814" y="4090417"/>
          <a:ext cx="3160713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7" imgW="3161030" imgH="1572895" progId="Word.Document.12">
                  <p:embed/>
                </p:oleObj>
              </mc:Choice>
              <mc:Fallback>
                <p:oleObj name="文档" r:id="rId7" imgW="3161030" imgH="1572895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31814" y="4090417"/>
                        <a:ext cx="3160713" cy="1571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8039422" y="576225"/>
          <a:ext cx="3476625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9" imgW="3485515" imgH="1744980" progId="Word.Document.12">
                  <p:embed/>
                </p:oleObj>
              </mc:Choice>
              <mc:Fallback>
                <p:oleObj name="文档" r:id="rId9" imgW="3485515" imgH="1744980" progId="Word.Document.12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39422" y="576225"/>
                        <a:ext cx="3476625" cy="1743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build="allAtOnce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如果学生的数学成绩大于或等于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良好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，否则输出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用程序框图表示这一算法过程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09309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7410" name="Picture 2" descr="RA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782" y="2111311"/>
            <a:ext cx="4601947" cy="444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022708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条件结构是程序框图的重要组成部分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其特点：先判断后执行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在利用条件结构画程序框图时要注意两点：一是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需要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判断</a:t>
            </a: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条件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是什么，二是条件判断后分别对应着执行什么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设计程序框图时，首先设计算法步骤，再转化为程序框图，待熟练后可以省略算法步骤直接画出程序框图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对于分类讨论、分段函数问题，通常设计成条件结构来解决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条件结构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360" y="148557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条件结构的概念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算法的流程根据条件是否成立有不同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这种先根据条件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作出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再决定执行哪一种操作的结构称为条件结构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8148" y="22636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流向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042" y="28582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5073" y="365930"/>
            <a:ext cx="1105073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常见的两种条件结构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94606" y="1197546"/>
          <a:ext cx="11017224" cy="5112568"/>
        </p:xfrm>
        <a:graphic>
          <a:graphicData uri="http://schemas.openxmlformats.org/drawingml/2006/table">
            <a:tbl>
              <a:tblPr/>
              <a:tblGrid>
                <a:gridCol w="3449258"/>
                <a:gridCol w="7567966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结构形式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特征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19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 dirty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两个步骤</a:t>
                      </a:r>
                      <a:r>
                        <a:rPr lang="en-US" sz="2800" i="1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r>
                        <a:rPr lang="zh-CN" altLang="en-US" sz="2800" i="1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，</a:t>
                      </a:r>
                      <a:r>
                        <a:rPr lang="en-US" sz="2800" i="1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根据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是否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满足选择其一执行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5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根据是否满足条件选择执行步骤</a:t>
                      </a: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292" name="Picture 4" descr="E:\莫成程\2016\同步\创新设计\数学\人A必修3\PPT\WORD\RA36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477" y="2008684"/>
            <a:ext cx="2717667" cy="19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莫成程\2016\同步\创新设计\数学\人A必修3\PPT\WORD\RA37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477" y="4175389"/>
            <a:ext cx="2717667" cy="211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175326" y="27626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条件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顺序结构与条件结构的异同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22598" y="1584754"/>
          <a:ext cx="10369152" cy="4029256"/>
        </p:xfrm>
        <a:graphic>
          <a:graphicData uri="http://schemas.openxmlformats.org/drawingml/2006/table">
            <a:tbl>
              <a:tblPr/>
              <a:tblGrid>
                <a:gridCol w="1646521"/>
                <a:gridCol w="4042111"/>
                <a:gridCol w="4680520"/>
              </a:tblGrid>
              <a:tr h="355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条件结构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顺序结构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9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不同点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对变量进行分类讨论时用到的一种重要结构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体现了算法按照一定的顺序依次执行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相同点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①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一个入口，一个出口，注意：一个判断框有两个出口，但只有一个起作用，即条件结构本质上只有一个出口；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②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结构中每个程序都有从入口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进</a:t>
                      </a:r>
                      <a:r>
                        <a:rPr lang="zh-CN" altLang="en-US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、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出口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出的路径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89434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如图所示的程序框图是不是条件结构？若输入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，则输出的结果是多少？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RA3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26" y="981522"/>
            <a:ext cx="3097053" cy="442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5302002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该程序框图是条件结构，因为其符合条件结构的形式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，其满足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，故输出的结果是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720519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简单条件结构的设计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37578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求过两点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的直线的斜率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设计该问题的算法并画出程序框图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7097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算法如下：第一步，输入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第二步，如果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斜率不存在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4513" y="4140646"/>
          <a:ext cx="9471025" cy="144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9471660" imgH="1448435" progId="Word.Document.12">
                  <p:embed/>
                </p:oleObj>
              </mc:Choice>
              <mc:Fallback>
                <p:oleObj name="文档" r:id="rId1" imgW="9471660" imgH="144843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4513" y="4140646"/>
                        <a:ext cx="9471025" cy="1449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5360" y="50859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360" y="5802153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RA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228" y="2349674"/>
            <a:ext cx="4079791" cy="423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16228"/>
            <a:ext cx="12190413" cy="40297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8978" y="1456085"/>
            <a:ext cx="11272852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已知两点求直线斜率，若条件中已知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≠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，则只用顺序结构即可解决问题；若无限制条件，必须分类讨论，应用条件结构解决问题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程序框图中的判断框里的内容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，也可改为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≠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，此时相应地与是、否相连的图框必须对换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解决这类问题时，首先对问题设置的条件作出判断，设置好判断框内的条件，然后根据条件是否成立选择不同的流向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3375</Words>
  <Application>WPS 演示</Application>
  <PresentationFormat>自定义</PresentationFormat>
  <Paragraphs>334</Paragraphs>
  <Slides>31</Slides>
  <Notes>0</Notes>
  <HiddenSlides>10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31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黑体</vt:lpstr>
      <vt:lpstr>华文细黑</vt:lpstr>
      <vt:lpstr>Arial Unicode MS</vt:lpstr>
      <vt:lpstr>Calibri</vt:lpstr>
      <vt:lpstr>Book Antiqua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796</cp:revision>
  <dcterms:created xsi:type="dcterms:W3CDTF">2014-10-15T07:25:00Z</dcterms:created>
  <dcterms:modified xsi:type="dcterms:W3CDTF">2018-02-14T12:33:14Z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