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54" r:id="rId9"/>
    <p:sldId id="278" r:id="rId10"/>
    <p:sldId id="478" r:id="rId11"/>
    <p:sldId id="481" r:id="rId12"/>
    <p:sldId id="309" r:id="rId13"/>
    <p:sldId id="482" r:id="rId14"/>
    <p:sldId id="457" r:id="rId15"/>
    <p:sldId id="459" r:id="rId16"/>
    <p:sldId id="461" r:id="rId17"/>
    <p:sldId id="462" r:id="rId18"/>
    <p:sldId id="483" r:id="rId19"/>
    <p:sldId id="484" r:id="rId20"/>
    <p:sldId id="463" r:id="rId21"/>
    <p:sldId id="479" r:id="rId22"/>
    <p:sldId id="465" r:id="rId23"/>
    <p:sldId id="466" r:id="rId24"/>
    <p:sldId id="485" r:id="rId25"/>
    <p:sldId id="486" r:id="rId26"/>
    <p:sldId id="487" r:id="rId27"/>
    <p:sldId id="488" r:id="rId28"/>
    <p:sldId id="489" r:id="rId29"/>
    <p:sldId id="468" r:id="rId30"/>
    <p:sldId id="469" r:id="rId31"/>
    <p:sldId id="490" r:id="rId32"/>
    <p:sldId id="361" r:id="rId33"/>
    <p:sldId id="424" r:id="rId34"/>
    <p:sldId id="447" r:id="rId35"/>
    <p:sldId id="448" r:id="rId36"/>
    <p:sldId id="423" r:id="rId37"/>
    <p:sldId id="475" r:id="rId38"/>
    <p:sldId id="451" r:id="rId39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70" d="100"/>
          <a:sy n="70" d="100"/>
        </p:scale>
        <p:origin x="-1452" y="-45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8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10.emf"/><Relationship Id="rId1" Type="http://schemas.openxmlformats.org/officeDocument/2006/relationships/package" Target="../embeddings/Document1.docx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1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F:\&#37329;&#27036;&#33489;\&#26032;&#20116;&#26412;\&#21019;&#26032;&#35774;&#35745;%20&#25968;&#23398;%20&#20154;&#25945;A&#29256;%20&#24517;&#20462;3\&#21019;&#26032;&#35774;&#35745;%20&#25968;&#23398;%20&#20154;&#25945;A&#29256;%20&#24517;&#20462;3\16W31.TIF" TargetMode="Externa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5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0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31.xml"/><Relationship Id="rId2" Type="http://schemas.openxmlformats.org/officeDocument/2006/relationships/slide" Target="slide8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file:///F:\&#37329;&#27036;&#33489;\&#26032;&#20116;&#26412;\&#21019;&#26032;&#35774;&#35745;%20&#25968;&#23398;%20&#20154;&#25945;A&#29256;%20&#24517;&#20462;3\&#21019;&#26032;&#35774;&#35745;%20&#25968;&#23398;%20&#20154;&#25945;A&#29256;%20&#24517;&#20462;3\16L70.TIF" TargetMode="External"/><Relationship Id="rId6" Type="http://schemas.openxmlformats.org/officeDocument/2006/relationships/image" Target="../media/image20.png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slide" Target="slide35.xml"/><Relationship Id="rId4" Type="http://schemas.openxmlformats.org/officeDocument/2006/relationships/slide" Target="slide34.xml"/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" Target="slide3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file:///E:\&#33707;&#25104;&#31243;\2016\&#21516;&#27493;\&#21019;&#26032;&#35774;&#35745;\&#25968;&#23398;\&#20154;A&#24517;&#20462;3\PPT\&#20570;PPT&#30340;WORD\RA64.TIF" TargetMode="External"/><Relationship Id="rId3" Type="http://schemas.openxmlformats.org/officeDocument/2006/relationships/image" Target="../media/image3.png"/><Relationship Id="rId2" Type="http://schemas.openxmlformats.org/officeDocument/2006/relationships/image" Target="file:///E:\&#33707;&#25104;&#31243;\2016\&#21516;&#27493;\&#21019;&#26032;&#35774;&#35745;\&#25968;&#23398;\&#20154;A&#24517;&#20462;3\PPT\&#20570;PPT&#30340;WORD\RA63.TIF" TargetMode="Externa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1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93851" y="2277666"/>
            <a:ext cx="6897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程序框图</a:t>
            </a:r>
            <a:r>
              <a:rPr lang="zh-CN" altLang="zh-CN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与算法的基本逻辑结构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86" y="2116138"/>
            <a:ext cx="454342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622" y="2593479"/>
            <a:ext cx="11017224" cy="1052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循环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结构、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程序框图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的画法</a:t>
            </a:r>
            <a:endParaRPr lang="zh-CN" altLang="zh-CN" sz="5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261442"/>
            <a:ext cx="11161240" cy="44140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方法二　第一步，令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不成立，则返回第二步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否则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，结束算法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4" name="Picture 2" descr="RA6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766" y="173055"/>
            <a:ext cx="2295957" cy="557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125538"/>
            <a:ext cx="12190413" cy="44644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8582" y="1372939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两种循环结构的联系和区别</a:t>
            </a:r>
            <a:endParaRPr lang="zh-CN" altLang="en-US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联系：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当型循环结构与直到型循环结构可以相互转化；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循环结构中必然包含条件结构，以保证在适当的时候终止循环；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循环结构只有一个入口和一个出口；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循环结构内不存在死循环，即不存在无终止的循环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269554"/>
            <a:ext cx="12190413" cy="38884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582" y="1587222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区别：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直到型循环结构是先执行一次循环体，然后再判断是否继续执行循环体，当型循环结构是先判断是否执行循环体；直到型循环结构是在条件不满足时执行循环体，当型循环结构是在条件满足时执行循环体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要掌握这两种循环结构，必须抓住它们的区别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11742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设计一个算法，求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的值，并画出程序框图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387000"/>
            <a:ext cx="1116124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，算法结束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否则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，返回第三步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098" name="Picture 2" descr="RA6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350" y="1417104"/>
            <a:ext cx="2101400" cy="493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5418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求满足条件的最大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小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整数问题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613503"/>
            <a:ext cx="1116124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写出一个求满足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×…×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的最小正整数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的算法，并画出相应的程序框图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1797993"/>
            <a:ext cx="11161240" cy="48772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第三步，如果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，那么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重复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第三步；否则，执行第四步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122" name="Picture 2" descr="RA6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534" y="1790660"/>
            <a:ext cx="2335969" cy="4765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45618"/>
            <a:ext cx="12190413" cy="2520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26249" y="2087795"/>
            <a:ext cx="1138558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在使用循环结构时，需恰当地设置累加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变量和计数变量，在循环体中要设置循环终止的条件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在最后输出结果时，要避免出现多循环一次或少循环一次的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情况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7746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看下面的问题：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，这个问题的答案虽然不唯一，但我们只要确定出满足条件的最小正整数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，括号内填写的数只要大于或等于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试写出寻找满足条件的最小正整数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的算法，并画出相应的程序框图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A6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9902" y="128892"/>
            <a:ext cx="2656340" cy="618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62558" y="270967"/>
            <a:ext cx="11161240" cy="587979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方法一　第一步，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第五步，如果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否则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执行第六步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第六步，返回第三步，重新执行第三步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、第四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、第五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算法的程序框图如图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86950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方法二　第一步，取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的值等于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783455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计算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668017" y="1764058"/>
          <a:ext cx="17907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1799590" imgH="1410970" progId="Word.Document.12">
                  <p:embed/>
                </p:oleObj>
              </mc:Choice>
              <mc:Fallback>
                <p:oleObj name="文档" r:id="rId1" imgW="1799590" imgH="141097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8017" y="1764058"/>
                        <a:ext cx="1790700" cy="1409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2832768"/>
            <a:ext cx="8784976" cy="158810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值大于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，那么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即为所求；否则，让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的值增加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后转到第二步重复操作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20330" y="2791220"/>
          <a:ext cx="17907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1799590" imgH="1410970" progId="Word.Document.12">
                  <p:embed/>
                </p:oleObj>
              </mc:Choice>
              <mc:Fallback>
                <p:oleObj name="文档" r:id="rId3" imgW="1799590" imgH="1410970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20330" y="2791220"/>
                        <a:ext cx="1790700" cy="1409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34566" y="461391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根据以上的操作步骤，可以画出如图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所示的程序框图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2" name="Picture 4" descr="RA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131" y="879027"/>
            <a:ext cx="2824689" cy="456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8943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循环结构程序框图的识别与解读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83750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如图是为求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的所有偶数的和而设计的一个程序框图，将空白处补上，并指明它是循环结构中的哪一种类型，并画出它的另一种循环结构框图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194" name="Picture 2" descr="RA7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717" y="2413618"/>
            <a:ext cx="3156679" cy="418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630" y="1449533"/>
            <a:ext cx="990503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掌握两种循环结构的程序框图的画法，能进行两种循环结构程序框图间的转化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掌握画程序框图的基本规则，能正确画出程序框图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621482"/>
            <a:ext cx="11161240" cy="44147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时开始执行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两部分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循环结构的形式可知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程序为当型循环结构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又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，且计算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1 000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两处分别填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直到型循环结构如图所示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RA7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619" y="537819"/>
            <a:ext cx="1946801" cy="498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91762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解决此类问题的关键是根据程序框图理解算法的功能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考试考查的重点是程序框图的输出功能、程序框图的补充，以及算法思想和基本的运算能力、逻辑思维能力，题目难度不大，大多可以按照程序框图的流程逐步运算而得到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72208"/>
            <a:ext cx="11161240" cy="21251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执行如图的程序框图，如果输入的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，那么输出的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3  B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4  C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5  D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6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858158"/>
            <a:ext cx="9117656" cy="48779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第一次循环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err="1" smtClean="0">
                <a:latin typeface="Times New Roman" panose="02020603050405020304"/>
                <a:ea typeface="仿宋_GB2312"/>
                <a:cs typeface="Courier New" panose="02070309020205020404"/>
              </a:rPr>
              <a:t>i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；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第二次循环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err="1" smtClean="0">
                <a:latin typeface="Times New Roman" panose="02020603050405020304"/>
                <a:ea typeface="仿宋_GB2312"/>
                <a:cs typeface="Courier New" panose="02070309020205020404"/>
              </a:rPr>
              <a:t>i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10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；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第三次循环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err="1" smtClean="0">
                <a:latin typeface="Times New Roman" panose="02020603050405020304"/>
                <a:ea typeface="仿宋_GB2312"/>
                <a:cs typeface="Courier New" panose="02070309020205020404"/>
              </a:rPr>
              <a:t>i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16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；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第四次循环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b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err="1" smtClean="0">
                <a:latin typeface="Times New Roman" panose="02020603050405020304"/>
                <a:ea typeface="仿宋_GB2312"/>
                <a:cs typeface="Courier New" panose="02070309020205020404"/>
              </a:rPr>
              <a:t>i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20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仿宋_GB231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满足题意，结束循环</a:t>
            </a:r>
            <a:r>
              <a:rPr lang="zh-CN" altLang="en-US" sz="2800" kern="100" dirty="0" smtClean="0">
                <a:latin typeface="Times New Roman" panose="02020603050405020304"/>
                <a:ea typeface="仿宋_GB2312"/>
                <a:cs typeface="Times New Roman" panose="02020603050405020304"/>
              </a:rPr>
              <a:t>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6380" y="83487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 descr="F:\金榜苑\新五本\创新设计 数学 人教A版 必修3\创新设计 数学 人教A版 必修3\16W31.TIF"/>
          <p:cNvPicPr>
            <a:picLocks noChangeAspect="1"/>
          </p:cNvPicPr>
          <p:nvPr/>
        </p:nvPicPr>
        <p:blipFill>
          <a:blip r:embed="rId1" r:link="rId2"/>
          <a:srcRect/>
          <a:stretch>
            <a:fillRect/>
          </a:stretch>
        </p:blipFill>
        <p:spPr bwMode="auto">
          <a:xfrm>
            <a:off x="9455661" y="429398"/>
            <a:ext cx="2354585" cy="5692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441421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题型四　循环结构的实际应用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19754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某工厂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年生产小轿车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万辆，技术革新后预计每年的生产能力都比上一年增加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5%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，问最早哪一年该厂生产的小轿车数量超过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万辆？写出解决该问题的一个算法，并画出相应的程序框图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333450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0.05.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ar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计算年增量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计算年产量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第四步，如果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，那么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返回第二步；否则执行第五步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2 016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第六步，输出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266" name="Picture 2" descr="RA7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526" y="477466"/>
            <a:ext cx="2244316" cy="5453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45618"/>
            <a:ext cx="12190413" cy="2369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08728" y="2072472"/>
            <a:ext cx="1154654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这是一道算法的实际应用题，解决此类问题的关键是读懂题目，建立合适的模型，找到解决问题的计算公式．在画程序框图时，注意循环结构的选择．</a:t>
            </a:r>
            <a:endParaRPr lang="zh-CN" altLang="en-US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0768" y="261442"/>
            <a:ext cx="11272852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相传古代的印度国王要奖赏国际象棋的发明者，问他需要什么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发明者说：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陛下，在国际象棋的第一个格子里面放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粒麦子，在第二个格子里面放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粒麦子，第三个格子放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粒麦子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以后每个格子中的麦粒数都是它前一个格子中麦粒数的二倍，以此类推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国际象棋棋盘共有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个格子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请将这些麦子赏给我，我将感激不尽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国王想这还不容易，就让人扛了一袋小麦，但不到一会就没了，最后一算结果，全印度一年生产的粮食也不够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国王很奇怪，小小的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棋盘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，不足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个格子，如此计算怎么能放这么多麦子？试用程序框图表示一下算法过程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该问题就是求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63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290" name="Picture 2" descr="RA7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482" y="1155630"/>
            <a:ext cx="2193041" cy="5085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累加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变量和计数变量的应用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404" y="981522"/>
            <a:ext cx="1138558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画出求满足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2 015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的最小正整数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的程序框图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153389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314" name="Picture 2" descr="RA7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070" y="441421"/>
            <a:ext cx="2219028" cy="3985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06574" y="425784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错解分析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累加变量的初始值为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，第一次运算为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导致错误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一般把计数变量的初始值设为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，累加变量的初始值设为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，本例中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315" name="Picture 3" descr="RA7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038" y="1413570"/>
            <a:ext cx="2218947" cy="398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59066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下列关于循环结构的说法正确的是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循环结构中，判断框内的条件是唯一的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判断框中的条件成立时，要结束循环向下执行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循环体中要对判断框中的条件变量有所改变才会使循环结构不会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出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死循环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循环结构就是无限循环的结构，执行程序时会永无止境地运行下去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447386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由于判断框内的条件不唯一，故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由于当型循环结构中，判断框中的条件成立时执行循环体，故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由于循环结构不是无限循环的，故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61409" y="76549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 build="allAtOnce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432648"/>
            <a:ext cx="11161240" cy="185413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阅读如图所示的程序框图，运行相应的程序，则输出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的值为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  	         B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              C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6      	D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184437"/>
            <a:ext cx="11161240" cy="42457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借助循环结构进行运算</a:t>
            </a:r>
            <a:r>
              <a:rPr lang="zh-CN" altLang="en-US" sz="2800" kern="100" dirty="0" smtClean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直至满足条件并输出结果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．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不满足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8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1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1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；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不满足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&gt;3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8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满足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则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8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－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1</a:t>
            </a:r>
            <a:endParaRPr lang="en-US" sz="2800" kern="100" dirty="0" smtClean="0">
              <a:latin typeface="Times New Roman" panose="02020603050405020304"/>
              <a:ea typeface="黑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3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；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3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不满足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&gt;3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不满足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6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则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en-US" sz="2800" kern="100" dirty="0" smtClean="0">
                <a:latin typeface="宋体" panose="02010600030101010101" pitchFamily="2" charset="-122"/>
                <a:cs typeface="Times New Roman" panose="02020603050405020304"/>
              </a:rPr>
              <a:t>×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endParaRPr lang="en-US" sz="2800" i="1" kern="100" dirty="0" smtClean="0">
              <a:latin typeface="Times New Roman" panose="02020603050405020304"/>
              <a:ea typeface="黑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3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＋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1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；</a:t>
            </a:r>
            <a:endParaRPr lang="zh-CN" altLang="en-US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4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满足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n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&gt;3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输出</a:t>
            </a:r>
            <a:r>
              <a:rPr lang="en-US" sz="2800" i="1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S</a:t>
            </a:r>
            <a:r>
              <a:rPr lang="zh-CN" altLang="en-US" sz="2800" kern="100" dirty="0" smtClean="0"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＝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4.</a:t>
            </a:r>
            <a:r>
              <a:rPr lang="zh-CN" altLang="en-US" sz="2800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故选</a:t>
            </a:r>
            <a:r>
              <a:rPr lang="en-US" sz="2800" kern="100" dirty="0" smtClean="0">
                <a:latin typeface="Times New Roman" panose="02020603050405020304"/>
                <a:ea typeface="黑体" panose="02010609060101010101" pitchFamily="49" charset="-122"/>
                <a:cs typeface="Courier New" panose="02070309020205020404"/>
              </a:rPr>
              <a:t>B.</a:t>
            </a:r>
            <a:endParaRPr 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4040" y="11920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 descr="F:\金榜苑\新五本\创新设计 数学 人教A版 必修3\创新设计 数学 人教A版 必修3\16L70.TIF"/>
          <p:cNvPicPr>
            <a:picLocks noChangeAspect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9595668" y="572274"/>
            <a:ext cx="2556667" cy="593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 uiExpand="1" build="allAtOnce"/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如图所示的程序框图输出的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362" name="Picture 2" descr="RA7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716" y="1341562"/>
            <a:ext cx="2767658" cy="376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06574" y="5157986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5?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6?		C.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7?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D.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8?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58780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，所以应填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11430" y="71488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62148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执行如图所示的程序框图，若输入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A.1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B.2  		C.4  		D.7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2061642"/>
            <a:ext cx="11161240" cy="368226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时，退出循环，输出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386" name="Picture 2" descr="RA8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486" y="1845618"/>
            <a:ext cx="2652184" cy="42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0412539" y="80881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 build="allAtOnce"/>
      <p:bldP spid="2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54947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程序框图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，当输入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输出的结果是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410" name="Picture 2" descr="RA8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528" y="1256528"/>
            <a:ext cx="2309782" cy="354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06574" y="468989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∵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5&gt;0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∴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∵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2&gt;0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∴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∴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0.5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52792" y="67257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build="allAtOnce"/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814290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华文细黑"/>
                <a:cs typeface="Courier New" panose="02070309020205020404"/>
              </a:rPr>
              <a:t>1.(1)</a:t>
            </a:r>
            <a:r>
              <a:rPr lang="zh-CN" altLang="zh-CN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循环结构是指在算法中需要重复执行一条或多条指令的控制结构；</a:t>
            </a:r>
            <a:endParaRPr lang="zh-CN" altLang="zh-CN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</a:pPr>
            <a:r>
              <a:rPr lang="en-US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在循环结构中，通常都有一个起循环计数作用的变量，即计数变量；</a:t>
            </a:r>
            <a:endParaRPr lang="zh-CN" altLang="en-US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循环变量、循环体、循环终止条件称为循环结构的三要素</a:t>
            </a:r>
            <a:r>
              <a:rPr lang="en-US" altLang="zh-CN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画程序框图要注意：</a:t>
            </a:r>
            <a:endParaRPr lang="zh-CN" altLang="zh-CN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使用标准的框图符号；</a:t>
            </a:r>
            <a:endParaRPr lang="zh-CN" altLang="zh-CN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框图一般按从上到下、从左到右的方向画；</a:t>
            </a:r>
            <a:endParaRPr lang="zh-CN" altLang="zh-CN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除判断框外，大多数框图符号只有一个进入点和一个退出点，判断框是具有超过一个退出点的唯一符号</a:t>
            </a:r>
            <a:r>
              <a:rPr lang="zh-CN" altLang="zh-CN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框图中若出现循环结构，一定要分清当型和直到型结构的不同；</a:t>
            </a:r>
            <a:endParaRPr lang="zh-CN" altLang="zh-CN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在图形符号内描述的语言要非常简练、清楚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86" y="2116138"/>
            <a:ext cx="454342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87" y="549474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循环结构的含义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87" y="1154113"/>
            <a:ext cx="11730575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循环结构的定义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在一些算法中，经常会出现从某处开始，按照一定的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条件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某些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步骤的情况，这就是循环结构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反复执行的步骤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称为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循环结构的特点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重复性：在一个循环结构中，总有一个过程要重复一系列的步骤若干次，而且每次的操作完全相同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判断性：每个循环结构都包含一个判断条件，它决定这个循环的执行与终止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函数性：循环变量在构造循环结构中起了关键作用，蕴含着函数的思想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63558" y="183609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反复执行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5406" y="24216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循环体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7687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两种循环结构的比较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652936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常见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的两种循环结构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22598" y="1413570"/>
          <a:ext cx="11161240" cy="5112570"/>
        </p:xfrm>
        <a:graphic>
          <a:graphicData uri="http://schemas.openxmlformats.org/drawingml/2006/table">
            <a:tbl>
              <a:tblPr/>
              <a:tblGrid>
                <a:gridCol w="1224136"/>
                <a:gridCol w="4824536"/>
                <a:gridCol w="511256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直到型循环结构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当型循环结构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83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结构图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宋体" panose="02010600030101010101" pitchFamily="2" charset="-122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特征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先循环后</a:t>
                      </a:r>
                      <a:r>
                        <a:rPr lang="zh-CN" alt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判断，若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不满足条件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则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否则终止循环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.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先判断后循环，满足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条件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</a:t>
                      </a:r>
                      <a:endParaRPr lang="en-US" altLang="zh-CN" sz="2800" u="sng" kern="100" baseline="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，否则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.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" name="Picture 4" descr="E:\莫成程\2016\同步\创新设计\数学\人A必修3\PPT\做PPT的WORD\RA63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090" y="2345750"/>
            <a:ext cx="1564093" cy="258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莫成程\2016\同步\创新设计\数学\人A必修3\PPT\做PPT的WORD\RA64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692" y="2283594"/>
            <a:ext cx="1843987" cy="265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114913" y="58589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执行循环体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6966" y="51960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执行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52220" y="58589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循环体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56476" y="58684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终止循环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46644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　程序框图的画法</a:t>
            </a:r>
            <a:endParaRPr lang="zh-CN" altLang="en-US" sz="28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设计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一个算法的程序框图的步骤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算法步骤；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确定每一个算法步骤所包含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并用相应的程序框图表示，得到该步骤的程序框图；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将所有步骤的程序框图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连接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起来，并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加上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得到表示整个算法的程序框图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9137" y="18535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自然语言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54369" y="247964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逻辑结构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61314" y="37447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流程线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03287" y="37638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终端框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循环结构的程序框图中一定含有判断框吗？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155758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循环结构的程序框图中一定含有判断框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238112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任何一个算法的程序框图中都必须含有三种基本逻辑结构吗？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24522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不一定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必须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顺序结构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720519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当型循环结构与直到型循环结构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48557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设计一个计算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的值的算法，并画出程序框图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229648"/>
            <a:ext cx="1116124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方法一　第一步，令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成立，则执行第三步；否则，输出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，结束算法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，返回第二步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RA6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02" y="1629594"/>
            <a:ext cx="1979762" cy="487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4659</Words>
  <Application>WPS 演示</Application>
  <PresentationFormat>自定义</PresentationFormat>
  <Paragraphs>409</Paragraphs>
  <Slides>37</Slides>
  <Notes>0</Notes>
  <HiddenSlides>14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华文细黑</vt:lpstr>
      <vt:lpstr>黑体</vt:lpstr>
      <vt:lpstr>Arial Unicode MS</vt:lpstr>
      <vt:lpstr>Calibri</vt:lpstr>
      <vt:lpstr>仿宋_GB2312</vt:lpstr>
      <vt:lpstr>Broadway</vt:lpstr>
      <vt:lpstr>楷体</vt:lpstr>
      <vt:lpstr>经典繁仿黑</vt:lpstr>
      <vt:lpstr>楷体_GB2312</vt:lpstr>
      <vt:lpstr>Lao UI</vt:lpstr>
      <vt:lpstr>Segoe Print</vt:lpstr>
      <vt:lpstr>仿宋</vt:lpstr>
      <vt:lpstr>新宋体</vt:lpstr>
      <vt:lpstr>Office 主题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805</cp:revision>
  <dcterms:created xsi:type="dcterms:W3CDTF">2014-10-15T07:25:00Z</dcterms:created>
  <dcterms:modified xsi:type="dcterms:W3CDTF">2018-02-14T12:33:24Z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