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tiff" ContentType="image/tif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50" r:id="rId3"/>
    <p:sldId id="418" r:id="rId4"/>
    <p:sldId id="257" r:id="rId5"/>
    <p:sldId id="258" r:id="rId6"/>
    <p:sldId id="425" r:id="rId7"/>
    <p:sldId id="453" r:id="rId8"/>
    <p:sldId id="481" r:id="rId9"/>
    <p:sldId id="454" r:id="rId10"/>
    <p:sldId id="483" r:id="rId11"/>
    <p:sldId id="484" r:id="rId12"/>
    <p:sldId id="482" r:id="rId13"/>
    <p:sldId id="278" r:id="rId14"/>
    <p:sldId id="478" r:id="rId15"/>
    <p:sldId id="487" r:id="rId16"/>
    <p:sldId id="309" r:id="rId17"/>
    <p:sldId id="457" r:id="rId18"/>
    <p:sldId id="459" r:id="rId19"/>
    <p:sldId id="488" r:id="rId20"/>
    <p:sldId id="461" r:id="rId21"/>
    <p:sldId id="462" r:id="rId22"/>
    <p:sldId id="489" r:id="rId23"/>
    <p:sldId id="463" r:id="rId24"/>
    <p:sldId id="479" r:id="rId25"/>
    <p:sldId id="480" r:id="rId26"/>
    <p:sldId id="465" r:id="rId27"/>
    <p:sldId id="466" r:id="rId28"/>
    <p:sldId id="490" r:id="rId29"/>
    <p:sldId id="491" r:id="rId30"/>
    <p:sldId id="468" r:id="rId31"/>
    <p:sldId id="469" r:id="rId32"/>
    <p:sldId id="361" r:id="rId33"/>
    <p:sldId id="492" r:id="rId34"/>
    <p:sldId id="424" r:id="rId35"/>
    <p:sldId id="447" r:id="rId36"/>
    <p:sldId id="448" r:id="rId37"/>
    <p:sldId id="423" r:id="rId38"/>
    <p:sldId id="475" r:id="rId39"/>
    <p:sldId id="493" r:id="rId40"/>
    <p:sldId id="494" r:id="rId41"/>
    <p:sldId id="451" r:id="rId42"/>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972" autoAdjust="0"/>
    <p:restoredTop sz="94861" autoAdjust="0"/>
  </p:normalViewPr>
  <p:slideViewPr>
    <p:cSldViewPr>
      <p:cViewPr>
        <p:scale>
          <a:sx n="66" d="100"/>
          <a:sy n="66" d="100"/>
        </p:scale>
        <p:origin x="-1686" y="-62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image" Target="../media/image4.emf"/><Relationship Id="rId1" Type="http://schemas.openxmlformats.org/officeDocument/2006/relationships/package" Target="../embeddings/Document1.docx"/></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5.xml"/><Relationship Id="rId1"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5.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image" Target="../media/image8.emf"/><Relationship Id="rId1" Type="http://schemas.openxmlformats.org/officeDocument/2006/relationships/package" Target="../embeddings/Document2.docx"/></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9.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5.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1.xml"/><Relationship Id="rId5" Type="http://schemas.openxmlformats.org/officeDocument/2006/relationships/slide" Target="slide25.xml"/><Relationship Id="rId4" Type="http://schemas.openxmlformats.org/officeDocument/2006/relationships/slide" Target="slide24.xml"/><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package" Target="../embeddings/Document3.docx"/></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xml"/><Relationship Id="rId4" Type="http://schemas.openxmlformats.org/officeDocument/2006/relationships/slide" Target="slide28.xml"/><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package" Target="../embeddings/Document4.docx"/></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xml"/><Relationship Id="rId4" Type="http://schemas.openxmlformats.org/officeDocument/2006/relationships/slide" Target="slide3.xml"/><Relationship Id="rId3" Type="http://schemas.openxmlformats.org/officeDocument/2006/relationships/slide" Target="slide30.xml"/><Relationship Id="rId2" Type="http://schemas.openxmlformats.org/officeDocument/2006/relationships/image" Target="../media/image15.emf"/><Relationship Id="rId1" Type="http://schemas.openxmlformats.org/officeDocument/2006/relationships/package" Target="../embeddings/Document5.docx"/></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31.xml"/><Relationship Id="rId2" Type="http://schemas.openxmlformats.org/officeDocument/2006/relationships/slide" Target="slide12.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slide" Target="slide32.xml"/><Relationship Id="rId7" Type="http://schemas.openxmlformats.org/officeDocument/2006/relationships/image" Target="../media/image16.emf"/><Relationship Id="rId6" Type="http://schemas.openxmlformats.org/officeDocument/2006/relationships/package" Target="../embeddings/Document6.docx"/><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0" Type="http://schemas.openxmlformats.org/officeDocument/2006/relationships/vmlDrawing" Target="../drawings/vmlDrawing6.vml"/><Relationship Id="rId1" Type="http://schemas.openxmlformats.org/officeDocument/2006/relationships/slide" Target="slide31.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1.xml"/><Relationship Id="rId3" Type="http://schemas.openxmlformats.org/officeDocument/2006/relationships/image" Target="../media/image17.emf"/><Relationship Id="rId2" Type="http://schemas.openxmlformats.org/officeDocument/2006/relationships/package" Target="../embeddings/Document7.docx"/><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tiff"/><Relationship Id="rId1" Type="http://schemas.openxmlformats.org/officeDocument/2006/relationships/image" Target="../media/image1.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2262003" y="2277666"/>
            <a:ext cx="43773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第一章　</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1.2</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  基本算法语句</a:t>
            </a:r>
            <a:endParaRPr lang="zh-CN" altLang="en-US"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206774" y="2701881"/>
            <a:ext cx="5832648" cy="1292662"/>
          </a:xfrm>
          <a:prstGeom prst="rect">
            <a:avLst/>
          </a:prstGeom>
          <a:noFill/>
        </p:spPr>
        <p:txBody>
          <a:bodyPr wrap="square" rtlCol="0">
            <a:spAutoFit/>
          </a:bodyPr>
          <a:lstStyle/>
          <a:p>
            <a:pPr>
              <a:lnSpc>
                <a:spcPct val="13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1.2.2</a:t>
            </a:r>
            <a:r>
              <a:rPr lang="zh-CN"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条件</a:t>
            </a:r>
            <a:r>
              <a:rPr lang="zh-CN"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语句</a:t>
            </a:r>
            <a:endParaRPr lang="zh-CN"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 name="图片 4"/>
          <p:cNvPicPr>
            <a:picLocks noChangeAspect="1"/>
          </p:cNvPicPr>
          <p:nvPr/>
        </p:nvPicPr>
        <p:blipFill rotWithShape="1">
          <a:blip r:embed="rId1">
            <a:duotone>
              <a:schemeClr val="accent6">
                <a:shade val="45000"/>
                <a:satMod val="135000"/>
              </a:schemeClr>
              <a:prstClr val="white"/>
            </a:duotone>
            <a:extLst>
              <a:ext uri="{28A0092B-C50C-407E-A947-70E740481C1C}">
                <a14:useLocalDpi xmlns:a14="http://schemas.microsoft.com/office/drawing/2010/main" val="0"/>
              </a:ext>
            </a:extLst>
          </a:blip>
          <a:srcRect l="3515" t="2777" r="2954" b="7672"/>
          <a:stretch>
            <a:fillRect/>
          </a:stretch>
        </p:blipFill>
        <p:spPr>
          <a:xfrm>
            <a:off x="8293946" y="4082642"/>
            <a:ext cx="3887912" cy="27842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261442"/>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条件语句的叠加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语句格式和框图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其程序框图如图</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其语句格式</a:t>
            </a:r>
            <a:r>
              <a:rPr lang="zh-CN" altLang="zh-CN" sz="2800" kern="100" dirty="0" smtClean="0">
                <a:latin typeface="Times New Roman" panose="02020603050405020304"/>
                <a:ea typeface="华文细黑"/>
                <a:cs typeface="Times New Roman" panose="02020603050405020304"/>
              </a:rPr>
              <a:t>如</a:t>
            </a:r>
            <a:r>
              <a:rPr lang="zh-CN" altLang="en-US" sz="2800" kern="100" dirty="0" smtClean="0">
                <a:latin typeface="Times New Roman" panose="02020603050405020304"/>
                <a:ea typeface="华文细黑"/>
                <a:cs typeface="Times New Roman" panose="02020603050405020304"/>
              </a:rPr>
              <a:t>右</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743278" y="621482"/>
          <a:ext cx="3528392" cy="5760720"/>
        </p:xfrm>
        <a:graphic>
          <a:graphicData uri="http://schemas.openxmlformats.org/drawingml/2006/table">
            <a:tbl>
              <a:tblPr firstRow="1" firstCol="1" bandRow="1"/>
              <a:tblGrid>
                <a:gridCol w="3528392"/>
              </a:tblGrid>
              <a:tr h="4282132">
                <a:tc>
                  <a:txBody>
                    <a:bodyPr/>
                    <a:lstStyle/>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条件</a:t>
                      </a: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语句体</a:t>
                      </a:r>
                      <a:r>
                        <a:rPr lang="en-US" sz="2800" kern="100" baseline="0" dirty="0">
                          <a:effectLst/>
                          <a:latin typeface="Times New Roman" panose="02020603050405020304"/>
                          <a:ea typeface="华文细黑"/>
                          <a:cs typeface="Courier New" panose="02070309020205020404"/>
                        </a:rPr>
                        <a:t>1</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条件</a:t>
                      </a: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语句体</a:t>
                      </a:r>
                      <a:r>
                        <a:rPr lang="en-US" sz="2800" kern="100" baseline="0" dirty="0">
                          <a:effectLst/>
                          <a:latin typeface="Times New Roman" panose="02020603050405020304"/>
                          <a:ea typeface="华文细黑"/>
                          <a:cs typeface="Courier New" panose="02070309020205020404"/>
                        </a:rPr>
                        <a:t>2</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条件</a:t>
                      </a:r>
                      <a:r>
                        <a:rPr lang="en-US" sz="2800" kern="100" baseline="0" dirty="0">
                          <a:effectLst/>
                          <a:latin typeface="Times New Roman" panose="02020603050405020304"/>
                          <a:ea typeface="华文细黑"/>
                          <a:cs typeface="Courier New" panose="02070309020205020404"/>
                        </a:rPr>
                        <a:t>3</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    </a:t>
                      </a:r>
                      <a:r>
                        <a:rPr lang="en-US" sz="2800" kern="100" baseline="0" dirty="0" smtClean="0">
                          <a:effectLst/>
                          <a:latin typeface="Times New Roman" panose="02020603050405020304"/>
                          <a:ea typeface="华文细黑"/>
                          <a:cs typeface="Courier New" panose="02070309020205020404"/>
                        </a:rPr>
                        <a:t>    </a:t>
                      </a:r>
                      <a:r>
                        <a:rPr lang="zh-CN" sz="2800" kern="100" baseline="0" dirty="0" smtClean="0">
                          <a:effectLst/>
                          <a:latin typeface="Times New Roman" panose="02020603050405020304"/>
                          <a:ea typeface="华文细黑"/>
                          <a:cs typeface="Times New Roman" panose="02020603050405020304"/>
                        </a:rPr>
                        <a:t>语句</a:t>
                      </a:r>
                      <a:r>
                        <a:rPr lang="zh-CN" sz="2800" kern="100" baseline="0" dirty="0">
                          <a:effectLst/>
                          <a:latin typeface="Times New Roman" panose="02020603050405020304"/>
                          <a:ea typeface="华文细黑"/>
                          <a:cs typeface="Times New Roman" panose="02020603050405020304"/>
                        </a:rPr>
                        <a:t>体</a:t>
                      </a:r>
                      <a:r>
                        <a:rPr lang="en-US" sz="2800" kern="100" baseline="0" dirty="0">
                          <a:effectLst/>
                          <a:latin typeface="Times New Roman" panose="02020603050405020304"/>
                          <a:ea typeface="华文细黑"/>
                          <a:cs typeface="Courier New" panose="02070309020205020404"/>
                        </a:rPr>
                        <a:t>3</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txBody>
                  <a:tcPr marL="26950" marR="26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121" name="Picture 1" descr="RA10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14686" y="2227192"/>
            <a:ext cx="4070196" cy="4306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3" name="矩形 12"/>
          <p:cNvSpPr/>
          <p:nvPr/>
        </p:nvSpPr>
        <p:spPr>
          <a:xfrm>
            <a:off x="516534" y="909514"/>
            <a:ext cx="1094132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注意</a:t>
            </a:r>
            <a:r>
              <a:rPr lang="zh-CN" altLang="zh-CN" sz="2800" kern="100" dirty="0">
                <a:latin typeface="Times New Roman" panose="02020603050405020304"/>
                <a:ea typeface="华文细黑"/>
                <a:cs typeface="Times New Roman" panose="02020603050405020304"/>
              </a:rPr>
              <a:t>　从表达形式上看，条件语句嵌套中内层的每一个条件语句在它上层条件语句的一个分支里面，上层条件语句中的</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END IF</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要在内层条件语句之后；而条件语句叠加中每一个条件语句是一个独立的整体，在下一个条件语句之前要加上</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END IF</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b="1" kern="0" dirty="0">
                <a:solidFill>
                  <a:schemeClr val="bg1"/>
                </a:solidFill>
                <a:latin typeface="微软雅黑" panose="020B0503020204020204" pitchFamily="34" charset="-122"/>
                <a:ea typeface="微软雅黑" panose="020B0503020204020204" pitchFamily="34" charset="-122"/>
              </a:rPr>
              <a:t> </a:t>
            </a:r>
            <a:r>
              <a:rPr lang="zh-CN" altLang="en-US" b="1" kern="0" dirty="0" smtClean="0">
                <a:solidFill>
                  <a:schemeClr val="bg1"/>
                </a:solidFill>
                <a:latin typeface="微软雅黑" panose="020B0503020204020204" pitchFamily="34" charset="-122"/>
                <a:ea typeface="微软雅黑" panose="020B0503020204020204"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720519"/>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题型一　条件语句的简单应用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335360" y="1413570"/>
            <a:ext cx="11161240" cy="2087983"/>
          </a:xfrm>
          <a:prstGeom prst="rect">
            <a:avLst/>
          </a:prstGeom>
        </p:spPr>
        <p:txBody>
          <a:bodyPr wrap="square" lIns="121898" tIns="60948" rIns="121898" bIns="60948">
            <a:spAutoFit/>
          </a:bodyPr>
          <a:lstStyle/>
          <a:p>
            <a:pPr algn="just">
              <a:lnSpc>
                <a:spcPct val="2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已知函数</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编写</a:t>
            </a:r>
            <a:r>
              <a:rPr lang="zh-CN" altLang="zh-CN" sz="2800" kern="100" dirty="0">
                <a:latin typeface="Times New Roman" panose="02020603050405020304"/>
                <a:ea typeface="华文细黑"/>
                <a:cs typeface="Times New Roman" panose="02020603050405020304"/>
              </a:rPr>
              <a:t>一个程序，使输入的每一个</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值都得到相应的函数值，并画出程序框图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618359" y="1611193"/>
          <a:ext cx="3151188" cy="1676400"/>
        </p:xfrm>
        <a:graphic>
          <a:graphicData uri="http://schemas.openxmlformats.org/presentationml/2006/ole">
            <mc:AlternateContent xmlns:mc="http://schemas.openxmlformats.org/markup-compatibility/2006">
              <mc:Choice xmlns:v="urn:schemas-microsoft-com:vml" Requires="v">
                <p:oleObj spid="_x0000_s1025" name="文档" r:id="rId1" imgW="3151505" imgH="1677670" progId="Word.Document.12">
                  <p:embed/>
                </p:oleObj>
              </mc:Choice>
              <mc:Fallback>
                <p:oleObj name="文档" r:id="rId1" imgW="3151505" imgH="1677670" progId="Word.Document.12">
                  <p:embed/>
                  <p:pic>
                    <p:nvPicPr>
                      <p:cNvPr id="0" name="图片 1024"/>
                      <p:cNvPicPr>
                        <a:picLocks noChangeAspect="1"/>
                      </p:cNvPicPr>
                      <p:nvPr/>
                    </p:nvPicPr>
                    <p:blipFill>
                      <a:blip r:embed="rId2"/>
                      <a:stretch>
                        <a:fillRect/>
                      </a:stretch>
                    </p:blipFill>
                    <p:spPr>
                      <a:xfrm>
                        <a:off x="3618359" y="1611193"/>
                        <a:ext cx="3151188" cy="1676400"/>
                      </a:xfrm>
                      <a:prstGeom prst="rect">
                        <a:avLst/>
                      </a:prstGeom>
                      <a:noFill/>
                      <a:ln w="9525">
                        <a:noFill/>
                      </a:ln>
                    </p:spPr>
                  </p:pic>
                </p:oleObj>
              </mc:Fallback>
            </mc:AlternateContent>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9" name="圆角矩形 8">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291078"/>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用变量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分别表示自变量和函数值</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步骤如下：</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第一步，输入</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值</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第二步，若</a:t>
            </a:r>
            <a:r>
              <a:rPr lang="en-US" altLang="zh-CN" sz="2800" i="1" kern="100" dirty="0">
                <a:latin typeface="Times New Roman" panose="02020603050405020304"/>
                <a:ea typeface="华文细黑"/>
                <a:cs typeface="Courier New" panose="02070309020205020404"/>
              </a:rPr>
              <a:t>x</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，则用解析式</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求函数值；否则，用</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求函数值</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第三步，输出</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值</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圆角矩形 7">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365930"/>
            <a:ext cx="3960440"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程序框图</a:t>
            </a:r>
            <a:r>
              <a:rPr lang="zh-CN" altLang="zh-CN" sz="2800" kern="100" dirty="0">
                <a:latin typeface="Times New Roman" panose="02020603050405020304"/>
                <a:ea typeface="华文细黑"/>
                <a:cs typeface="Times New Roman" panose="02020603050405020304"/>
              </a:rPr>
              <a:t>如图所示</a:t>
            </a:r>
            <a:r>
              <a:rPr lang="en-US" altLang="zh-CN" sz="2800" kern="100" dirty="0" smtClean="0">
                <a:latin typeface="Times New Roman" panose="02020603050405020304"/>
                <a:ea typeface="华文细黑"/>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pic>
        <p:nvPicPr>
          <p:cNvPr id="6146" name="Picture 2" descr="RA10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50590" y="1269661"/>
            <a:ext cx="2807151" cy="410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表格 2"/>
          <p:cNvGraphicFramePr>
            <a:graphicFrameLocks noGrp="1"/>
          </p:cNvGraphicFramePr>
          <p:nvPr/>
        </p:nvGraphicFramePr>
        <p:xfrm>
          <a:off x="5928739" y="1189474"/>
          <a:ext cx="4342931" cy="5120640"/>
        </p:xfrm>
        <a:graphic>
          <a:graphicData uri="http://schemas.openxmlformats.org/drawingml/2006/table">
            <a:tbl>
              <a:tblPr firstRow="1" firstCol="1" bandRow="1"/>
              <a:tblGrid>
                <a:gridCol w="4342931"/>
              </a:tblGrid>
              <a:tr h="4633843">
                <a:tc>
                  <a:txBody>
                    <a:bodyPr/>
                    <a:lstStyle/>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INPUT  </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  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=0  THEN</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2-1</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y=2*x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2-5</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PRINT  </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y</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30318" marR="30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5735166" y="365930"/>
            <a:ext cx="3960440" cy="686830"/>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程序如下：</a:t>
            </a:r>
            <a:endParaRPr lang="zh-CN" altLang="zh-CN" sz="2800" kern="100" dirty="0">
              <a:solidFill>
                <a:prstClr val="black"/>
              </a:solidFill>
              <a:latin typeface="宋体" panose="02010600030101010101" pitchFamily="2" charset="-122"/>
              <a:cs typeface="Courier New" panose="02070309020205020404"/>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146"/>
                                        </p:tgtEl>
                                        <p:attrNameLst>
                                          <p:attrName>style.visibility</p:attrName>
                                        </p:attrNameLst>
                                      </p:cBhvr>
                                      <p:to>
                                        <p:strVal val="visible"/>
                                      </p:to>
                                    </p:set>
                                    <p:animEffect transition="in" filter="blinds(horizontal)">
                                      <p:cBhvr>
                                        <p:cTn id="10" dur="750"/>
                                        <p:tgtEl>
                                          <p:spTgt spid="6146"/>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750"/>
                                        <p:tgtEl>
                                          <p:spTgt spid="6"/>
                                        </p:tgtEl>
                                      </p:cBhvr>
                                    </p:animEffect>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917626"/>
            <a:ext cx="12190413" cy="309634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11" name="矩形 10"/>
          <p:cNvSpPr/>
          <p:nvPr/>
        </p:nvSpPr>
        <p:spPr>
          <a:xfrm>
            <a:off x="406574" y="2133650"/>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算法中需要判断情况、分类执行时，如判断一个数的正负、比较两个数的大小、求分段函数的函数值等，都需要用到条件语句</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条件语句是一个整体，</a:t>
            </a:r>
            <a:r>
              <a:rPr lang="en-US" altLang="zh-CN" sz="2800" kern="100" dirty="0">
                <a:latin typeface="Times New Roman" panose="02020603050405020304"/>
                <a:ea typeface="华文细黑"/>
                <a:cs typeface="Courier New" panose="02070309020205020404"/>
              </a:rPr>
              <a:t>IF—THEN—ELSE—END IF</a:t>
            </a:r>
            <a:r>
              <a:rPr lang="zh-CN" altLang="zh-CN" sz="2800" kern="100" dirty="0">
                <a:latin typeface="Times New Roman" panose="02020603050405020304"/>
                <a:ea typeface="华文细黑"/>
                <a:cs typeface="Times New Roman" panose="02020603050405020304"/>
              </a:rPr>
              <a:t>都是语句的一部分，且</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IF—END IF</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必须成对出现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169391"/>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编写程序，输出两个不相等的实数</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中的较大数，并画出程序框图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485578"/>
            <a:ext cx="4824536"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程序框图如图所示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8194" name="Picture 2" descr="RA10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41379" y="2261557"/>
            <a:ext cx="2679972" cy="4048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987194" y="1485578"/>
            <a:ext cx="4824536"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4" name="表格 3"/>
          <p:cNvGraphicFramePr>
            <a:graphicFrameLocks noGrp="1"/>
          </p:cNvGraphicFramePr>
          <p:nvPr/>
        </p:nvGraphicFramePr>
        <p:xfrm>
          <a:off x="6157689" y="2248272"/>
          <a:ext cx="4464496" cy="3845818"/>
        </p:xfrm>
        <a:graphic>
          <a:graphicData uri="http://schemas.openxmlformats.org/drawingml/2006/table">
            <a:tbl>
              <a:tblPr firstRow="1" firstCol="1" bandRow="1"/>
              <a:tblGrid>
                <a:gridCol w="4464496"/>
              </a:tblGrid>
              <a:tr h="3845818">
                <a:tc>
                  <a:txBody>
                    <a:bodyPr/>
                    <a:lstStyle/>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INPUT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宋体" panose="02010600030101010101" pitchFamily="2" charset="-122"/>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b</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b</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b</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b</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a</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53899" marR="538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blinds(horizontal)">
                                      <p:cBhvr>
                                        <p:cTn id="10" dur="500"/>
                                        <p:tgtEl>
                                          <p:spTgt spid="819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8194"/>
                                        </p:tgtEl>
                                      </p:cBhvr>
                                    </p:animEffect>
                                    <p:set>
                                      <p:cBhvr>
                                        <p:cTn id="26" dur="1" fill="hold">
                                          <p:stCondLst>
                                            <p:cond delay="499"/>
                                          </p:stCondLst>
                                        </p:cTn>
                                        <p:tgtEl>
                                          <p:spTgt spid="819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202" y="2164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题型二　条件结构的嵌套</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8" name="矩形 7"/>
          <p:cNvSpPr/>
          <p:nvPr/>
        </p:nvSpPr>
        <p:spPr>
          <a:xfrm>
            <a:off x="406202" y="1377525"/>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已知分段函数</a:t>
            </a:r>
            <a:r>
              <a:rPr lang="en-US" altLang="zh-CN" sz="2800" i="1" kern="100" dirty="0">
                <a:latin typeface="Times New Roman" panose="02020603050405020304"/>
                <a:ea typeface="华文细黑"/>
                <a:cs typeface="Courier New" panose="02070309020205020404"/>
              </a:rPr>
              <a:t>y</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编写</a:t>
            </a:r>
            <a:r>
              <a:rPr lang="zh-CN" altLang="zh-CN" sz="2800" kern="100" dirty="0">
                <a:latin typeface="Times New Roman" panose="02020603050405020304"/>
                <a:ea typeface="华文细黑"/>
                <a:cs typeface="Times New Roman" panose="02020603050405020304"/>
              </a:rPr>
              <a:t>程序，要求输入自变量</a:t>
            </a:r>
            <a:r>
              <a:rPr lang="en-US" altLang="zh-CN" sz="2800" i="1" kern="100" dirty="0">
                <a:latin typeface="Times New Roman" panose="02020603050405020304"/>
                <a:ea typeface="华文细黑"/>
                <a:cs typeface="Courier New" panose="02070309020205020404"/>
              </a:rPr>
              <a:t>x</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endParaRPr lang="en-US" altLang="zh-CN" sz="2800" kern="100" dirty="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值，输出</a:t>
            </a:r>
            <a:r>
              <a:rPr lang="zh-CN" altLang="zh-CN" sz="2800" kern="100" dirty="0">
                <a:latin typeface="Times New Roman" panose="02020603050405020304"/>
                <a:ea typeface="华文细黑"/>
                <a:cs typeface="Times New Roman" panose="02020603050405020304"/>
              </a:rPr>
              <a:t>相应</a:t>
            </a:r>
            <a:r>
              <a:rPr lang="zh-CN" altLang="zh-CN" sz="2800" kern="100" dirty="0" smtClean="0">
                <a:latin typeface="Times New Roman" panose="02020603050405020304"/>
                <a:ea typeface="华文细黑"/>
                <a:cs typeface="Times New Roman" panose="02020603050405020304"/>
              </a:rPr>
              <a:t>的函数</a:t>
            </a:r>
            <a:r>
              <a:rPr lang="zh-CN" altLang="zh-CN" sz="2800" kern="100" dirty="0">
                <a:latin typeface="Times New Roman" panose="02020603050405020304"/>
                <a:ea typeface="华文细黑"/>
                <a:cs typeface="Times New Roman" panose="02020603050405020304"/>
              </a:rPr>
              <a:t>值，并画出程序框图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025652" y="948562"/>
          <a:ext cx="3617913" cy="2276475"/>
        </p:xfrm>
        <a:graphic>
          <a:graphicData uri="http://schemas.openxmlformats.org/presentationml/2006/ole">
            <mc:AlternateContent xmlns:mc="http://schemas.openxmlformats.org/markup-compatibility/2006">
              <mc:Choice xmlns:v="urn:schemas-microsoft-com:vml" Requires="v">
                <p:oleObj spid="_x0000_s2049" name="文档" r:id="rId1" imgW="3618230" imgH="2278380" progId="Word.Document.12">
                  <p:embed/>
                </p:oleObj>
              </mc:Choice>
              <mc:Fallback>
                <p:oleObj name="文档" r:id="rId1" imgW="3618230" imgH="2278380" progId="Word.Document.12">
                  <p:embed/>
                  <p:pic>
                    <p:nvPicPr>
                      <p:cNvPr id="0" name="图片 2048"/>
                      <p:cNvPicPr>
                        <a:picLocks noChangeAspect="1"/>
                      </p:cNvPicPr>
                      <p:nvPr/>
                    </p:nvPicPr>
                    <p:blipFill>
                      <a:blip r:embed="rId2"/>
                      <a:stretch>
                        <a:fillRect/>
                      </a:stretch>
                    </p:blipFill>
                    <p:spPr>
                      <a:xfrm>
                        <a:off x="4025652" y="948562"/>
                        <a:ext cx="3617913" cy="2276475"/>
                      </a:xfrm>
                      <a:prstGeom prst="rect">
                        <a:avLst/>
                      </a:prstGeom>
                      <a:noFill/>
                      <a:ln w="9525">
                        <a:noFill/>
                      </a:ln>
                    </p:spPr>
                  </p:pic>
                </p:oleObj>
              </mc:Fallback>
            </mc:AlternateContent>
          </a:graphicData>
        </a:graphic>
      </p:graphicFrame>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圆角矩形 6">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45418"/>
            <a:ext cx="468052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程序框图如图所示：</a:t>
            </a:r>
            <a:endParaRPr lang="zh-CN" altLang="zh-CN" sz="1050" kern="100" dirty="0">
              <a:effectLst/>
              <a:latin typeface="宋体" panose="02010600030101010101" pitchFamily="2" charset="-122"/>
              <a:cs typeface="Courier New" panose="02070309020205020404"/>
            </a:endParaRPr>
          </a:p>
        </p:txBody>
      </p:sp>
      <p:pic>
        <p:nvPicPr>
          <p:cNvPr id="10242" name="Picture 2" descr="RA10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91108" y="899158"/>
            <a:ext cx="2843858" cy="497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239222" y="40384"/>
            <a:ext cx="468052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455246" y="760464"/>
          <a:ext cx="3320210" cy="5837682"/>
        </p:xfrm>
        <a:graphic>
          <a:graphicData uri="http://schemas.openxmlformats.org/drawingml/2006/table">
            <a:tbl>
              <a:tblPr firstRow="1" firstCol="1" bandRow="1"/>
              <a:tblGrid>
                <a:gridCol w="3320210"/>
              </a:tblGrid>
              <a:tr h="4956165">
                <a:tc>
                  <a:txBody>
                    <a:bodyPr/>
                    <a:lstStyle/>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INPUT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0</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14000"/>
                        </a:lnSpc>
                        <a:spcAft>
                          <a:spcPts val="0"/>
                        </a:spcAft>
                      </a:pP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0</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0</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889000"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y</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22050" marR="22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10242"/>
                                        </p:tgtEl>
                                        <p:attrNameLst>
                                          <p:attrName>style.visibility</p:attrName>
                                        </p:attrNameLst>
                                      </p:cBhvr>
                                      <p:to>
                                        <p:strVal val="visible"/>
                                      </p:to>
                                    </p:set>
                                    <p:animEffect transition="in" filter="blinds(horizontal)">
                                      <p:cBhvr>
                                        <p:cTn id="10" dur="750"/>
                                        <p:tgtEl>
                                          <p:spTgt spid="10242"/>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750"/>
                                        <p:tgtEl>
                                          <p:spTgt spid="6"/>
                                        </p:tgtEl>
                                      </p:cBhvr>
                                    </p:animEffect>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230664"/>
            <a:ext cx="12190413" cy="486342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350768" y="1355630"/>
            <a:ext cx="11272852"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适用范围：已知分段函数的解析式求函数值的问题，须用条件语句书写程序，当条件的判断有两个以上的结果时，可以选择条件结构嵌套去解决</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解此类问题的步骤：</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构思出解决问题的一个算法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可用自然语言</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画出程序框图，形象直观地描述算法</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根据框图编写程序，即逐步把框图中的算法步骤用算法语句表达出来</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557586"/>
            <a:ext cx="10004085"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了解条件语句的格式及意义</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能用条件语句编写简单的程序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261442"/>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已知</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三个实数中，有且只有一个负数，画出程序框图，设计一个程序，筛选出这个负数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406574" y="189434"/>
            <a:ext cx="3672408"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程序框图如图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1266" name="Picture 2" descr="RA10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94058" y="1013734"/>
            <a:ext cx="4132996" cy="421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807174" y="189434"/>
            <a:ext cx="3672408"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023198" y="909514"/>
          <a:ext cx="5458138" cy="5632704"/>
        </p:xfrm>
        <a:graphic>
          <a:graphicData uri="http://schemas.openxmlformats.org/drawingml/2006/table">
            <a:tbl>
              <a:tblPr firstRow="1" firstCol="1" bandRow="1"/>
              <a:tblGrid>
                <a:gridCol w="5458138"/>
              </a:tblGrid>
              <a:tr h="4705851">
                <a:tc>
                  <a:txBody>
                    <a:bodyPr/>
                    <a:lstStyle/>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INPUT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宋体" panose="02010600030101010101" pitchFamily="2" charset="-122"/>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b</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c</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b</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c</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0</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a</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b</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0</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889000" algn="just">
                        <a:lnSpc>
                          <a:spcPct val="120000"/>
                        </a:lnSpc>
                        <a:spcAft>
                          <a:spcPts val="0"/>
                        </a:spcAft>
                      </a:pP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b</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533400" algn="just">
                        <a:lnSpc>
                          <a:spcPct val="120000"/>
                        </a:lnSpc>
                        <a:spcAft>
                          <a:spcPts val="0"/>
                        </a:spcAft>
                      </a:pP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c</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END</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END</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30318" marR="30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11266"/>
                                        </p:tgtEl>
                                        <p:attrNameLst>
                                          <p:attrName>style.visibility</p:attrName>
                                        </p:attrNameLst>
                                      </p:cBhvr>
                                      <p:to>
                                        <p:strVal val="visible"/>
                                      </p:to>
                                    </p:set>
                                    <p:animEffect transition="in" filter="blinds(horizontal)">
                                      <p:cBhvr>
                                        <p:cTn id="10" dur="750"/>
                                        <p:tgtEl>
                                          <p:spTgt spid="11266"/>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750"/>
                                        <p:tgtEl>
                                          <p:spTgt spid="4"/>
                                        </p:tgtEl>
                                      </p:cBhvr>
                                    </p:animEffect>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18943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题型三　条件语句的实际应用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406574" y="87521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到某银行办理个人异地汇款，银行收取一定的手续费，汇款额不超过</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元，收取</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元手续费；超过</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元但不超过</a:t>
            </a:r>
            <a:r>
              <a:rPr lang="en-US" altLang="zh-CN" sz="2800" kern="100" dirty="0">
                <a:latin typeface="Times New Roman" panose="02020603050405020304"/>
                <a:ea typeface="华文细黑"/>
                <a:cs typeface="Courier New" panose="02070309020205020404"/>
              </a:rPr>
              <a:t>5 000</a:t>
            </a:r>
            <a:r>
              <a:rPr lang="zh-CN" altLang="zh-CN" sz="2800" kern="100" dirty="0">
                <a:latin typeface="Times New Roman" panose="02020603050405020304"/>
                <a:ea typeface="华文细黑"/>
                <a:cs typeface="Times New Roman" panose="02020603050405020304"/>
              </a:rPr>
              <a:t>元，按汇款额的</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收取；超过</a:t>
            </a:r>
            <a:r>
              <a:rPr lang="en-US" altLang="zh-CN" sz="2800" kern="100" dirty="0">
                <a:latin typeface="Times New Roman" panose="02020603050405020304"/>
                <a:ea typeface="华文细黑"/>
                <a:cs typeface="Courier New" panose="02070309020205020404"/>
              </a:rPr>
              <a:t>5 000</a:t>
            </a:r>
            <a:r>
              <a:rPr lang="zh-CN" altLang="zh-CN" sz="2800" kern="100" dirty="0">
                <a:latin typeface="Times New Roman" panose="02020603050405020304"/>
                <a:ea typeface="华文细黑"/>
                <a:cs typeface="Times New Roman" panose="02020603050405020304"/>
              </a:rPr>
              <a:t>元，一律收取</a:t>
            </a:r>
            <a:r>
              <a:rPr lang="en-US" altLang="zh-CN" sz="2800" kern="100" dirty="0">
                <a:latin typeface="Times New Roman" panose="02020603050405020304"/>
                <a:ea typeface="华文细黑"/>
                <a:cs typeface="Courier New" panose="02070309020205020404"/>
              </a:rPr>
              <a:t>50</a:t>
            </a:r>
            <a:r>
              <a:rPr lang="zh-CN" altLang="zh-CN" sz="2800" kern="100" dirty="0">
                <a:latin typeface="Times New Roman" panose="02020603050405020304"/>
                <a:ea typeface="华文细黑"/>
                <a:cs typeface="Times New Roman" panose="02020603050405020304"/>
              </a:rPr>
              <a:t>元手续费，画出描述汇款额为</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元，银行收取手续费</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元的程序框图，并写出相应的程序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圆角矩形 7">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406574" y="117426"/>
          <a:ext cx="10183813" cy="3100387"/>
        </p:xfrm>
        <a:graphic>
          <a:graphicData uri="http://schemas.openxmlformats.org/presentationml/2006/ole">
            <mc:AlternateContent xmlns:mc="http://schemas.openxmlformats.org/markup-compatibility/2006">
              <mc:Choice xmlns:v="urn:schemas-microsoft-com:vml" Requires="v">
                <p:oleObj spid="_x0000_s3073" name="文档" r:id="rId1" imgW="10186670" imgH="3096260" progId="Word.Document.12">
                  <p:embed/>
                </p:oleObj>
              </mc:Choice>
              <mc:Fallback>
                <p:oleObj name="文档" r:id="rId1" imgW="10186670" imgH="3096260" progId="Word.Document.12">
                  <p:embed/>
                  <p:pic>
                    <p:nvPicPr>
                      <p:cNvPr id="0" name="图片 3072"/>
                      <p:cNvPicPr>
                        <a:picLocks noChangeAspect="1"/>
                      </p:cNvPicPr>
                      <p:nvPr/>
                    </p:nvPicPr>
                    <p:blipFill>
                      <a:blip r:embed="rId2"/>
                      <a:stretch>
                        <a:fillRect/>
                      </a:stretch>
                    </p:blipFill>
                    <p:spPr>
                      <a:xfrm>
                        <a:off x="406574" y="117426"/>
                        <a:ext cx="10183813" cy="3100387"/>
                      </a:xfrm>
                      <a:prstGeom prst="rect">
                        <a:avLst/>
                      </a:prstGeom>
                      <a:noFill/>
                      <a:ln w="9525">
                        <a:noFill/>
                      </a:ln>
                    </p:spPr>
                  </p:pic>
                </p:oleObj>
              </mc:Fallback>
            </mc:AlternateContent>
          </a:graphicData>
        </a:graphic>
      </p:graphicFrame>
      <p:sp>
        <p:nvSpPr>
          <p:cNvPr id="4" name="矩形 3"/>
          <p:cNvSpPr/>
          <p:nvPr/>
        </p:nvSpPr>
        <p:spPr>
          <a:xfrm>
            <a:off x="262558" y="1917626"/>
            <a:ext cx="388843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程序框图如图所示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2290" name="Picture 2" descr="RA10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1042" y="2327003"/>
            <a:ext cx="3806379" cy="4304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4"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1" name="圆角矩形 10">
            <a:hlinkClick r:id="rId5"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par>
                                <p:cTn id="12" presetID="3" presetClass="entr" presetSubtype="10" fill="hold" nodeType="with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blinds(horizontal)">
                                      <p:cBhvr>
                                        <p:cTn id="14" dur="75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3548" y="-170606"/>
            <a:ext cx="388843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4" name="表格 3"/>
          <p:cNvGraphicFramePr>
            <a:graphicFrameLocks noGrp="1"/>
          </p:cNvGraphicFramePr>
          <p:nvPr/>
        </p:nvGraphicFramePr>
        <p:xfrm>
          <a:off x="891580" y="496811"/>
          <a:ext cx="4032448" cy="6144768"/>
        </p:xfrm>
        <a:graphic>
          <a:graphicData uri="http://schemas.openxmlformats.org/drawingml/2006/table">
            <a:tbl>
              <a:tblPr firstRow="1" firstCol="1" bandRow="1"/>
              <a:tblGrid>
                <a:gridCol w="4032448"/>
              </a:tblGrid>
              <a:tr h="4816723">
                <a:tc>
                  <a:txBody>
                    <a:bodyPr/>
                    <a:lstStyle/>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INPUT  x</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IF  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=100  THEN</a:t>
                      </a:r>
                      <a:endParaRPr lang="zh-CN" sz="2800" kern="100" baseline="0" dirty="0">
                        <a:effectLst/>
                        <a:latin typeface="宋体" panose="02010600030101010101" pitchFamily="2" charset="-122"/>
                        <a:cs typeface="Courier New" panose="02070309020205020404"/>
                      </a:endParaRPr>
                    </a:p>
                    <a:p>
                      <a:pPr indent="355600" algn="just">
                        <a:lnSpc>
                          <a:spcPct val="120000"/>
                        </a:lnSpc>
                        <a:spcAft>
                          <a:spcPts val="0"/>
                        </a:spcAft>
                      </a:pPr>
                      <a:r>
                        <a:rPr lang="en-US" sz="2800" kern="100" baseline="0" dirty="0">
                          <a:effectLst/>
                          <a:latin typeface="Times New Roman" panose="02020603050405020304"/>
                          <a:ea typeface="华文细黑"/>
                          <a:cs typeface="Courier New" panose="02070309020205020404"/>
                        </a:rPr>
                        <a:t>y=1</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355600" algn="just">
                        <a:lnSpc>
                          <a:spcPct val="120000"/>
                        </a:lnSpc>
                        <a:spcAft>
                          <a:spcPts val="0"/>
                        </a:spcAft>
                      </a:pPr>
                      <a:r>
                        <a:rPr lang="en-US" sz="2800" kern="100" baseline="0" dirty="0">
                          <a:effectLst/>
                          <a:latin typeface="Times New Roman" panose="02020603050405020304"/>
                          <a:ea typeface="华文细黑"/>
                          <a:cs typeface="Courier New" panose="02070309020205020404"/>
                        </a:rPr>
                        <a:t>IF  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=5 000  THEN</a:t>
                      </a:r>
                      <a:endParaRPr lang="zh-CN" sz="2800" kern="100" baseline="0" dirty="0">
                        <a:effectLst/>
                        <a:latin typeface="宋体" panose="02010600030101010101" pitchFamily="2" charset="-122"/>
                        <a:cs typeface="Courier New" panose="02070309020205020404"/>
                      </a:endParaRPr>
                    </a:p>
                    <a:p>
                      <a:pPr indent="1244600" algn="just">
                        <a:lnSpc>
                          <a:spcPct val="120000"/>
                        </a:lnSpc>
                        <a:spcAft>
                          <a:spcPts val="0"/>
                        </a:spcAft>
                      </a:pPr>
                      <a:r>
                        <a:rPr lang="en-US" sz="2800" kern="100" baseline="0" dirty="0">
                          <a:effectLst/>
                          <a:latin typeface="Times New Roman" panose="02020603050405020304"/>
                          <a:ea typeface="华文细黑"/>
                          <a:cs typeface="Courier New" panose="02070309020205020404"/>
                        </a:rPr>
                        <a:t>y=0.01*x</a:t>
                      </a:r>
                      <a:endParaRPr lang="zh-CN" sz="2800" kern="100" baseline="0" dirty="0">
                        <a:effectLst/>
                        <a:latin typeface="宋体" panose="02010600030101010101" pitchFamily="2" charset="-122"/>
                        <a:cs typeface="Courier New" panose="02070309020205020404"/>
                      </a:endParaRPr>
                    </a:p>
                    <a:p>
                      <a:pPr indent="355600" algn="just">
                        <a:lnSpc>
                          <a:spcPct val="12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1066800" algn="just">
                        <a:lnSpc>
                          <a:spcPct val="120000"/>
                        </a:lnSpc>
                        <a:spcAft>
                          <a:spcPts val="0"/>
                        </a:spcAft>
                      </a:pPr>
                      <a:r>
                        <a:rPr lang="en-US" sz="2800" kern="100" baseline="0" dirty="0">
                          <a:effectLst/>
                          <a:latin typeface="Times New Roman" panose="02020603050405020304"/>
                          <a:ea typeface="华文细黑"/>
                          <a:cs typeface="Courier New" panose="02070309020205020404"/>
                        </a:rPr>
                        <a:t>y=50</a:t>
                      </a:r>
                      <a:endParaRPr lang="zh-CN" sz="2800" kern="100" baseline="0" dirty="0">
                        <a:effectLst/>
                        <a:latin typeface="宋体" panose="02010600030101010101" pitchFamily="2" charset="-122"/>
                        <a:cs typeface="Courier New" panose="02070309020205020404"/>
                      </a:endParaRPr>
                    </a:p>
                    <a:p>
                      <a:pPr indent="355600" algn="just">
                        <a:lnSpc>
                          <a:spcPct val="12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PRINT  y</a:t>
                      </a:r>
                      <a:endParaRPr lang="zh-CN" sz="2800" kern="100" baseline="0" dirty="0">
                        <a:effectLst/>
                        <a:latin typeface="宋体" panose="02010600030101010101" pitchFamily="2" charset="-122"/>
                        <a:cs typeface="Courier New" panose="02070309020205020404"/>
                      </a:endParaRPr>
                    </a:p>
                    <a:p>
                      <a:pPr algn="just">
                        <a:lnSpc>
                          <a:spcPct val="12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26950" marR="26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1602"/>
            <a:ext cx="12190413" cy="309634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406574" y="184561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解决实际应用问题，应先建立函数模型，由于对应函数为分段函数，可考虑用条件语句对算法进行描述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应用多个条件语句的嵌套时，要明确各种条件与相应语句之间的对应关系，一般先由程序框图直观地弄清这些关系之后再编写程序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0545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某商场购物实行优惠措施，若购物金额</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800</a:t>
            </a:r>
            <a:r>
              <a:rPr lang="zh-CN" altLang="zh-CN" sz="2800" kern="100" dirty="0">
                <a:latin typeface="Times New Roman" panose="02020603050405020304"/>
                <a:ea typeface="华文细黑"/>
                <a:cs typeface="Times New Roman" panose="02020603050405020304"/>
              </a:rPr>
              <a:t>元以上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包括</a:t>
            </a:r>
            <a:r>
              <a:rPr lang="en-US" altLang="zh-CN" sz="2800" kern="100" dirty="0">
                <a:latin typeface="Times New Roman" panose="02020603050405020304"/>
                <a:ea typeface="华文细黑"/>
                <a:cs typeface="Courier New" panose="02070309020205020404"/>
              </a:rPr>
              <a:t>800</a:t>
            </a:r>
            <a:r>
              <a:rPr lang="zh-CN" altLang="zh-CN" sz="2800" kern="100" dirty="0">
                <a:latin typeface="Times New Roman" panose="02020603050405020304"/>
                <a:ea typeface="华文细黑"/>
                <a:cs typeface="Times New Roman" panose="02020603050405020304"/>
              </a:rPr>
              <a:t>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，打</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折；若购物金额</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500</a:t>
            </a:r>
            <a:r>
              <a:rPr lang="zh-CN" altLang="zh-CN" sz="2800" kern="100" dirty="0">
                <a:latin typeface="Times New Roman" panose="02020603050405020304"/>
                <a:ea typeface="华文细黑"/>
                <a:cs typeface="Times New Roman" panose="02020603050405020304"/>
              </a:rPr>
              <a:t>元以上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包括</a:t>
            </a:r>
            <a:r>
              <a:rPr lang="en-US" altLang="zh-CN" sz="2800" kern="100" dirty="0">
                <a:latin typeface="Times New Roman" panose="02020603050405020304"/>
                <a:ea typeface="华文细黑"/>
                <a:cs typeface="Courier New" panose="02070309020205020404"/>
              </a:rPr>
              <a:t>500</a:t>
            </a:r>
            <a:r>
              <a:rPr lang="zh-CN" altLang="zh-CN" sz="2800" kern="100" dirty="0">
                <a:latin typeface="Times New Roman" panose="02020603050405020304"/>
                <a:ea typeface="华文细黑"/>
                <a:cs typeface="Times New Roman" panose="02020603050405020304"/>
              </a:rPr>
              <a:t>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，但不足</a:t>
            </a:r>
            <a:r>
              <a:rPr lang="en-US" altLang="zh-CN" sz="2800" kern="100" dirty="0">
                <a:latin typeface="Times New Roman" panose="02020603050405020304"/>
                <a:ea typeface="华文细黑"/>
                <a:cs typeface="Courier New" panose="02070309020205020404"/>
              </a:rPr>
              <a:t>800</a:t>
            </a:r>
            <a:r>
              <a:rPr lang="zh-CN" altLang="zh-CN" sz="2800" kern="100" dirty="0">
                <a:latin typeface="Times New Roman" panose="02020603050405020304"/>
                <a:ea typeface="华文细黑"/>
                <a:cs typeface="Times New Roman" panose="02020603050405020304"/>
              </a:rPr>
              <a:t>元，则打九折，否则不打折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设计程序框图，并编写程序，要求输入购物金额</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，能输出实际交款额</a:t>
            </a:r>
            <a:r>
              <a:rPr lang="en-US" altLang="zh-CN" sz="2800" i="1" kern="100" dirty="0">
                <a:latin typeface="Times New Roman" panose="02020603050405020304"/>
                <a:ea typeface="华文细黑"/>
                <a:cs typeface="Courier New" panose="02070309020205020404"/>
              </a:rPr>
              <a:t>y</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736129"/>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由题意建立函数模型为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679429" y="213023"/>
          <a:ext cx="5048250" cy="2352675"/>
        </p:xfrm>
        <a:graphic>
          <a:graphicData uri="http://schemas.openxmlformats.org/presentationml/2006/ole">
            <mc:AlternateContent xmlns:mc="http://schemas.openxmlformats.org/markup-compatibility/2006">
              <mc:Choice xmlns:v="urn:schemas-microsoft-com:vml" Requires="v">
                <p:oleObj spid="_x0000_s4097" name="文档" r:id="rId1" imgW="5047615" imgH="2354580" progId="Word.Document.12">
                  <p:embed/>
                </p:oleObj>
              </mc:Choice>
              <mc:Fallback>
                <p:oleObj name="文档" r:id="rId1" imgW="5047615" imgH="2354580" progId="Word.Document.12">
                  <p:embed/>
                  <p:pic>
                    <p:nvPicPr>
                      <p:cNvPr id="0" name="图片 4096"/>
                      <p:cNvPicPr>
                        <a:picLocks noChangeAspect="1"/>
                      </p:cNvPicPr>
                      <p:nvPr/>
                    </p:nvPicPr>
                    <p:blipFill>
                      <a:blip r:embed="rId2"/>
                      <a:stretch>
                        <a:fillRect/>
                      </a:stretch>
                    </p:blipFill>
                    <p:spPr>
                      <a:xfrm>
                        <a:off x="4679429" y="213023"/>
                        <a:ext cx="5048250" cy="2352675"/>
                      </a:xfrm>
                      <a:prstGeom prst="rect">
                        <a:avLst/>
                      </a:prstGeom>
                      <a:noFill/>
                      <a:ln w="9525">
                        <a:noFill/>
                      </a:ln>
                    </p:spPr>
                  </p:pic>
                </p:oleObj>
              </mc:Fallback>
            </mc:AlternateContent>
          </a:graphicData>
        </a:graphic>
      </p:graphicFrame>
      <p:sp>
        <p:nvSpPr>
          <p:cNvPr id="4" name="矩形 3"/>
          <p:cNvSpPr/>
          <p:nvPr/>
        </p:nvSpPr>
        <p:spPr>
          <a:xfrm>
            <a:off x="406574" y="1989634"/>
            <a:ext cx="424847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程序框图如图所示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4338" name="Picture 2" descr="RA1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1552" y="2232851"/>
            <a:ext cx="4439918" cy="4342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4"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750"/>
                                        <p:tgtEl>
                                          <p:spTgt spid="2"/>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750"/>
                                        <p:tgtEl>
                                          <p:spTgt spid="4"/>
                                        </p:tgtEl>
                                      </p:cBhvr>
                                    </p:animEffect>
                                  </p:childTnLst>
                                </p:cTn>
                              </p:par>
                              <p:par>
                                <p:cTn id="15" presetID="3" presetClass="entr" presetSubtype="10" fill="hold" nodeType="with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blinds(horizontal)">
                                      <p:cBhvr>
                                        <p:cTn id="17" dur="75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82992"/>
            <a:ext cx="3096344"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5" name="表格 4"/>
          <p:cNvGraphicFramePr>
            <a:graphicFrameLocks noGrp="1"/>
          </p:cNvGraphicFramePr>
          <p:nvPr/>
        </p:nvGraphicFramePr>
        <p:xfrm>
          <a:off x="622598" y="803072"/>
          <a:ext cx="3816423" cy="5837682"/>
        </p:xfrm>
        <a:graphic>
          <a:graphicData uri="http://schemas.openxmlformats.org/drawingml/2006/table">
            <a:tbl>
              <a:tblPr firstRow="1" firstCol="1" bandRow="1"/>
              <a:tblGrid>
                <a:gridCol w="3816423"/>
              </a:tblGrid>
              <a:tr h="4672399">
                <a:tc>
                  <a:txBody>
                    <a:bodyPr/>
                    <a:lstStyle/>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INPUT  </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IF  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a:t>
                      </a:r>
                      <a:r>
                        <a:rPr lang="en-US" sz="2800" kern="100" baseline="0" dirty="0" smtClean="0">
                          <a:effectLst/>
                          <a:latin typeface="Times New Roman" panose="02020603050405020304"/>
                          <a:ea typeface="华文细黑"/>
                          <a:cs typeface="Courier New" panose="02070309020205020404"/>
                        </a:rPr>
                        <a:t>800</a:t>
                      </a:r>
                      <a:r>
                        <a:rPr lang="en-US" altLang="zh-CN" sz="2800" kern="100" baseline="0" dirty="0" smtClean="0">
                          <a:effectLst/>
                          <a:latin typeface="Times New Roman" panose="02020603050405020304"/>
                          <a:ea typeface="华文细黑"/>
                          <a:cs typeface="Times New Roman" panose="02020603050405020304"/>
                        </a:rPr>
                        <a:t>    </a:t>
                      </a:r>
                      <a:r>
                        <a:rPr lang="en-US" sz="2800" kern="100" baseline="0" dirty="0" smtClean="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14000"/>
                        </a:lnSpc>
                        <a:spcAft>
                          <a:spcPts val="0"/>
                        </a:spcAft>
                      </a:pPr>
                      <a:r>
                        <a:rPr lang="en-US" sz="2800" kern="100" baseline="0" dirty="0">
                          <a:effectLst/>
                          <a:latin typeface="Times New Roman" panose="02020603050405020304"/>
                          <a:ea typeface="华文细黑"/>
                          <a:cs typeface="Courier New" panose="02070309020205020404"/>
                        </a:rPr>
                        <a:t>y=0.8*x</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355600" algn="just">
                        <a:lnSpc>
                          <a:spcPct val="114000"/>
                        </a:lnSpc>
                        <a:spcAft>
                          <a:spcPts val="0"/>
                        </a:spcAft>
                      </a:pPr>
                      <a:r>
                        <a:rPr lang="en-US" sz="2800" kern="100" baseline="0" dirty="0">
                          <a:effectLst/>
                          <a:latin typeface="Times New Roman" panose="02020603050405020304"/>
                          <a:ea typeface="华文细黑"/>
                          <a:cs typeface="Courier New" panose="02070309020205020404"/>
                        </a:rPr>
                        <a:t>IF  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=500  THEN</a:t>
                      </a:r>
                      <a:endParaRPr lang="zh-CN" sz="2800" kern="100" baseline="0" dirty="0">
                        <a:effectLst/>
                        <a:latin typeface="宋体" panose="02010600030101010101" pitchFamily="2" charset="-122"/>
                        <a:cs typeface="Courier New" panose="02070309020205020404"/>
                      </a:endParaRPr>
                    </a:p>
                    <a:p>
                      <a:pPr indent="1066800" algn="just">
                        <a:lnSpc>
                          <a:spcPct val="114000"/>
                        </a:lnSpc>
                        <a:spcAft>
                          <a:spcPts val="0"/>
                        </a:spcAft>
                      </a:pPr>
                      <a:r>
                        <a:rPr lang="en-US" sz="2800" kern="100" baseline="0" dirty="0">
                          <a:effectLst/>
                          <a:latin typeface="Times New Roman" panose="02020603050405020304"/>
                          <a:ea typeface="华文细黑"/>
                          <a:cs typeface="Courier New" panose="02070309020205020404"/>
                        </a:rPr>
                        <a:t>y=0.9*x</a:t>
                      </a:r>
                      <a:endParaRPr lang="zh-CN" sz="2800" kern="100" baseline="0" dirty="0">
                        <a:effectLst/>
                        <a:latin typeface="宋体" panose="02010600030101010101" pitchFamily="2" charset="-122"/>
                        <a:cs typeface="Courier New" panose="02070309020205020404"/>
                      </a:endParaRPr>
                    </a:p>
                    <a:p>
                      <a:pPr indent="355600" algn="just">
                        <a:lnSpc>
                          <a:spcPct val="114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1244600" algn="just">
                        <a:lnSpc>
                          <a:spcPct val="114000"/>
                        </a:lnSpc>
                        <a:spcAft>
                          <a:spcPts val="0"/>
                        </a:spcAft>
                      </a:pPr>
                      <a:r>
                        <a:rPr lang="en-US" sz="2800" kern="100" baseline="0" dirty="0">
                          <a:effectLst/>
                          <a:latin typeface="Times New Roman" panose="02020603050405020304"/>
                          <a:ea typeface="华文细黑"/>
                          <a:cs typeface="Courier New" panose="02070309020205020404"/>
                        </a:rPr>
                        <a:t>y=x</a:t>
                      </a:r>
                      <a:endParaRPr lang="zh-CN" sz="2800" kern="100" baseline="0" dirty="0">
                        <a:effectLst/>
                        <a:latin typeface="宋体" panose="02010600030101010101" pitchFamily="2" charset="-122"/>
                        <a:cs typeface="Courier New" panose="02070309020205020404"/>
                      </a:endParaRPr>
                    </a:p>
                    <a:p>
                      <a:pPr indent="355600"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PRINT  </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;y</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22050" marR="22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631511"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260" y="157160"/>
            <a:ext cx="10619538" cy="693051"/>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panose="02020603050405020304"/>
                <a:ea typeface="华文细黑"/>
                <a:cs typeface="Times New Roman" panose="02020603050405020304"/>
              </a:rPr>
              <a:t>            </a:t>
            </a:r>
            <a:r>
              <a:rPr lang="zh-CN" altLang="zh-CN" sz="2800" b="1" kern="100" dirty="0" smtClean="0">
                <a:solidFill>
                  <a:srgbClr val="0000FF"/>
                </a:solidFill>
                <a:latin typeface="微软雅黑" panose="020B0503020204020204" pitchFamily="34" charset="-122"/>
                <a:ea typeface="微软雅黑" panose="020B0503020204020204" pitchFamily="34" charset="-122"/>
                <a:cs typeface="Times New Roman" panose="02020603050405020304"/>
              </a:rPr>
              <a:t>条件</a:t>
            </a: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语句的编写</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18542" y="261442"/>
            <a:ext cx="1584176"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一题多解</a:t>
            </a:r>
            <a:endParaRPr lang="zh-CN" altLang="en-US" sz="24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334566" y="1557586"/>
            <a:ext cx="11161240" cy="2217249"/>
          </a:xfrm>
          <a:prstGeom prst="rect">
            <a:avLst/>
          </a:prstGeom>
        </p:spPr>
        <p:txBody>
          <a:bodyPr wrap="square" lIns="121898" tIns="60948" rIns="121898" bIns="60948">
            <a:spAutoFit/>
          </a:bodyPr>
          <a:lstStyle/>
          <a:p>
            <a:pPr algn="just">
              <a:lnSpc>
                <a:spcPct val="17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4</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已知函数</a:t>
            </a:r>
            <a:r>
              <a:rPr lang="en-US" altLang="zh-CN" sz="2800" i="1" kern="100" dirty="0">
                <a:latin typeface="Times New Roman" panose="02020603050405020304"/>
                <a:ea typeface="华文细黑"/>
                <a:cs typeface="Courier New" panose="02070309020205020404"/>
              </a:rPr>
              <a:t>y</a:t>
            </a:r>
            <a:r>
              <a:rPr lang="zh-CN" altLang="zh-CN" sz="2800" kern="100" dirty="0" smtClean="0">
                <a:latin typeface="Times New Roman" panose="02020603050405020304"/>
                <a:ea typeface="华文细黑"/>
                <a:cs typeface="Times New Roman" panose="02020603050405020304"/>
              </a:rPr>
              <a:t>＝</a:t>
            </a:r>
            <a:r>
              <a:rPr lang="zh-CN" altLang="en-US"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编写</a:t>
            </a:r>
            <a:r>
              <a:rPr lang="zh-CN" altLang="zh-CN" sz="2800" kern="100" dirty="0">
                <a:latin typeface="Times New Roman" panose="02020603050405020304"/>
                <a:ea typeface="华文细黑"/>
                <a:cs typeface="Times New Roman" panose="02020603050405020304"/>
              </a:rPr>
              <a:t>一个程序，对每一个输入</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a:p>
            <a:pPr algn="just">
              <a:lnSpc>
                <a:spcPct val="170000"/>
              </a:lnSpc>
              <a:spcAft>
                <a:spcPts val="0"/>
              </a:spcAft>
            </a:pPr>
            <a:endParaRPr lang="en-US" altLang="zh-CN" sz="2800" i="1" kern="100" dirty="0">
              <a:latin typeface="Times New Roman" panose="02020603050405020304"/>
              <a:ea typeface="华文细黑"/>
              <a:cs typeface="Times New Roman" panose="02020603050405020304"/>
            </a:endParaRPr>
          </a:p>
          <a:p>
            <a:pPr algn="just">
              <a:lnSpc>
                <a:spcPct val="170000"/>
              </a:lnSpc>
              <a:spcAft>
                <a:spcPts val="0"/>
              </a:spcAft>
            </a:pPr>
            <a:r>
              <a:rPr lang="en-US" altLang="zh-CN" sz="2800" i="1" kern="100" dirty="0" smtClean="0">
                <a:latin typeface="Times New Roman" panose="02020603050405020304"/>
                <a:ea typeface="华文细黑"/>
                <a:cs typeface="Courier New" panose="02070309020205020404"/>
              </a:rPr>
              <a:t>x</a:t>
            </a:r>
            <a:r>
              <a:rPr lang="zh-CN" altLang="zh-CN" sz="2800" kern="100" dirty="0" smtClean="0">
                <a:latin typeface="Times New Roman" panose="02020603050405020304"/>
                <a:ea typeface="华文细黑"/>
                <a:cs typeface="Times New Roman" panose="02020603050405020304"/>
              </a:rPr>
              <a:t>值</a:t>
            </a:r>
            <a:r>
              <a:rPr lang="zh-CN" altLang="zh-CN" sz="2800" kern="100" dirty="0">
                <a:latin typeface="Times New Roman" panose="02020603050405020304"/>
                <a:ea typeface="华文细黑"/>
                <a:cs typeface="Times New Roman" panose="02020603050405020304"/>
              </a:rPr>
              <a:t>，求出相应的函数值</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5" name="对象 4"/>
          <p:cNvGraphicFramePr>
            <a:graphicFrameLocks noChangeAspect="1"/>
          </p:cNvGraphicFramePr>
          <p:nvPr/>
        </p:nvGraphicFramePr>
        <p:xfrm>
          <a:off x="3277368" y="1061492"/>
          <a:ext cx="4618038" cy="2800350"/>
        </p:xfrm>
        <a:graphic>
          <a:graphicData uri="http://schemas.openxmlformats.org/presentationml/2006/ole">
            <mc:AlternateContent xmlns:mc="http://schemas.openxmlformats.org/markup-compatibility/2006">
              <mc:Choice xmlns:v="urn:schemas-microsoft-com:vml" Requires="v">
                <p:oleObj spid="_x0000_s5121" name="文档" r:id="rId1" imgW="4618990" imgH="2800985" progId="Word.Document.12">
                  <p:embed/>
                </p:oleObj>
              </mc:Choice>
              <mc:Fallback>
                <p:oleObj name="文档" r:id="rId1" imgW="4618990" imgH="2800985" progId="Word.Document.12">
                  <p:embed/>
                  <p:pic>
                    <p:nvPicPr>
                      <p:cNvPr id="0" name="图片 5120"/>
                      <p:cNvPicPr>
                        <a:picLocks noChangeAspect="1"/>
                      </p:cNvPicPr>
                      <p:nvPr/>
                    </p:nvPicPr>
                    <p:blipFill>
                      <a:blip r:embed="rId2"/>
                      <a:stretch>
                        <a:fillRect/>
                      </a:stretch>
                    </p:blipFill>
                    <p:spPr>
                      <a:xfrm>
                        <a:off x="3277368" y="1061492"/>
                        <a:ext cx="4618038" cy="2800350"/>
                      </a:xfrm>
                      <a:prstGeom prst="rect">
                        <a:avLst/>
                      </a:prstGeom>
                      <a:noFill/>
                      <a:ln w="9525">
                        <a:noFill/>
                      </a:ln>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005564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9" name="圆角矩形 8">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1"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知识梳理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自主学习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a:hlinkClick r:id="rId2"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题型探究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重点突破</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TextBox 5">
            <a:hlinkClick r:id="rId3"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当堂检测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自查自纠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1" name="矩形 10"/>
          <p:cNvSpPr/>
          <p:nvPr/>
        </p:nvSpPr>
        <p:spPr>
          <a:xfrm>
            <a:off x="406574" y="45418"/>
            <a:ext cx="4536504"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方法一　程序如下：</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22598" y="790432"/>
          <a:ext cx="3384376" cy="5837682"/>
        </p:xfrm>
        <a:graphic>
          <a:graphicData uri="http://schemas.openxmlformats.org/drawingml/2006/table">
            <a:tbl>
              <a:tblPr firstRow="1" firstCol="1" bandRow="1"/>
              <a:tblGrid>
                <a:gridCol w="3384376"/>
              </a:tblGrid>
              <a:tr h="5157980">
                <a:tc>
                  <a:txBody>
                    <a:bodyPr/>
                    <a:lstStyle/>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INPUT  x</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IF  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  THEN</a:t>
                      </a:r>
                      <a:endParaRPr lang="zh-CN" sz="2800" kern="100" baseline="0" dirty="0">
                        <a:effectLst/>
                        <a:latin typeface="宋体" panose="02010600030101010101" pitchFamily="2" charset="-122"/>
                        <a:cs typeface="Courier New" panose="02070309020205020404"/>
                      </a:endParaRPr>
                    </a:p>
                    <a:p>
                      <a:pPr indent="711200" algn="just">
                        <a:lnSpc>
                          <a:spcPct val="114000"/>
                        </a:lnSpc>
                        <a:spcAft>
                          <a:spcPts val="0"/>
                        </a:spcAft>
                      </a:pPr>
                      <a:r>
                        <a:rPr lang="en-US" sz="2800" kern="100" baseline="0" dirty="0">
                          <a:effectLst/>
                          <a:latin typeface="Times New Roman" panose="02020603050405020304"/>
                          <a:ea typeface="华文细黑"/>
                          <a:cs typeface="Courier New" panose="02070309020205020404"/>
                        </a:rPr>
                        <a:t>y=(x+1)</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177800" algn="just">
                        <a:lnSpc>
                          <a:spcPct val="114000"/>
                        </a:lnSpc>
                        <a:spcAft>
                          <a:spcPts val="0"/>
                        </a:spcAft>
                      </a:pPr>
                      <a:r>
                        <a:rPr lang="en-US" sz="2800" kern="100" baseline="0" dirty="0">
                          <a:effectLst/>
                          <a:latin typeface="Times New Roman" panose="02020603050405020304"/>
                          <a:ea typeface="华文细黑"/>
                          <a:cs typeface="Courier New" panose="02070309020205020404"/>
                        </a:rPr>
                        <a:t>IF  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  THEN</a:t>
                      </a:r>
                      <a:endParaRPr lang="zh-CN" sz="2800" kern="100" baseline="0" dirty="0">
                        <a:effectLst/>
                        <a:latin typeface="宋体" panose="02010600030101010101" pitchFamily="2" charset="-122"/>
                        <a:cs typeface="Courier New" panose="02070309020205020404"/>
                      </a:endParaRPr>
                    </a:p>
                    <a:p>
                      <a:pPr indent="889000" algn="just">
                        <a:lnSpc>
                          <a:spcPct val="114000"/>
                        </a:lnSpc>
                        <a:spcAft>
                          <a:spcPts val="0"/>
                        </a:spcAft>
                      </a:pPr>
                      <a:r>
                        <a:rPr lang="en-US" sz="2800" kern="100" baseline="0" dirty="0">
                          <a:effectLst/>
                          <a:latin typeface="Times New Roman" panose="02020603050405020304"/>
                          <a:ea typeface="华文细黑"/>
                          <a:cs typeface="Courier New" panose="02070309020205020404"/>
                        </a:rPr>
                        <a:t>y=2*x+2</a:t>
                      </a:r>
                      <a:endParaRPr lang="zh-CN" sz="2800" kern="100" baseline="0" dirty="0">
                        <a:effectLst/>
                        <a:latin typeface="宋体" panose="02010600030101010101" pitchFamily="2" charset="-122"/>
                        <a:cs typeface="Courier New" panose="02070309020205020404"/>
                      </a:endParaRPr>
                    </a:p>
                    <a:p>
                      <a:pPr indent="177800" algn="just">
                        <a:lnSpc>
                          <a:spcPct val="114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1066800" algn="just">
                        <a:lnSpc>
                          <a:spcPct val="114000"/>
                        </a:lnSpc>
                        <a:spcAft>
                          <a:spcPts val="0"/>
                        </a:spcAft>
                      </a:pPr>
                      <a:r>
                        <a:rPr lang="en-US" sz="2800" kern="100" baseline="0" dirty="0">
                          <a:effectLst/>
                          <a:latin typeface="Times New Roman" panose="02020603050405020304"/>
                          <a:ea typeface="华文细黑"/>
                          <a:cs typeface="Courier New" panose="02070309020205020404"/>
                        </a:rPr>
                        <a:t>y=1/x-1</a:t>
                      </a:r>
                      <a:endParaRPr lang="zh-CN" sz="2800" kern="100" baseline="0" dirty="0">
                        <a:effectLst/>
                        <a:latin typeface="宋体" panose="02010600030101010101" pitchFamily="2" charset="-122"/>
                        <a:cs typeface="Courier New" panose="02070309020205020404"/>
                      </a:endParaRPr>
                    </a:p>
                    <a:p>
                      <a:pPr indent="177800"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PRINT  y</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22050" marR="22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5447134" y="45418"/>
            <a:ext cx="4536504"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方法二　程序如下：</a:t>
            </a:r>
            <a:endParaRPr lang="zh-CN" altLang="zh-CN" sz="1050" kern="100" dirty="0">
              <a:effectLst/>
              <a:latin typeface="宋体" panose="02010600030101010101" pitchFamily="2" charset="-122"/>
              <a:cs typeface="Courier New" panose="02070309020205020404"/>
            </a:endParaRPr>
          </a:p>
        </p:txBody>
      </p:sp>
      <p:graphicFrame>
        <p:nvGraphicFramePr>
          <p:cNvPr id="5" name="表格 4"/>
          <p:cNvGraphicFramePr>
            <a:graphicFrameLocks noGrp="1"/>
          </p:cNvGraphicFramePr>
          <p:nvPr/>
        </p:nvGraphicFramePr>
        <p:xfrm>
          <a:off x="5663158" y="765498"/>
          <a:ext cx="4032448" cy="5837682"/>
        </p:xfrm>
        <a:graphic>
          <a:graphicData uri="http://schemas.openxmlformats.org/drawingml/2006/table">
            <a:tbl>
              <a:tblPr firstRow="1" firstCol="1" bandRow="1"/>
              <a:tblGrid>
                <a:gridCol w="4032448"/>
              </a:tblGrid>
              <a:tr h="4709914">
                <a:tc>
                  <a:txBody>
                    <a:bodyPr/>
                    <a:lstStyle/>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INPUT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14000"/>
                        </a:lnSpc>
                        <a:spcAft>
                          <a:spcPts val="0"/>
                        </a:spcAft>
                      </a:pP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1)^2</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    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    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2*x+2</a:t>
                      </a:r>
                      <a:endParaRPr lang="zh-CN" sz="2800" kern="100" baseline="0" dirty="0">
                        <a:effectLst/>
                        <a:latin typeface="宋体" panose="02010600030101010101" pitchFamily="2" charset="-122"/>
                        <a:cs typeface="Courier New" panose="02070309020205020404"/>
                      </a:endParaRPr>
                    </a:p>
                    <a:p>
                      <a:pPr indent="355600"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PRINT  y</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23100" marR="23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par>
                                <p:cTn id="15" presetID="3"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anose="020B0503020204020204" pitchFamily="34" charset="-122"/>
                <a:ea typeface="微软雅黑" panose="020B0503020204020204"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矩形 14"/>
          <p:cNvSpPr/>
          <p:nvPr/>
        </p:nvSpPr>
        <p:spPr>
          <a:xfrm>
            <a:off x="406574" y="54947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给出以下四个问题：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输入一个正数</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，输出它的算术平方根；</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06574" y="2030810"/>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求函数</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函数值；</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2801888" y="1917626"/>
          <a:ext cx="2978150" cy="2057400"/>
        </p:xfrm>
        <a:graphic>
          <a:graphicData uri="http://schemas.openxmlformats.org/presentationml/2006/ole">
            <mc:AlternateContent xmlns:mc="http://schemas.openxmlformats.org/markup-compatibility/2006">
              <mc:Choice xmlns:v="urn:schemas-microsoft-com:vml" Requires="v">
                <p:oleObj spid="_x0000_s6145" name="文档" r:id="rId6" imgW="2980690" imgH="2058670" progId="Word.Document.12">
                  <p:embed/>
                </p:oleObj>
              </mc:Choice>
              <mc:Fallback>
                <p:oleObj name="文档" r:id="rId6" imgW="2980690" imgH="2058670" progId="Word.Document.12">
                  <p:embed/>
                  <p:pic>
                    <p:nvPicPr>
                      <p:cNvPr id="0" name="图片 6144"/>
                      <p:cNvPicPr>
                        <a:picLocks noChangeAspect="1"/>
                      </p:cNvPicPr>
                      <p:nvPr/>
                    </p:nvPicPr>
                    <p:blipFill>
                      <a:blip r:embed="rId7"/>
                      <a:stretch>
                        <a:fillRect/>
                      </a:stretch>
                    </p:blipFill>
                    <p:spPr>
                      <a:xfrm>
                        <a:off x="2801888" y="1917626"/>
                        <a:ext cx="2978150" cy="2057400"/>
                      </a:xfrm>
                      <a:prstGeom prst="rect">
                        <a:avLst/>
                      </a:prstGeom>
                      <a:noFill/>
                      <a:ln w="9525">
                        <a:noFill/>
                      </a:ln>
                    </p:spPr>
                  </p:pic>
                </p:oleObj>
              </mc:Fallback>
            </mc:AlternateContent>
          </a:graphicData>
        </a:graphic>
      </p:graphicFrame>
      <p:sp>
        <p:nvSpPr>
          <p:cNvPr id="14" name="矩形 13"/>
          <p:cNvSpPr/>
          <p:nvPr/>
        </p:nvSpPr>
        <p:spPr>
          <a:xfrm>
            <a:off x="406574" y="2997746"/>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求周长为</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的正方形的面积；</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求三个数</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中的最小值</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其中需要用条件语句来描述其算法的个数为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A.1  </a:t>
            </a:r>
            <a:r>
              <a:rPr lang="en-US" altLang="zh-CN" sz="2800" kern="100" dirty="0" smtClean="0">
                <a:latin typeface="Times New Roman" panose="02020603050405020304"/>
                <a:ea typeface="华文细黑"/>
                <a:cs typeface="Courier New" panose="02070309020205020404"/>
              </a:rPr>
              <a:t>		B.2  		C.3  		D.4</a:t>
            </a:r>
            <a:endParaRPr lang="zh-CN" altLang="zh-CN" sz="1050" kern="100" dirty="0">
              <a:effectLst/>
              <a:latin typeface="宋体" panose="02010600030101010101" pitchFamily="2" charset="-122"/>
              <a:cs typeface="Courier New" panose="02070309020205020404"/>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矩形 15"/>
          <p:cNvSpPr/>
          <p:nvPr/>
        </p:nvSpPr>
        <p:spPr>
          <a:xfrm>
            <a:off x="605844" y="802176"/>
            <a:ext cx="11050733" cy="262761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对于</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取不同范围时，</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的解析式不同，因此需分情况讨论，要用到条件语句；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对于</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，要求出最小值，需分情况讨论，要用到条件语句</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答案　</a:t>
            </a:r>
            <a:r>
              <a:rPr lang="en-US" altLang="zh-CN" sz="2800" b="1" kern="100" dirty="0">
                <a:solidFill>
                  <a:srgbClr val="C00000"/>
                </a:solidFill>
                <a:latin typeface="Times New Roman" panose="02020603050405020304"/>
                <a:ea typeface="华文细黑"/>
                <a:cs typeface="Courier New" panose="02070309020205020404"/>
              </a:rPr>
              <a:t>B</a:t>
            </a:r>
            <a:endParaRPr lang="zh-CN" altLang="zh-CN" sz="1050" b="1"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750"/>
                                        <p:tgtEl>
                                          <p:spTgt spid="16">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animEffect transition="in" filter="blinds(horizontal)">
                                      <p:cBhvr>
                                        <p:cTn id="11" dur="750"/>
                                        <p:tgtEl>
                                          <p:spTgt spid="16">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animEffect transition="in" filter="blinds(horizontal)">
                                      <p:cBhvr>
                                        <p:cTn id="15" dur="75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矩形 18"/>
          <p:cNvSpPr/>
          <p:nvPr/>
        </p:nvSpPr>
        <p:spPr>
          <a:xfrm>
            <a:off x="406574" y="47746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阅读下面程序：</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50590" y="1216596"/>
          <a:ext cx="2952328" cy="3888432"/>
        </p:xfrm>
        <a:graphic>
          <a:graphicData uri="http://schemas.openxmlformats.org/drawingml/2006/table">
            <a:tbl>
              <a:tblPr firstRow="1" firstCol="1" bandRow="1"/>
              <a:tblGrid>
                <a:gridCol w="2952328"/>
              </a:tblGrid>
              <a:tr h="3888432">
                <a:tc>
                  <a:txBody>
                    <a:bodyPr/>
                    <a:lstStyle/>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INPUT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0</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40425" marR="404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 name="矩形 19"/>
          <p:cNvSpPr/>
          <p:nvPr/>
        </p:nvSpPr>
        <p:spPr>
          <a:xfrm>
            <a:off x="4193064" y="1773610"/>
            <a:ext cx="6696744"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若输入</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，则输出结果</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  	</a:t>
            </a:r>
            <a:r>
              <a:rPr lang="en-US" altLang="zh-CN" sz="2800" kern="100" dirty="0" smtClean="0">
                <a:latin typeface="Times New Roman" panose="02020603050405020304"/>
                <a:ea typeface="华文细黑"/>
                <a:cs typeface="Courier New" panose="02070309020205020404"/>
              </a:rPr>
              <a:t>		B.5</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C.0  	</a:t>
            </a:r>
            <a:r>
              <a:rPr lang="en-US" altLang="zh-CN" sz="2800" kern="100" dirty="0" smtClean="0">
                <a:latin typeface="Times New Roman" panose="02020603050405020304"/>
                <a:ea typeface="华文细黑"/>
                <a:cs typeface="Courier New" panose="02070309020205020404"/>
              </a:rPr>
              <a:t>		D</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不确定</a:t>
            </a:r>
            <a:endParaRPr lang="zh-CN" altLang="zh-CN" sz="1050" kern="100" dirty="0">
              <a:effectLst/>
              <a:latin typeface="宋体" panose="02010600030101010101" pitchFamily="2" charset="-122"/>
              <a:cs typeface="Courier New" panose="02070309020205020404"/>
            </a:endParaRPr>
          </a:p>
        </p:txBody>
      </p:sp>
      <p:sp>
        <p:nvSpPr>
          <p:cNvPr id="21" name="矩形 20"/>
          <p:cNvSpPr/>
          <p:nvPr/>
        </p:nvSpPr>
        <p:spPr>
          <a:xfrm>
            <a:off x="406574" y="526421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时，不符合条件，执行</a:t>
            </a:r>
            <a:r>
              <a:rPr lang="en-US" altLang="zh-CN" sz="2800" kern="100" dirty="0">
                <a:latin typeface="Times New Roman" panose="02020603050405020304"/>
                <a:ea typeface="华文细黑"/>
                <a:cs typeface="Courier New" panose="02070309020205020404"/>
              </a:rPr>
              <a:t>END IF</a:t>
            </a:r>
            <a:r>
              <a:rPr lang="zh-CN" altLang="zh-CN" sz="2800" kern="100" dirty="0">
                <a:latin typeface="Times New Roman" panose="02020603050405020304"/>
                <a:ea typeface="华文细黑"/>
                <a:cs typeface="Times New Roman" panose="02020603050405020304"/>
              </a:rPr>
              <a:t>之后的语句，直接输出</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的值，即为</a:t>
            </a:r>
            <a:r>
              <a:rPr lang="en-US" altLang="zh-CN" sz="2800" kern="100" dirty="0">
                <a:latin typeface="Times New Roman" panose="02020603050405020304"/>
                <a:ea typeface="华文细黑"/>
                <a:cs typeface="Courier New" panose="02070309020205020404"/>
              </a:rPr>
              <a:t>5.</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8966001" y="1917512"/>
            <a:ext cx="423514"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B</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22" name="矩形 2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3" name="圆角矩形 2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1"/>
                                        </p:tgtEl>
                                      </p:cBhvr>
                                    </p:animEffect>
                                    <p:set>
                                      <p:cBhvr>
                                        <p:cTn id="17" dur="1" fill="hold">
                                          <p:stCondLst>
                                            <p:cond delay="499"/>
                                          </p:stCondLst>
                                        </p:cTn>
                                        <p:tgtEl>
                                          <p:spTgt spid="2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1" grpId="0"/>
      <p:bldP spid="21" grpId="1"/>
      <p:bldP spid="5" grpId="0"/>
      <p:bldP spid="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405458"/>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下面程序的算法功能是：判断任意输入的数</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是不是正数，若是，则输出它的平方值；若不是，则输出它的相反数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50590" y="1817232"/>
          <a:ext cx="3672408" cy="4779264"/>
        </p:xfrm>
        <a:graphic>
          <a:graphicData uri="http://schemas.openxmlformats.org/drawingml/2006/table">
            <a:tbl>
              <a:tblPr firstRow="1" firstCol="1" bandRow="1"/>
              <a:tblGrid>
                <a:gridCol w="3672408"/>
              </a:tblGrid>
              <a:tr h="3994100">
                <a:tc>
                  <a:txBody>
                    <a:bodyPr/>
                    <a:lstStyle/>
                    <a:p>
                      <a:pPr algn="just">
                        <a:lnSpc>
                          <a:spcPct val="140000"/>
                        </a:lnSpc>
                        <a:spcAft>
                          <a:spcPts val="0"/>
                        </a:spcAft>
                      </a:pPr>
                      <a:r>
                        <a:rPr lang="en-US" sz="2800" kern="100" baseline="0" dirty="0">
                          <a:effectLst/>
                          <a:latin typeface="Times New Roman" panose="02020603050405020304"/>
                          <a:ea typeface="华文细黑"/>
                          <a:cs typeface="Courier New" panose="02070309020205020404"/>
                        </a:rPr>
                        <a:t>INPUT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宋体" panose="02010600030101010101" pitchFamily="2" charset="-122"/>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40000"/>
                        </a:lnSpc>
                        <a:spcAft>
                          <a:spcPts val="0"/>
                        </a:spcAft>
                      </a:pPr>
                      <a:r>
                        <a:rPr lang="en-US" sz="2800" kern="100" baseline="0" dirty="0">
                          <a:effectLst/>
                          <a:latin typeface="Times New Roman" panose="02020603050405020304"/>
                          <a:ea typeface="华文细黑"/>
                          <a:cs typeface="Courier New" panose="02070309020205020404"/>
                        </a:rPr>
                        <a:t>IF</a:t>
                      </a:r>
                      <a:r>
                        <a:rPr lang="zh-CN" sz="2800" u="sng"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4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4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533400" algn="just">
                        <a:lnSpc>
                          <a:spcPct val="14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x*x</a:t>
                      </a:r>
                      <a:endParaRPr lang="zh-CN" sz="2800" kern="100" baseline="0" dirty="0">
                        <a:effectLst/>
                        <a:latin typeface="宋体" panose="02010600030101010101" pitchFamily="2" charset="-122"/>
                        <a:cs typeface="Courier New" panose="02070309020205020404"/>
                      </a:endParaRPr>
                    </a:p>
                    <a:p>
                      <a:pPr algn="just">
                        <a:lnSpc>
                          <a:spcPct val="14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40000"/>
                        </a:lnSpc>
                        <a:spcAft>
                          <a:spcPts val="0"/>
                        </a:spcAft>
                      </a:pP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宋体" panose="02010600030101010101" pitchFamily="2" charset="-122"/>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y</a:t>
                      </a:r>
                      <a:endParaRPr lang="zh-CN" sz="2800" kern="100" baseline="0" dirty="0">
                        <a:effectLst/>
                        <a:latin typeface="宋体" panose="02010600030101010101" pitchFamily="2" charset="-122"/>
                        <a:cs typeface="Courier New" panose="02070309020205020404"/>
                      </a:endParaRPr>
                    </a:p>
                    <a:p>
                      <a:pPr algn="just">
                        <a:lnSpc>
                          <a:spcPct val="14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32340" marR="323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矩形 9"/>
          <p:cNvSpPr/>
          <p:nvPr/>
        </p:nvSpPr>
        <p:spPr>
          <a:xfrm>
            <a:off x="4462504" y="1799763"/>
            <a:ext cx="6992105"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则横线处填入的条件应该是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err="1">
                <a:latin typeface="Times New Roman" panose="02020603050405020304"/>
                <a:ea typeface="华文细黑"/>
                <a:cs typeface="Courier New" panose="02070309020205020404"/>
              </a:rPr>
              <a:t>A.x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  	</a:t>
            </a:r>
            <a:r>
              <a:rPr lang="en-US" altLang="zh-CN" sz="2800" kern="100" dirty="0" smtClean="0">
                <a:latin typeface="Times New Roman" panose="02020603050405020304"/>
                <a:ea typeface="华文细黑"/>
                <a:cs typeface="Courier New" panose="02070309020205020404"/>
              </a:rPr>
              <a:t>	</a:t>
            </a:r>
            <a:r>
              <a:rPr lang="en-US" altLang="zh-CN" sz="2800" kern="100" dirty="0" err="1" smtClean="0">
                <a:latin typeface="Times New Roman" panose="02020603050405020304"/>
                <a:ea typeface="华文细黑"/>
                <a:cs typeface="Courier New" panose="02070309020205020404"/>
              </a:rPr>
              <a:t>B.x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err="1">
                <a:latin typeface="Times New Roman" panose="02020603050405020304"/>
                <a:ea typeface="华文细黑"/>
                <a:cs typeface="Courier New" panose="02070309020205020404"/>
              </a:rPr>
              <a:t>C.x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  	</a:t>
            </a:r>
            <a:r>
              <a:rPr lang="en-US" altLang="zh-CN" sz="2800" kern="100" dirty="0" smtClean="0">
                <a:latin typeface="Times New Roman" panose="02020603050405020304"/>
                <a:ea typeface="华文细黑"/>
                <a:cs typeface="Courier New" panose="02070309020205020404"/>
              </a:rPr>
              <a:t>	</a:t>
            </a:r>
            <a:r>
              <a:rPr lang="en-US" altLang="zh-CN" sz="2800" kern="100" dirty="0" err="1" smtClean="0">
                <a:latin typeface="Times New Roman" panose="02020603050405020304"/>
                <a:ea typeface="华文细黑"/>
                <a:cs typeface="Courier New" panose="02070309020205020404"/>
              </a:rPr>
              <a:t>D.x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endParaRPr lang="zh-CN" altLang="zh-CN" sz="1050" kern="100" dirty="0">
              <a:effectLst/>
              <a:latin typeface="宋体" panose="02010600030101010101" pitchFamily="2" charset="-122"/>
              <a:cs typeface="Courier New" panose="02070309020205020404"/>
            </a:endParaRPr>
          </a:p>
        </p:txBody>
      </p:sp>
      <p:sp>
        <p:nvSpPr>
          <p:cNvPr id="16" name="矩形 15"/>
          <p:cNvSpPr/>
          <p:nvPr/>
        </p:nvSpPr>
        <p:spPr>
          <a:xfrm>
            <a:off x="4462504" y="3897805"/>
            <a:ext cx="6992105"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条件成立时，执行</a:t>
            </a:r>
            <a:r>
              <a:rPr lang="en-US" altLang="zh-CN" sz="2800"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；条件不成立时，执行</a:t>
            </a:r>
            <a:r>
              <a:rPr lang="en-US" altLang="zh-CN" sz="2800"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x*x</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由</a:t>
            </a:r>
            <a:r>
              <a:rPr lang="zh-CN" altLang="zh-CN" sz="2800" kern="100" dirty="0">
                <a:latin typeface="Times New Roman" panose="02020603050405020304"/>
                <a:ea typeface="华文细黑"/>
                <a:cs typeface="Times New Roman" panose="02020603050405020304"/>
              </a:rPr>
              <a:t>程序的算法功能，知条件应为</a:t>
            </a:r>
            <a:r>
              <a:rPr lang="en-US" altLang="zh-CN" sz="2800"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故</a:t>
            </a:r>
            <a:r>
              <a:rPr lang="zh-CN" altLang="zh-CN" sz="2800" kern="100" dirty="0">
                <a:latin typeface="Times New Roman" panose="02020603050405020304"/>
                <a:ea typeface="华文细黑"/>
                <a:cs typeface="Times New Roman" panose="02020603050405020304"/>
              </a:rPr>
              <a:t>选</a:t>
            </a:r>
            <a:r>
              <a:rPr lang="en-US" altLang="zh-CN" sz="2800" kern="100" dirty="0">
                <a:latin typeface="Times New Roman" panose="02020603050405020304"/>
                <a:ea typeface="华文细黑"/>
                <a:cs typeface="Courier New" panose="02070309020205020404"/>
              </a:rPr>
              <a:t>D.</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9107238" y="1970470"/>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blinds(horizontal)">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6">
                                            <p:txEl>
                                              <p:pRg st="0" end="0"/>
                                            </p:txEl>
                                          </p:spTgt>
                                        </p:tgtEl>
                                      </p:cBhvr>
                                    </p:animEffect>
                                    <p:set>
                                      <p:cBhvr>
                                        <p:cTn id="27" dur="1" fill="hold">
                                          <p:stCondLst>
                                            <p:cond delay="499"/>
                                          </p:stCondLst>
                                        </p:cTn>
                                        <p:tgtEl>
                                          <p:spTgt spid="16">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6">
                                            <p:txEl>
                                              <p:pRg st="1" end="1"/>
                                            </p:txEl>
                                          </p:spTgt>
                                        </p:tgtEl>
                                      </p:cBhvr>
                                    </p:animEffect>
                                    <p:set>
                                      <p:cBhvr>
                                        <p:cTn id="30" dur="1" fill="hold">
                                          <p:stCondLst>
                                            <p:cond delay="499"/>
                                          </p:stCondLst>
                                        </p:cTn>
                                        <p:tgtEl>
                                          <p:spTgt spid="16">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6">
                                            <p:txEl>
                                              <p:pRg st="2" end="2"/>
                                            </p:txEl>
                                          </p:spTgt>
                                        </p:tgtEl>
                                      </p:cBhvr>
                                    </p:animEffect>
                                    <p:set>
                                      <p:cBhvr>
                                        <p:cTn id="33" dur="1" fill="hold">
                                          <p:stCondLst>
                                            <p:cond delay="499"/>
                                          </p:stCondLst>
                                        </p:cTn>
                                        <p:tgtEl>
                                          <p:spTgt spid="16">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6" grpId="0" build="allAtOnce"/>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矩形 13"/>
          <p:cNvSpPr/>
          <p:nvPr/>
        </p:nvSpPr>
        <p:spPr>
          <a:xfrm>
            <a:off x="406574" y="82992"/>
            <a:ext cx="4752528"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阅读下面程序：</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50590" y="803072"/>
          <a:ext cx="3456384" cy="5837682"/>
        </p:xfrm>
        <a:graphic>
          <a:graphicData uri="http://schemas.openxmlformats.org/drawingml/2006/table">
            <a:tbl>
              <a:tblPr firstRow="1" firstCol="1" bandRow="1"/>
              <a:tblGrid>
                <a:gridCol w="3456384"/>
              </a:tblGrid>
              <a:tr h="4736405">
                <a:tc>
                  <a:txBody>
                    <a:bodyPr/>
                    <a:lstStyle/>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INPUT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a</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5</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    </a:t>
                      </a:r>
                      <a:r>
                        <a:rPr lang="en-US" sz="2800" kern="100" baseline="0" dirty="0" smtClean="0">
                          <a:effectLst/>
                          <a:latin typeface="Times New Roman" panose="02020603050405020304"/>
                          <a:ea typeface="华文细黑"/>
                          <a:cs typeface="Courier New" panose="02070309020205020404"/>
                        </a:rPr>
                        <a:t>   b</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4</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3</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    </a:t>
                      </a:r>
                      <a:r>
                        <a:rPr lang="en-US" sz="2800" kern="100" baseline="0" dirty="0" smtClean="0">
                          <a:effectLst/>
                          <a:latin typeface="Times New Roman" panose="02020603050405020304"/>
                          <a:ea typeface="华文细黑"/>
                          <a:cs typeface="Courier New" panose="02070309020205020404"/>
                        </a:rPr>
                        <a:t>        b</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5</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    </a:t>
                      </a:r>
                      <a:r>
                        <a:rPr lang="en-US" sz="2800" kern="100" baseline="0" dirty="0" smtClean="0">
                          <a:effectLst/>
                          <a:latin typeface="Times New Roman" panose="02020603050405020304"/>
                          <a:ea typeface="华文细黑"/>
                          <a:cs typeface="Courier New" panose="02070309020205020404"/>
                        </a:rPr>
                        <a:t>        b</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9</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END</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a</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b</a:t>
                      </a:r>
                      <a:endParaRPr lang="zh-CN" sz="2800" kern="100" baseline="0" dirty="0">
                        <a:effectLst/>
                        <a:latin typeface="宋体" panose="02010600030101010101" pitchFamily="2" charset="-122"/>
                        <a:cs typeface="Courier New" panose="02070309020205020404"/>
                      </a:endParaRPr>
                    </a:p>
                    <a:p>
                      <a:pPr algn="just">
                        <a:lnSpc>
                          <a:spcPct val="114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24255" marR="242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184579" y="1254453"/>
            <a:ext cx="7622004"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如果在运行时，输入</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，那么输出的结果是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A.2,5  	</a:t>
            </a:r>
            <a:r>
              <a:rPr lang="en-US" altLang="zh-CN" sz="2800" kern="100" dirty="0" smtClean="0">
                <a:latin typeface="Times New Roman" panose="02020603050405020304"/>
                <a:ea typeface="华文细黑"/>
                <a:cs typeface="Courier New" panose="02070309020205020404"/>
              </a:rPr>
              <a:t>		B.2,4</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C.2,3  	</a:t>
            </a:r>
            <a:r>
              <a:rPr lang="en-US" altLang="zh-CN" sz="2800" kern="100" dirty="0" smtClean="0">
                <a:latin typeface="Times New Roman" panose="02020603050405020304"/>
                <a:ea typeface="华文细黑"/>
                <a:cs typeface="Courier New" panose="02070309020205020404"/>
              </a:rPr>
              <a:t>		D.2,9</a:t>
            </a:r>
            <a:endParaRPr lang="zh-CN" altLang="zh-CN" sz="2800" kern="100" dirty="0">
              <a:effectLst/>
              <a:latin typeface="宋体" panose="02010600030101010101" pitchFamily="2" charset="-122"/>
              <a:cs typeface="Courier New" panose="02070309020205020404"/>
            </a:endParaRPr>
          </a:p>
        </p:txBody>
      </p:sp>
      <p:sp>
        <p:nvSpPr>
          <p:cNvPr id="13" name="矩形 12"/>
          <p:cNvSpPr/>
          <p:nvPr/>
        </p:nvSpPr>
        <p:spPr>
          <a:xfrm>
            <a:off x="4184579" y="3280486"/>
            <a:ext cx="7622004" cy="19495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输入</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的值</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，首先判断是否大于</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，显然</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不大于</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，然后判断</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的大小，显然</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小于</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，所以结果是</a:t>
            </a:r>
            <a:r>
              <a:rPr lang="en-US" altLang="zh-CN" sz="2800" i="1"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，因此结果应当输出</a:t>
            </a:r>
            <a:r>
              <a:rPr lang="en-US" altLang="zh-CN" sz="2800" kern="100" dirty="0">
                <a:latin typeface="Times New Roman" panose="02020603050405020304"/>
                <a:ea typeface="华文细黑"/>
                <a:cs typeface="Courier New" panose="02070309020205020404"/>
              </a:rPr>
              <a:t>2,5.</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11123462" y="1413570"/>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A</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3" grpId="0"/>
      <p:bldP spid="13" grpId="1"/>
      <p:bldP spid="6" grpId="0"/>
      <p:bldP spid="6"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5"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6"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7"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8"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矩形 12"/>
          <p:cNvSpPr/>
          <p:nvPr/>
        </p:nvSpPr>
        <p:spPr>
          <a:xfrm>
            <a:off x="406574" y="54947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下面程序的运行结果是</a:t>
            </a:r>
            <a:r>
              <a:rPr lang="en-US" altLang="zh-CN" sz="2800" kern="100" dirty="0">
                <a:latin typeface="Times New Roman" panose="02020603050405020304"/>
                <a:ea typeface="华文细黑"/>
                <a:cs typeface="Courier New" panose="02070309020205020404"/>
              </a:rPr>
              <a:t>________.</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50590" y="1332037"/>
          <a:ext cx="3528392" cy="5120640"/>
        </p:xfrm>
        <a:graphic>
          <a:graphicData uri="http://schemas.openxmlformats.org/drawingml/2006/table">
            <a:tbl>
              <a:tblPr firstRow="1" firstCol="1" bandRow="1"/>
              <a:tblGrid>
                <a:gridCol w="3528392"/>
              </a:tblGrid>
              <a:tr h="4282132">
                <a:tc>
                  <a:txBody>
                    <a:bodyPr/>
                    <a:lstStyle/>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5</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0</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3</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3</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RPINT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宋体" panose="02010600030101010101" pitchFamily="2" charset="-122"/>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y</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34650" marR="346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矩形 9"/>
          <p:cNvSpPr/>
          <p:nvPr/>
        </p:nvSpPr>
        <p:spPr>
          <a:xfrm>
            <a:off x="4560507" y="3536023"/>
            <a:ext cx="6719275"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执行</a:t>
            </a:r>
            <a:r>
              <a:rPr lang="en-US" altLang="zh-CN" sz="2800" kern="100" dirty="0">
                <a:latin typeface="Times New Roman" panose="02020603050405020304"/>
                <a:ea typeface="华文细黑"/>
                <a:cs typeface="Courier New" panose="02070309020205020404"/>
              </a:rPr>
              <a:t>ELSE</a:t>
            </a:r>
            <a:r>
              <a:rPr lang="zh-CN" altLang="zh-CN" sz="2800" kern="100" dirty="0">
                <a:latin typeface="Times New Roman" panose="02020603050405020304"/>
                <a:ea typeface="华文细黑"/>
                <a:cs typeface="Times New Roman" panose="02020603050405020304"/>
              </a:rPr>
              <a:t>后的语句，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583038" y="674326"/>
            <a:ext cx="881973" cy="523220"/>
          </a:xfrm>
          <a:prstGeom prst="rect">
            <a:avLst/>
          </a:prstGeom>
        </p:spPr>
        <p:txBody>
          <a:bodyPr wrap="none">
            <a:spAutoFit/>
          </a:bodyPr>
          <a:lstStyle/>
          <a:p>
            <a:r>
              <a:rPr lang="en-US" altLang="zh-CN" sz="2800" b="1" i="1" kern="100" dirty="0">
                <a:solidFill>
                  <a:srgbClr val="C00000"/>
                </a:solidFill>
                <a:latin typeface="Times New Roman" panose="02020603050405020304"/>
                <a:ea typeface="华文细黑"/>
              </a:rPr>
              <a:t>y</a:t>
            </a:r>
            <a:r>
              <a:rPr lang="zh-CN" altLang="zh-CN" sz="2800" b="1" kern="100" dirty="0">
                <a:solidFill>
                  <a:srgbClr val="C00000"/>
                </a:solidFill>
                <a:latin typeface="Times New Roman" panose="02020603050405020304"/>
                <a:ea typeface="华文细黑"/>
                <a:cs typeface="Times New Roman" panose="02020603050405020304"/>
              </a:rPr>
              <a:t>＝</a:t>
            </a:r>
            <a:r>
              <a:rPr lang="en-US" altLang="zh-CN" sz="2800" b="1" kern="100" dirty="0">
                <a:solidFill>
                  <a:srgbClr val="C00000"/>
                </a:solidFill>
                <a:latin typeface="Times New Roman" panose="02020603050405020304"/>
                <a:ea typeface="华文细黑"/>
              </a:rPr>
              <a:t>8</a:t>
            </a:r>
            <a:endParaRPr lang="zh-CN" altLang="en-US" sz="2800" b="1"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xEl>
                                              <p:pRg st="0" end="0"/>
                                            </p:txEl>
                                          </p:spTgt>
                                        </p:tgtEl>
                                      </p:cBhvr>
                                    </p:animEffect>
                                    <p:set>
                                      <p:cBhvr>
                                        <p:cTn id="27" dur="1" fill="hold">
                                          <p:stCondLst>
                                            <p:cond delay="499"/>
                                          </p:stCondLst>
                                        </p:cTn>
                                        <p:tgtEl>
                                          <p:spTgt spid="10">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0">
                                            <p:txEl>
                                              <p:pRg st="1" end="1"/>
                                            </p:txEl>
                                          </p:spTgt>
                                        </p:tgtEl>
                                      </p:cBhvr>
                                    </p:animEffect>
                                    <p:set>
                                      <p:cBhvr>
                                        <p:cTn id="30" dur="1" fill="hold">
                                          <p:stCondLst>
                                            <p:cond delay="499"/>
                                          </p:stCondLst>
                                        </p:cTn>
                                        <p:tgtEl>
                                          <p:spTgt spid="10">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0">
                                            <p:txEl>
                                              <p:pRg st="2" end="2"/>
                                            </p:txEl>
                                          </p:spTgt>
                                        </p:tgtEl>
                                      </p:cBhvr>
                                    </p:animEffect>
                                    <p:set>
                                      <p:cBhvr>
                                        <p:cTn id="33" dur="1" fill="hold">
                                          <p:stCondLst>
                                            <p:cond delay="499"/>
                                          </p:stCondLst>
                                        </p:cTn>
                                        <p:tgtEl>
                                          <p:spTgt spid="10">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0" grpId="0" build="allAtOnce"/>
      <p:bldP spid="5" grpId="0"/>
      <p:bldP spid="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anose="020B0503020204020204" pitchFamily="34" charset="-122"/>
                <a:ea typeface="微软雅黑" panose="020B0503020204020204" pitchFamily="34" charset="-122"/>
              </a:rPr>
              <a:t>课堂</a:t>
            </a:r>
            <a:r>
              <a:rPr lang="zh-CN" altLang="en-US" sz="2800" b="1" dirty="0" smtClean="0">
                <a:solidFill>
                  <a:srgbClr val="0000FF"/>
                </a:solidFill>
                <a:latin typeface="微软雅黑" panose="020B0503020204020204" pitchFamily="34" charset="-122"/>
                <a:ea typeface="微软雅黑" panose="020B0503020204020204" pitchFamily="34" charset="-122"/>
              </a:rPr>
              <a:t>小结</a:t>
            </a:r>
            <a:endParaRPr lang="zh-CN" altLang="en-US" sz="2800" b="1" dirty="0">
              <a:solidFill>
                <a:srgbClr val="0000FF"/>
              </a:solidFill>
              <a:latin typeface="微软雅黑" panose="020B0503020204020204" pitchFamily="34" charset="-122"/>
              <a:ea typeface="微软雅黑" panose="020B0503020204020204" pitchFamily="34" charset="-122"/>
            </a:endParaRPr>
          </a:p>
        </p:txBody>
      </p:sp>
      <p:sp>
        <p:nvSpPr>
          <p:cNvPr id="20" name="矩形 19"/>
          <p:cNvSpPr/>
          <p:nvPr/>
        </p:nvSpPr>
        <p:spPr>
          <a:xfrm>
            <a:off x="542273" y="1053530"/>
            <a:ext cx="11385581"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使用条件语句时应注意的问题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条件语句是一个语句，</a:t>
            </a:r>
            <a:r>
              <a:rPr lang="en-US" altLang="zh-CN" sz="2800" kern="100" dirty="0">
                <a:latin typeface="Times New Roman" panose="02020603050405020304"/>
                <a:ea typeface="华文细黑"/>
                <a:cs typeface="Courier New" panose="02070309020205020404"/>
              </a:rPr>
              <a:t>IF</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THEN</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ELSE</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END IF</a:t>
            </a:r>
            <a:r>
              <a:rPr lang="zh-CN" altLang="zh-CN" sz="2800" kern="100" dirty="0">
                <a:latin typeface="Times New Roman" panose="02020603050405020304"/>
                <a:ea typeface="华文细黑"/>
                <a:cs typeface="Times New Roman" panose="02020603050405020304"/>
              </a:rPr>
              <a:t>都是语句的一部分</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条件语句必须是以</a:t>
            </a:r>
            <a:r>
              <a:rPr lang="en-US" altLang="zh-CN" sz="2800" kern="100" dirty="0">
                <a:latin typeface="Times New Roman" panose="02020603050405020304"/>
                <a:ea typeface="华文细黑"/>
                <a:cs typeface="Courier New" panose="02070309020205020404"/>
              </a:rPr>
              <a:t>IF</a:t>
            </a:r>
            <a:r>
              <a:rPr lang="zh-CN" altLang="zh-CN" sz="2800" kern="100" dirty="0">
                <a:latin typeface="Times New Roman" panose="02020603050405020304"/>
                <a:ea typeface="华文细黑"/>
                <a:cs typeface="Times New Roman" panose="02020603050405020304"/>
              </a:rPr>
              <a:t>开始，以</a:t>
            </a:r>
            <a:r>
              <a:rPr lang="en-US" altLang="zh-CN" sz="2800" kern="100" dirty="0">
                <a:latin typeface="Times New Roman" panose="02020603050405020304"/>
                <a:ea typeface="华文细黑"/>
                <a:cs typeface="Courier New" panose="02070309020205020404"/>
              </a:rPr>
              <a:t>END IF</a:t>
            </a:r>
            <a:r>
              <a:rPr lang="zh-CN" altLang="zh-CN" sz="2800" kern="100" dirty="0">
                <a:latin typeface="Times New Roman" panose="02020603050405020304"/>
                <a:ea typeface="华文细黑"/>
                <a:cs typeface="Times New Roman" panose="02020603050405020304"/>
              </a:rPr>
              <a:t>结束，一个</a:t>
            </a:r>
            <a:r>
              <a:rPr lang="en-US" altLang="zh-CN" sz="2800" kern="100" dirty="0">
                <a:latin typeface="Times New Roman" panose="02020603050405020304"/>
                <a:ea typeface="华文细黑"/>
                <a:cs typeface="Courier New" panose="02070309020205020404"/>
              </a:rPr>
              <a:t>IF</a:t>
            </a:r>
            <a:r>
              <a:rPr lang="zh-CN" altLang="zh-CN" sz="2800" kern="100" dirty="0">
                <a:latin typeface="Times New Roman" panose="02020603050405020304"/>
                <a:ea typeface="华文细黑"/>
                <a:cs typeface="Times New Roman" panose="02020603050405020304"/>
              </a:rPr>
              <a:t>必须与一个</a:t>
            </a:r>
            <a:r>
              <a:rPr lang="en-US" altLang="zh-CN" sz="2800" kern="100" dirty="0">
                <a:latin typeface="Times New Roman" panose="02020603050405020304"/>
                <a:ea typeface="华文细黑"/>
                <a:cs typeface="Courier New" panose="02070309020205020404"/>
              </a:rPr>
              <a:t>END IF</a:t>
            </a:r>
            <a:r>
              <a:rPr lang="zh-CN" altLang="zh-CN" sz="2800" kern="100" dirty="0">
                <a:latin typeface="Times New Roman" panose="02020603050405020304"/>
                <a:ea typeface="华文细黑"/>
                <a:cs typeface="Times New Roman" panose="02020603050405020304"/>
              </a:rPr>
              <a:t>相对应</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如果程序中只需对条件为真的情况作出处理，不用处理条件为假的情况时，</a:t>
            </a:r>
            <a:r>
              <a:rPr lang="en-US" altLang="zh-CN" sz="2800" kern="100" dirty="0">
                <a:latin typeface="Times New Roman" panose="02020603050405020304"/>
                <a:ea typeface="华文细黑"/>
                <a:cs typeface="Courier New" panose="02070309020205020404"/>
              </a:rPr>
              <a:t>ELSE</a:t>
            </a:r>
            <a:r>
              <a:rPr lang="zh-CN" altLang="zh-CN" sz="2800" kern="100" dirty="0">
                <a:latin typeface="Times New Roman" panose="02020603050405020304"/>
                <a:ea typeface="华文细黑"/>
                <a:cs typeface="Times New Roman" panose="02020603050405020304"/>
              </a:rPr>
              <a:t>分支可以省略，此时条件语句就由双支变为单支</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为了程序的可读性，一般</a:t>
            </a:r>
            <a:r>
              <a:rPr lang="en-US" altLang="zh-CN" sz="2800" kern="100" dirty="0" smtClean="0">
                <a:latin typeface="Times New Roman" panose="02020603050405020304"/>
                <a:ea typeface="华文细黑"/>
                <a:cs typeface="Courier New" panose="02070309020205020404"/>
              </a:rPr>
              <a:t>IF</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ELSE</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END IF</a:t>
            </a:r>
            <a:r>
              <a:rPr lang="zh-CN" altLang="zh-CN" sz="2800" kern="100" dirty="0">
                <a:latin typeface="Times New Roman" panose="02020603050405020304"/>
                <a:ea typeface="华文细黑"/>
                <a:cs typeface="Times New Roman" panose="02020603050405020304"/>
              </a:rPr>
              <a:t>顶格书写，其他的语句体前面则空两格</a:t>
            </a:r>
            <a:r>
              <a:rPr lang="en-US" altLang="zh-CN" sz="2800" kern="100" dirty="0" smtClean="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37689" y="909514"/>
            <a:ext cx="11050733"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对于三段或三段以上的分段函数求函数值时，需要条件语句的嵌套结构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在编写条件语句的嵌套中的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条件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时，要注意</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IF</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END IF</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的配对，通常可以利用文字的缩进来表示嵌套的层次，以帮助我们对程序的阅读和理解</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20" name="矩形 19"/>
          <p:cNvSpPr/>
          <p:nvPr/>
        </p:nvSpPr>
        <p:spPr>
          <a:xfrm>
            <a:off x="470265" y="333450"/>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3</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条件语句的嵌套，其一般形式是</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85514" y="981522"/>
          <a:ext cx="10001250" cy="5648325"/>
        </p:xfrm>
        <a:graphic>
          <a:graphicData uri="http://schemas.openxmlformats.org/presentationml/2006/ole">
            <mc:AlternateContent xmlns:mc="http://schemas.openxmlformats.org/markup-compatibility/2006">
              <mc:Choice xmlns:v="urn:schemas-microsoft-com:vml" Requires="v">
                <p:oleObj spid="_x0000_s7169" name="文档" r:id="rId2" imgW="10005060" imgH="5647690" progId="Word.Document.12">
                  <p:embed/>
                </p:oleObj>
              </mc:Choice>
              <mc:Fallback>
                <p:oleObj name="文档" r:id="rId2" imgW="10005060" imgH="5647690" progId="Word.Document.12">
                  <p:embed/>
                  <p:pic>
                    <p:nvPicPr>
                      <p:cNvPr id="0" name="图片 7168"/>
                      <p:cNvPicPr>
                        <a:picLocks noChangeAspect="1"/>
                      </p:cNvPicPr>
                      <p:nvPr/>
                    </p:nvPicPr>
                    <p:blipFill>
                      <a:blip r:embed="rId3"/>
                      <a:stretch>
                        <a:fillRect/>
                      </a:stretch>
                    </p:blipFill>
                    <p:spPr>
                      <a:xfrm>
                        <a:off x="-385514" y="981522"/>
                        <a:ext cx="10001250" cy="5648325"/>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anose="020B0503020204020204" pitchFamily="34" charset="-122"/>
                <a:ea typeface="微软雅黑" panose="020B0503020204020204"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406574" y="54947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知识点一　条件语句</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5" name="矩形 4"/>
          <p:cNvSpPr/>
          <p:nvPr/>
        </p:nvSpPr>
        <p:spPr>
          <a:xfrm>
            <a:off x="406574" y="115699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条件语句的格式、功能及与条件结构的对应关系</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486693" y="1989634"/>
          <a:ext cx="8352929" cy="4032450"/>
        </p:xfrm>
        <a:graphic>
          <a:graphicData uri="http://schemas.openxmlformats.org/drawingml/2006/table">
            <a:tbl>
              <a:tblPr/>
              <a:tblGrid>
                <a:gridCol w="1613189"/>
                <a:gridCol w="3221743"/>
                <a:gridCol w="3517997"/>
              </a:tblGrid>
              <a:tr h="686560">
                <a:tc>
                  <a:txBody>
                    <a:bodyPr/>
                    <a:lstStyle/>
                    <a:p>
                      <a:pPr algn="ctr">
                        <a:lnSpc>
                          <a:spcPct val="150000"/>
                        </a:lnSpc>
                        <a:spcAft>
                          <a:spcPts val="0"/>
                        </a:spcAft>
                      </a:pPr>
                      <a:r>
                        <a:rPr lang="en-US" sz="2800" i="1" kern="100" baseline="0" dirty="0">
                          <a:effectLst/>
                          <a:latin typeface="Times New Roman" panose="02020603050405020304"/>
                          <a:ea typeface="华文细黑"/>
                          <a:cs typeface="Courier New" panose="02070309020205020404"/>
                        </a:rPr>
                        <a:t> </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格式一</a:t>
                      </a:r>
                      <a:endParaRPr lang="zh-CN" sz="2800" kern="100" baseline="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格式二</a:t>
                      </a:r>
                      <a:endParaRPr lang="zh-CN" sz="2800" kern="100" baseline="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5890">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条件语句</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条件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altLang="zh-CN" sz="2800" u="none" kern="100" baseline="0" dirty="0" smtClean="0">
                          <a:effectLst/>
                          <a:latin typeface="Times New Roman" panose="02020603050405020304"/>
                          <a:ea typeface="华文细黑"/>
                          <a:cs typeface="Times New Roman" panose="02020603050405020304"/>
                        </a:rPr>
                        <a:t>            </a:t>
                      </a:r>
                      <a:r>
                        <a:rPr lang="en-US" altLang="zh-CN" sz="2800" u="sng" kern="100" baseline="0" dirty="0" smtClean="0">
                          <a:effectLst/>
                          <a:latin typeface="Times New Roman" panose="02020603050405020304"/>
                          <a:ea typeface="华文细黑"/>
                          <a:cs typeface="Times New Roman" panose="02020603050405020304"/>
                        </a:rPr>
                        <a:t>		</a:t>
                      </a:r>
                      <a:endParaRPr lang="en-US" sz="2800" u="none" kern="100" baseline="0" dirty="0" smtClean="0">
                        <a:effectLst/>
                        <a:latin typeface="宋体" panose="02010600030101010101" pitchFamily="2" charset="-122"/>
                        <a:ea typeface="+mn-ea"/>
                        <a:cs typeface="Courier New" panose="02070309020205020404"/>
                      </a:endParaRPr>
                    </a:p>
                    <a:p>
                      <a:pPr algn="l">
                        <a:lnSpc>
                          <a:spcPct val="150000"/>
                        </a:lnSpc>
                        <a:spcAft>
                          <a:spcPts val="0"/>
                        </a:spcAft>
                      </a:pPr>
                      <a:r>
                        <a:rPr lang="en-US" sz="2800" kern="100" baseline="0" dirty="0" smtClean="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条件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altLang="zh-CN" sz="2800" u="none" kern="100" baseline="0" dirty="0" smtClean="0">
                          <a:effectLst/>
                          <a:latin typeface="Times New Roman" panose="02020603050405020304"/>
                          <a:ea typeface="华文细黑"/>
                          <a:cs typeface="Times New Roman" panose="02020603050405020304"/>
                        </a:rPr>
                        <a:t>            </a:t>
                      </a:r>
                      <a:r>
                        <a:rPr lang="en-US" altLang="zh-CN" sz="2800" u="sng" kern="100" baseline="0" dirty="0" smtClean="0">
                          <a:effectLst/>
                          <a:latin typeface="Times New Roman" panose="02020603050405020304"/>
                          <a:ea typeface="华文细黑"/>
                          <a:cs typeface="Times New Roman" panose="02020603050405020304"/>
                        </a:rPr>
                        <a:t>		</a:t>
                      </a:r>
                      <a:r>
                        <a:rPr lang="en-US" sz="2800" kern="100" baseline="0" dirty="0" smtClean="0">
                          <a:effectLst/>
                          <a:latin typeface="Times New Roman" panose="02020603050405020304"/>
                          <a:ea typeface="华文细黑"/>
                          <a:cs typeface="Courier New" panose="02070309020205020404"/>
                        </a:rPr>
                        <a:t> </a:t>
                      </a:r>
                      <a:endParaRPr lang="zh-CN" sz="2800" kern="100" baseline="0" dirty="0">
                        <a:effectLst/>
                        <a:latin typeface="宋体" panose="02010600030101010101" pitchFamily="2" charset="-122"/>
                        <a:cs typeface="Courier New" panose="02070309020205020404"/>
                      </a:endParaRPr>
                    </a:p>
                    <a:p>
                      <a:pPr indent="1600200" algn="l">
                        <a:lnSpc>
                          <a:spcPct val="15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altLang="zh-CN" sz="2800" u="none" kern="100" baseline="0" dirty="0" smtClean="0">
                          <a:effectLst/>
                          <a:latin typeface="Times New Roman" panose="02020603050405020304"/>
                          <a:ea typeface="华文细黑"/>
                          <a:cs typeface="Times New Roman" panose="02020603050405020304"/>
                        </a:rPr>
                        <a:t>            </a:t>
                      </a:r>
                      <a:r>
                        <a:rPr lang="en-US" altLang="zh-CN" sz="2800" u="sng" kern="100" baseline="0" dirty="0" smtClean="0">
                          <a:effectLst/>
                          <a:latin typeface="Times New Roman" panose="02020603050405020304"/>
                          <a:ea typeface="华文细黑"/>
                          <a:cs typeface="Times New Roman" panose="02020603050405020304"/>
                        </a:rPr>
                        <a:t>		</a:t>
                      </a:r>
                      <a:r>
                        <a:rPr lang="en-US" sz="2800" kern="100" baseline="0" dirty="0" smtClean="0">
                          <a:effectLst/>
                          <a:latin typeface="Times New Roman" panose="02020603050405020304"/>
                          <a:ea typeface="华文细黑"/>
                          <a:cs typeface="Courier New" panose="02070309020205020404"/>
                        </a:rPr>
                        <a:t> </a:t>
                      </a:r>
                      <a:endParaRPr lang="en-US" sz="2800" kern="100" baseline="0" dirty="0" smtClean="0">
                        <a:effectLst/>
                        <a:latin typeface="宋体" panose="02010600030101010101" pitchFamily="2" charset="-122"/>
                        <a:ea typeface="+mn-ea"/>
                        <a:cs typeface="Courier New" panose="02070309020205020404"/>
                      </a:endParaRPr>
                    </a:p>
                    <a:p>
                      <a:pPr algn="l">
                        <a:lnSpc>
                          <a:spcPct val="150000"/>
                        </a:lnSpc>
                        <a:spcAft>
                          <a:spcPts val="0"/>
                        </a:spcAft>
                      </a:pPr>
                      <a:r>
                        <a:rPr lang="en-US" sz="2800" kern="100" baseline="0" dirty="0" smtClean="0">
                          <a:effectLst/>
                          <a:latin typeface="Times New Roman" panose="02020603050405020304"/>
                          <a:ea typeface="华文细黑"/>
                          <a:cs typeface="Courier New" panose="02070309020205020404"/>
                        </a:rPr>
                        <a:t>END </a:t>
                      </a:r>
                      <a:r>
                        <a:rPr lang="en-US" sz="2800" kern="100" baseline="0" dirty="0">
                          <a:effectLst/>
                          <a:latin typeface="Times New Roman" panose="02020603050405020304"/>
                          <a:ea typeface="华文细黑"/>
                          <a:cs typeface="Courier New" panose="02070309020205020404"/>
                        </a:rPr>
                        <a:t>IF</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295006" y="4111660"/>
            <a:ext cx="1261884" cy="523220"/>
          </a:xfrm>
          <a:prstGeom prst="rect">
            <a:avLst/>
          </a:prstGeom>
        </p:spPr>
        <p:txBody>
          <a:bodyPr wrap="none">
            <a:spAutoFit/>
          </a:bodyPr>
          <a:lstStyle/>
          <a:p>
            <a:r>
              <a:rPr lang="zh-CN" altLang="en-US" sz="2800" kern="100" dirty="0">
                <a:solidFill>
                  <a:srgbClr val="C00000"/>
                </a:solidFill>
                <a:latin typeface="Times New Roman" panose="02020603050405020304"/>
                <a:ea typeface="华文细黑"/>
                <a:cs typeface="Times New Roman" panose="02020603050405020304"/>
              </a:rPr>
              <a:t>语句体</a:t>
            </a:r>
            <a:endParaRPr lang="zh-CN" altLang="en-US" dirty="0">
              <a:solidFill>
                <a:srgbClr val="C00000"/>
              </a:solidFill>
            </a:endParaRPr>
          </a:p>
        </p:txBody>
      </p:sp>
      <p:sp>
        <p:nvSpPr>
          <p:cNvPr id="7" name="矩形 6"/>
          <p:cNvSpPr/>
          <p:nvPr/>
        </p:nvSpPr>
        <p:spPr>
          <a:xfrm>
            <a:off x="7380565" y="3473113"/>
            <a:ext cx="144142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语句体</a:t>
            </a:r>
            <a:r>
              <a:rPr lang="en-US" altLang="zh-CN" sz="2800" kern="100" dirty="0">
                <a:solidFill>
                  <a:srgbClr val="C00000"/>
                </a:solidFill>
                <a:latin typeface="Times New Roman" panose="02020603050405020304"/>
                <a:ea typeface="华文细黑"/>
                <a:cs typeface="Times New Roman" panose="02020603050405020304"/>
              </a:rPr>
              <a:t>1</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7380565" y="4754513"/>
            <a:ext cx="144142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语句体</a:t>
            </a:r>
            <a:r>
              <a:rPr lang="en-US" altLang="zh-CN" sz="2800" kern="100" dirty="0">
                <a:solidFill>
                  <a:srgbClr val="C00000"/>
                </a:solidFill>
                <a:latin typeface="Times New Roman" panose="02020603050405020304"/>
                <a:ea typeface="华文细黑"/>
                <a:cs typeface="Times New Roman" panose="02020603050405020304"/>
              </a:rPr>
              <a:t>2</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p:bldP spid="6" grpId="1"/>
      <p:bldP spid="7" grpId="0"/>
      <p:bldP spid="7" grpId="1"/>
      <p:bldP spid="8" grpId="0"/>
      <p:bldP spid="8"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duotone>
              <a:schemeClr val="accent6">
                <a:shade val="45000"/>
                <a:satMod val="135000"/>
              </a:schemeClr>
              <a:prstClr val="white"/>
            </a:duotone>
            <a:extLst>
              <a:ext uri="{28A0092B-C50C-407E-A947-70E740481C1C}">
                <a14:useLocalDpi xmlns:a14="http://schemas.microsoft.com/office/drawing/2010/main" val="0"/>
              </a:ext>
            </a:extLst>
          </a:blip>
          <a:srcRect l="3515" t="2777" r="2954" b="7672"/>
          <a:stretch>
            <a:fillRect/>
          </a:stretch>
        </p:blipFill>
        <p:spPr>
          <a:xfrm>
            <a:off x="8293946" y="4082642"/>
            <a:ext cx="3887912" cy="2784286"/>
          </a:xfrm>
          <a:prstGeom prst="rect">
            <a:avLst/>
          </a:prstGeom>
        </p:spPr>
      </p:pic>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22599" y="549474"/>
          <a:ext cx="10801200" cy="5904656"/>
        </p:xfrm>
        <a:graphic>
          <a:graphicData uri="http://schemas.openxmlformats.org/drawingml/2006/table">
            <a:tbl>
              <a:tblPr/>
              <a:tblGrid>
                <a:gridCol w="1764902"/>
                <a:gridCol w="4487164"/>
                <a:gridCol w="4549134"/>
              </a:tblGrid>
              <a:tr h="2703336">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语句功能</a:t>
                      </a:r>
                      <a:endParaRPr lang="zh-CN" sz="2800" kern="100" baseline="0" dirty="0">
                        <a:effectLst/>
                        <a:latin typeface="宋体" panose="02010600030101010101" pitchFamily="2" charset="-122"/>
                        <a:cs typeface="Courier New" panose="02070309020205020404"/>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panose="02020603050405020304"/>
                          <a:ea typeface="华文细黑"/>
                          <a:cs typeface="Times New Roman" panose="02020603050405020304"/>
                        </a:rPr>
                        <a:t>首先对</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后</a:t>
                      </a:r>
                      <a:r>
                        <a:rPr lang="zh-CN" sz="2800" kern="100" baseline="0" dirty="0" smtClean="0">
                          <a:effectLst/>
                          <a:latin typeface="Times New Roman" panose="02020603050405020304"/>
                          <a:ea typeface="华文细黑"/>
                          <a:cs typeface="Times New Roman" panose="02020603050405020304"/>
                        </a:rPr>
                        <a:t>的</a:t>
                      </a:r>
                      <a:r>
                        <a:rPr lang="en-US" altLang="zh-CN" sz="2800" u="sng" kern="100" baseline="0" dirty="0" smtClean="0">
                          <a:effectLst/>
                          <a:latin typeface="Times New Roman" panose="02020603050405020304"/>
                          <a:ea typeface="华文细黑"/>
                          <a:cs typeface="Times New Roman" panose="02020603050405020304"/>
                        </a:rPr>
                        <a:t>        </a:t>
                      </a:r>
                      <a:r>
                        <a:rPr lang="zh-CN" sz="2800" kern="100" baseline="0" dirty="0" smtClean="0">
                          <a:effectLst/>
                          <a:latin typeface="Times New Roman" panose="02020603050405020304"/>
                          <a:ea typeface="华文细黑"/>
                          <a:cs typeface="Times New Roman" panose="02020603050405020304"/>
                        </a:rPr>
                        <a:t>进行</a:t>
                      </a:r>
                      <a:r>
                        <a:rPr lang="zh-CN" sz="2800" kern="100" baseline="0" dirty="0">
                          <a:effectLst/>
                          <a:latin typeface="Times New Roman" panose="02020603050405020304"/>
                          <a:ea typeface="华文细黑"/>
                          <a:cs typeface="Times New Roman" panose="02020603050405020304"/>
                        </a:rPr>
                        <a:t>判断，如果</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条件符合，那么</a:t>
                      </a:r>
                      <a:r>
                        <a:rPr lang="en-US" sz="2800" kern="100" baseline="0" dirty="0">
                          <a:effectLst/>
                          <a:latin typeface="Times New Roman" panose="02020603050405020304"/>
                          <a:ea typeface="华文细黑"/>
                          <a:cs typeface="Courier New" panose="02070309020205020404"/>
                        </a:rPr>
                        <a:t>(THEN)</a:t>
                      </a:r>
                      <a:r>
                        <a:rPr lang="zh-CN" sz="2800" kern="100" baseline="0" dirty="0" smtClean="0">
                          <a:effectLst/>
                          <a:latin typeface="Times New Roman" panose="02020603050405020304"/>
                          <a:ea typeface="华文细黑"/>
                          <a:cs typeface="Times New Roman" panose="02020603050405020304"/>
                        </a:rPr>
                        <a:t>执行</a:t>
                      </a:r>
                      <a:r>
                        <a:rPr lang="en-US" altLang="zh-CN" sz="2800" u="sng" kern="100" baseline="0" dirty="0" smtClean="0">
                          <a:effectLst/>
                          <a:latin typeface="Times New Roman" panose="02020603050405020304"/>
                          <a:ea typeface="华文细黑"/>
                          <a:cs typeface="Times New Roman" panose="02020603050405020304"/>
                        </a:rPr>
                        <a:t>            </a:t>
                      </a:r>
                      <a:r>
                        <a:rPr lang="zh-CN" sz="2800" kern="100" baseline="0" dirty="0" smtClean="0">
                          <a:effectLst/>
                          <a:latin typeface="Times New Roman" panose="02020603050405020304"/>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否则执行</a:t>
                      </a:r>
                      <a:r>
                        <a:rPr lang="en-US" sz="2800" kern="100" baseline="0" dirty="0">
                          <a:effectLst/>
                          <a:latin typeface="Times New Roman" panose="02020603050405020304"/>
                          <a:ea typeface="华文细黑"/>
                          <a:cs typeface="Courier New" panose="02070309020205020404"/>
                        </a:rPr>
                        <a:t>END IF</a:t>
                      </a:r>
                      <a:r>
                        <a:rPr lang="zh-CN" sz="2800" kern="100" baseline="0" dirty="0">
                          <a:effectLst/>
                          <a:latin typeface="Times New Roman" panose="02020603050405020304"/>
                          <a:ea typeface="华文细黑"/>
                          <a:cs typeface="Times New Roman" panose="02020603050405020304"/>
                        </a:rPr>
                        <a:t>之后的语句</a:t>
                      </a:r>
                      <a:endParaRPr lang="zh-CN" sz="2800" kern="100" baseline="0" dirty="0">
                        <a:effectLst/>
                        <a:latin typeface="宋体" panose="02010600030101010101" pitchFamily="2" charset="-122"/>
                        <a:cs typeface="Courier New" panose="02070309020205020404"/>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panose="02020603050405020304"/>
                          <a:ea typeface="华文细黑"/>
                          <a:cs typeface="Times New Roman" panose="02020603050405020304"/>
                        </a:rPr>
                        <a:t>首先对</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后</a:t>
                      </a:r>
                      <a:r>
                        <a:rPr lang="zh-CN" sz="2800" kern="100" baseline="0" dirty="0" smtClean="0">
                          <a:effectLst/>
                          <a:latin typeface="Times New Roman" panose="02020603050405020304"/>
                          <a:ea typeface="华文细黑"/>
                          <a:cs typeface="Times New Roman" panose="02020603050405020304"/>
                        </a:rPr>
                        <a:t>的</a:t>
                      </a:r>
                      <a:r>
                        <a:rPr lang="en-US" altLang="zh-CN" sz="2800" u="sng" kern="100" baseline="0" dirty="0" smtClean="0">
                          <a:effectLst/>
                          <a:latin typeface="Times New Roman" panose="02020603050405020304"/>
                          <a:ea typeface="华文细黑"/>
                          <a:cs typeface="Times New Roman" panose="02020603050405020304"/>
                        </a:rPr>
                        <a:t>         </a:t>
                      </a:r>
                      <a:r>
                        <a:rPr lang="zh-CN" sz="2800" kern="100" baseline="0" dirty="0" smtClean="0">
                          <a:effectLst/>
                          <a:latin typeface="Times New Roman" panose="02020603050405020304"/>
                          <a:ea typeface="华文细黑"/>
                          <a:cs typeface="Times New Roman" panose="02020603050405020304"/>
                        </a:rPr>
                        <a:t>进行</a:t>
                      </a:r>
                      <a:r>
                        <a:rPr lang="zh-CN" sz="2800" kern="100" baseline="0" dirty="0">
                          <a:effectLst/>
                          <a:latin typeface="Times New Roman" panose="02020603050405020304"/>
                          <a:ea typeface="华文细黑"/>
                          <a:cs typeface="Times New Roman" panose="02020603050405020304"/>
                        </a:rPr>
                        <a:t>判断，如果</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条件符合，那么</a:t>
                      </a:r>
                      <a:r>
                        <a:rPr lang="en-US" sz="2800" kern="100" baseline="0" dirty="0">
                          <a:effectLst/>
                          <a:latin typeface="Times New Roman" panose="02020603050405020304"/>
                          <a:ea typeface="华文细黑"/>
                          <a:cs typeface="Courier New" panose="02070309020205020404"/>
                        </a:rPr>
                        <a:t>(THEN)</a:t>
                      </a:r>
                      <a:r>
                        <a:rPr lang="zh-CN" sz="2800" kern="100" baseline="0" dirty="0" smtClean="0">
                          <a:effectLst/>
                          <a:latin typeface="Times New Roman" panose="02020603050405020304"/>
                          <a:ea typeface="华文细黑"/>
                          <a:cs typeface="Times New Roman" panose="02020603050405020304"/>
                        </a:rPr>
                        <a:t>执行</a:t>
                      </a:r>
                      <a:r>
                        <a:rPr lang="en-US" altLang="zh-CN" sz="2800" u="sng" kern="100" baseline="0" dirty="0" smtClean="0">
                          <a:effectLst/>
                          <a:latin typeface="Times New Roman" panose="02020603050405020304"/>
                          <a:ea typeface="华文细黑"/>
                          <a:cs typeface="Times New Roman" panose="02020603050405020304"/>
                        </a:rPr>
                        <a:t>                 </a:t>
                      </a:r>
                      <a:r>
                        <a:rPr lang="zh-CN" sz="2800" kern="100" baseline="0" dirty="0" smtClean="0">
                          <a:effectLst/>
                          <a:latin typeface="Times New Roman" panose="02020603050405020304"/>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否则</a:t>
                      </a:r>
                      <a:r>
                        <a:rPr lang="en-US" sz="2800" kern="100" baseline="0" dirty="0">
                          <a:effectLst/>
                          <a:latin typeface="Times New Roman" panose="02020603050405020304"/>
                          <a:ea typeface="华文细黑"/>
                          <a:cs typeface="Courier New" panose="02070309020205020404"/>
                        </a:rPr>
                        <a:t>(ELSE)</a:t>
                      </a:r>
                      <a:r>
                        <a:rPr lang="zh-CN" sz="2800" kern="100" baseline="0" dirty="0" smtClean="0">
                          <a:effectLst/>
                          <a:latin typeface="Times New Roman" panose="02020603050405020304"/>
                          <a:ea typeface="华文细黑"/>
                          <a:cs typeface="Times New Roman" panose="02020603050405020304"/>
                        </a:rPr>
                        <a:t>执行</a:t>
                      </a:r>
                      <a:r>
                        <a:rPr lang="en-US" altLang="zh-CN" sz="2800" u="sng" kern="100" baseline="0" dirty="0" smtClean="0">
                          <a:effectLst/>
                          <a:latin typeface="Times New Roman" panose="02020603050405020304"/>
                          <a:ea typeface="华文细黑"/>
                          <a:cs typeface="Times New Roman" panose="02020603050405020304"/>
                        </a:rPr>
                        <a:t>		</a:t>
                      </a:r>
                      <a:endParaRPr lang="zh-CN" sz="2800" kern="100" baseline="0" dirty="0">
                        <a:effectLst/>
                        <a:latin typeface="宋体" panose="02010600030101010101" pitchFamily="2" charset="-122"/>
                        <a:cs typeface="Courier New" panose="02070309020205020404"/>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1320">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对应条件结构框图</a:t>
                      </a:r>
                      <a:endParaRPr lang="zh-CN" sz="2800" kern="100" baseline="0">
                        <a:effectLst/>
                        <a:latin typeface="宋体" panose="02010600030101010101" pitchFamily="2" charset="-122"/>
                        <a:cs typeface="Courier New" panose="02070309020205020404"/>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a:effectLst/>
                        <a:latin typeface="Times New Roman" panose="02020603050405020304"/>
                        <a:ea typeface="华文细黑"/>
                        <a:cs typeface="Courier New" panose="02070309020205020404"/>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dirty="0">
                        <a:effectLst/>
                        <a:latin typeface="Times New Roman" panose="02020603050405020304"/>
                        <a:ea typeface="华文细黑"/>
                        <a:cs typeface="Courier New" panose="02070309020205020404"/>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054" name="Picture 6" descr="E:\莫成程\2016\同步\创新设计\数学\人A必修3\PPT\做PPT的WORD\RA100.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11473" y="3357786"/>
            <a:ext cx="3280479" cy="296114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莫成程\2016\同步\创新设计\数学\人A必修3\PPT\做PPT的WORD\RA101.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5366" y="3357786"/>
            <a:ext cx="3309510" cy="296114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429497" y="71254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条件</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4213473" y="1999159"/>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语句体</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8955861" y="70301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条件</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8902258" y="1999159"/>
            <a:ext cx="144142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语句体</a:t>
            </a:r>
            <a:r>
              <a:rPr lang="en-US" altLang="zh-CN" sz="2800" kern="100" dirty="0">
                <a:solidFill>
                  <a:srgbClr val="C00000"/>
                </a:solidFill>
                <a:latin typeface="Times New Roman" panose="02020603050405020304"/>
                <a:ea typeface="华文细黑"/>
                <a:cs typeface="Times New Roman" panose="02020603050405020304"/>
              </a:rPr>
              <a:t>1</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8895362" y="2575223"/>
            <a:ext cx="144142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语句体</a:t>
            </a:r>
            <a:r>
              <a:rPr lang="en-US" altLang="zh-CN" sz="2800" kern="100" dirty="0">
                <a:solidFill>
                  <a:srgbClr val="C00000"/>
                </a:solidFill>
                <a:latin typeface="Times New Roman" panose="02020603050405020304"/>
                <a:ea typeface="华文细黑"/>
                <a:cs typeface="Times New Roman" panose="02020603050405020304"/>
              </a:rPr>
              <a:t>2</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5" grpId="0"/>
      <p:bldP spid="5" grpId="1"/>
      <p:bldP spid="6" grpId="0"/>
      <p:bldP spid="6" grpId="1"/>
      <p:bldP spid="8" grpId="0"/>
      <p:bldP spid="8" grpId="1"/>
      <p:bldP spid="9" grpId="0"/>
      <p:bldP spid="9" grpId="1"/>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3691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两种条件语句的区别与联系：</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838622" y="1269554"/>
          <a:ext cx="10873208" cy="4824536"/>
        </p:xfrm>
        <a:graphic>
          <a:graphicData uri="http://schemas.openxmlformats.org/drawingml/2006/table">
            <a:tbl>
              <a:tblPr/>
              <a:tblGrid>
                <a:gridCol w="2304256"/>
                <a:gridCol w="3528392"/>
                <a:gridCol w="5040560"/>
              </a:tblGrid>
              <a:tr h="269083">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类型</a:t>
                      </a:r>
                      <a:endParaRPr lang="zh-CN" sz="28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区别</a:t>
                      </a:r>
                      <a:endParaRPr lang="zh-CN" sz="28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联系</a:t>
                      </a:r>
                      <a:endParaRPr lang="zh-CN" sz="28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6330">
                <a:tc>
                  <a:txBody>
                    <a:bodyPr/>
                    <a:lstStyle/>
                    <a:p>
                      <a:pPr algn="l">
                        <a:lnSpc>
                          <a:spcPct val="150000"/>
                        </a:lnSpc>
                        <a:spcAft>
                          <a:spcPts val="0"/>
                        </a:spcAft>
                      </a:pPr>
                      <a:r>
                        <a:rPr lang="en-US" sz="2800" kern="100" baseline="0">
                          <a:effectLst/>
                          <a:latin typeface="Times New Roman" panose="02020603050405020304"/>
                          <a:ea typeface="华文细黑"/>
                          <a:cs typeface="Courier New" panose="02070309020205020404"/>
                        </a:rPr>
                        <a:t>IF</a:t>
                      </a:r>
                      <a:r>
                        <a:rPr lang="zh-CN" sz="2800" kern="100" baseline="0">
                          <a:effectLst/>
                          <a:latin typeface="Times New Roman" panose="02020603050405020304"/>
                          <a:ea typeface="华文细黑"/>
                          <a:cs typeface="Times New Roman" panose="02020603050405020304"/>
                        </a:rPr>
                        <a:t>－</a:t>
                      </a:r>
                      <a:r>
                        <a:rPr lang="en-US" sz="2800" kern="100" baseline="0">
                          <a:effectLst/>
                          <a:latin typeface="Times New Roman" panose="02020603050405020304"/>
                          <a:ea typeface="华文细黑"/>
                          <a:cs typeface="Courier New" panose="02070309020205020404"/>
                        </a:rPr>
                        <a:t>THEN</a:t>
                      </a:r>
                      <a:r>
                        <a:rPr lang="zh-CN" sz="2800" kern="100" baseline="0">
                          <a:effectLst/>
                          <a:latin typeface="Times New Roman" panose="02020603050405020304"/>
                          <a:ea typeface="华文细黑"/>
                          <a:cs typeface="Times New Roman" panose="02020603050405020304"/>
                        </a:rPr>
                        <a:t>－</a:t>
                      </a:r>
                      <a:r>
                        <a:rPr lang="en-US" sz="2800" kern="100" baseline="0">
                          <a:effectLst/>
                          <a:latin typeface="Times New Roman" panose="02020603050405020304"/>
                          <a:ea typeface="华文细黑"/>
                          <a:cs typeface="Courier New" panose="02070309020205020404"/>
                        </a:rPr>
                        <a:t>END IF</a:t>
                      </a:r>
                      <a:r>
                        <a:rPr lang="zh-CN" sz="2800" kern="100" baseline="0">
                          <a:effectLst/>
                          <a:latin typeface="Times New Roman" panose="02020603050405020304"/>
                          <a:ea typeface="华文细黑"/>
                          <a:cs typeface="Times New Roman" panose="02020603050405020304"/>
                        </a:rPr>
                        <a:t>语句</a:t>
                      </a:r>
                      <a:endParaRPr lang="zh-CN" sz="28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只含有一个语句体</a:t>
                      </a:r>
                      <a:endParaRPr lang="zh-CN" sz="28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两种条件语句中首先都要对条件进行判断，然后才执行相应的语句体；执行完语句体后，程序都交汇于一点完成条件语句</a:t>
                      </a:r>
                      <a:r>
                        <a:rPr lang="en-US" sz="2800" kern="100" baseline="0" dirty="0">
                          <a:effectLst/>
                          <a:latin typeface="Times New Roman" panose="02020603050405020304"/>
                          <a:ea typeface="华文细黑"/>
                          <a:cs typeface="Courier New" panose="02070309020205020404"/>
                        </a:rPr>
                        <a:t>. </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都以</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开始，以</a:t>
                      </a:r>
                      <a:r>
                        <a:rPr lang="en-US" sz="2800" kern="100" baseline="0" dirty="0">
                          <a:effectLst/>
                          <a:latin typeface="Times New Roman" panose="02020603050405020304"/>
                          <a:ea typeface="华文细黑"/>
                          <a:cs typeface="Courier New" panose="02070309020205020404"/>
                        </a:rPr>
                        <a:t>END IF</a:t>
                      </a:r>
                      <a:r>
                        <a:rPr lang="zh-CN" sz="2800" kern="100" baseline="0" dirty="0">
                          <a:effectLst/>
                          <a:latin typeface="Times New Roman" panose="02020603050405020304"/>
                          <a:ea typeface="华文细黑"/>
                          <a:cs typeface="Times New Roman" panose="02020603050405020304"/>
                        </a:rPr>
                        <a:t>结束</a:t>
                      </a:r>
                      <a:endParaRPr lang="zh-CN" sz="2800" kern="100" baseline="0" dirty="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4296">
                <a:tc>
                  <a:txBody>
                    <a:bodyPr/>
                    <a:lstStyle/>
                    <a:p>
                      <a:pPr algn="l">
                        <a:lnSpc>
                          <a:spcPct val="150000"/>
                        </a:lnSpc>
                        <a:spcAft>
                          <a:spcPts val="0"/>
                        </a:spcAft>
                      </a:pPr>
                      <a:r>
                        <a:rPr lang="en-US" sz="2800" kern="100" baseline="0">
                          <a:effectLst/>
                          <a:latin typeface="Times New Roman" panose="02020603050405020304"/>
                          <a:ea typeface="华文细黑"/>
                          <a:cs typeface="Courier New" panose="02070309020205020404"/>
                        </a:rPr>
                        <a:t>IF</a:t>
                      </a:r>
                      <a:r>
                        <a:rPr lang="zh-CN" sz="2800" kern="100" baseline="0">
                          <a:effectLst/>
                          <a:latin typeface="Times New Roman" panose="02020603050405020304"/>
                          <a:ea typeface="华文细黑"/>
                          <a:cs typeface="Times New Roman" panose="02020603050405020304"/>
                        </a:rPr>
                        <a:t>－</a:t>
                      </a:r>
                      <a:r>
                        <a:rPr lang="en-US" sz="2800" kern="100" baseline="0">
                          <a:effectLst/>
                          <a:latin typeface="Times New Roman" panose="02020603050405020304"/>
                          <a:ea typeface="华文细黑"/>
                          <a:cs typeface="Courier New" panose="02070309020205020404"/>
                        </a:rPr>
                        <a:t>THEN</a:t>
                      </a:r>
                      <a:r>
                        <a:rPr lang="zh-CN" sz="2800" kern="100" baseline="0">
                          <a:effectLst/>
                          <a:latin typeface="Times New Roman" panose="02020603050405020304"/>
                          <a:ea typeface="华文细黑"/>
                          <a:cs typeface="Times New Roman" panose="02020603050405020304"/>
                        </a:rPr>
                        <a:t>－</a:t>
                      </a:r>
                      <a:r>
                        <a:rPr lang="en-US" sz="2800" kern="100" baseline="0">
                          <a:effectLst/>
                          <a:latin typeface="Times New Roman" panose="02020603050405020304"/>
                          <a:ea typeface="华文细黑"/>
                          <a:cs typeface="Courier New" panose="02070309020205020404"/>
                        </a:rPr>
                        <a:t>ELSE</a:t>
                      </a:r>
                      <a:r>
                        <a:rPr lang="zh-CN" sz="2800" kern="100" baseline="0">
                          <a:effectLst/>
                          <a:latin typeface="Times New Roman" panose="02020603050405020304"/>
                          <a:ea typeface="华文细黑"/>
                          <a:cs typeface="Times New Roman" panose="02020603050405020304"/>
                        </a:rPr>
                        <a:t>－</a:t>
                      </a:r>
                      <a:r>
                        <a:rPr lang="en-US" sz="2800" kern="100" baseline="0">
                          <a:effectLst/>
                          <a:latin typeface="Times New Roman" panose="02020603050405020304"/>
                          <a:ea typeface="华文细黑"/>
                          <a:cs typeface="Courier New" panose="02070309020205020404"/>
                        </a:rPr>
                        <a:t>END IF</a:t>
                      </a:r>
                      <a:r>
                        <a:rPr lang="zh-CN" sz="2800" kern="100" baseline="0">
                          <a:effectLst/>
                          <a:latin typeface="Times New Roman" panose="02020603050405020304"/>
                          <a:ea typeface="华文细黑"/>
                          <a:cs typeface="Times New Roman" panose="02020603050405020304"/>
                        </a:rPr>
                        <a:t>语句</a:t>
                      </a:r>
                      <a:endParaRPr lang="zh-CN" sz="28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panose="02020603050405020304"/>
                          <a:ea typeface="华文细黑"/>
                          <a:cs typeface="Times New Roman" panose="02020603050405020304"/>
                        </a:rPr>
                        <a:t>含有两个语句体，满足条件时执行一个语句体，不满足条件时执行另一个语句体</a:t>
                      </a:r>
                      <a:endParaRPr lang="zh-CN" sz="2800" kern="100" baseline="0" dirty="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94404" y="477466"/>
            <a:ext cx="1138558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思考　</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条件语句中的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语句体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是指一条语句吗？</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4404" y="1233509"/>
            <a:ext cx="11385581"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　</a:t>
            </a:r>
            <a:r>
              <a:rPr lang="zh-CN" altLang="zh-CN" sz="2800" kern="100" dirty="0">
                <a:latin typeface="Times New Roman" panose="02020603050405020304"/>
                <a:ea typeface="华文细黑"/>
                <a:cs typeface="Times New Roman" panose="02020603050405020304"/>
              </a:rPr>
              <a:t>不一定，当条件成立时，只需执行一条语句，这条语句本身就是一个语句体；当程序要执行多个语句时，这多个语句就构成一个语句体，故语句体可以是一条程序语句，也可以是一组程序语句</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294404" y="3247991"/>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一般在什么条件下才需要用到条件语句？使用条件语句的关键是什么</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294404" y="4040079"/>
            <a:ext cx="1138558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　</a:t>
            </a:r>
            <a:r>
              <a:rPr lang="zh-CN" altLang="zh-CN" sz="2800" kern="100" dirty="0">
                <a:latin typeface="Times New Roman" panose="02020603050405020304"/>
                <a:ea typeface="华文细黑"/>
                <a:cs typeface="Times New Roman" panose="02020603050405020304"/>
              </a:rPr>
              <a:t>一般在分类处理问题时需要用到条件语句；使用条件语句的关键是明确分类的对象和标准</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17426"/>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知识点二　条件语句的嵌套和叠加</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13" name="矩形 12"/>
          <p:cNvSpPr/>
          <p:nvPr/>
        </p:nvSpPr>
        <p:spPr>
          <a:xfrm>
            <a:off x="406574" y="83750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条件语句的嵌套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语句格式和框图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其程序框图如图</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其语句格式</a:t>
            </a:r>
            <a:r>
              <a:rPr lang="zh-CN" altLang="zh-CN" sz="2800" kern="100" dirty="0" smtClean="0">
                <a:latin typeface="Times New Roman" panose="02020603050405020304"/>
                <a:ea typeface="华文细黑"/>
                <a:cs typeface="Times New Roman" panose="02020603050405020304"/>
              </a:rPr>
              <a:t>如</a:t>
            </a:r>
            <a:r>
              <a:rPr lang="zh-CN" altLang="en-US" sz="2800" kern="100" dirty="0" smtClean="0">
                <a:latin typeface="Times New Roman" panose="02020603050405020304"/>
                <a:ea typeface="华文细黑"/>
                <a:cs typeface="Times New Roman" panose="02020603050405020304"/>
              </a:rPr>
              <a:t>右</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959303" y="621402"/>
          <a:ext cx="3600399" cy="5760720"/>
        </p:xfrm>
        <a:graphic>
          <a:graphicData uri="http://schemas.openxmlformats.org/drawingml/2006/table">
            <a:tbl>
              <a:tblPr firstRow="1" firstCol="1" bandRow="1"/>
              <a:tblGrid>
                <a:gridCol w="3600399"/>
              </a:tblGrid>
              <a:tr h="3309983">
                <a:tc>
                  <a:txBody>
                    <a:bodyPr/>
                    <a:lstStyle/>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条件</a:t>
                      </a: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　语句体</a:t>
                      </a:r>
                      <a:r>
                        <a:rPr lang="en-US" sz="2800" kern="100" baseline="0" dirty="0">
                          <a:effectLst/>
                          <a:latin typeface="Times New Roman" panose="02020603050405020304"/>
                          <a:ea typeface="华文细黑"/>
                          <a:cs typeface="Courier New" panose="02070309020205020404"/>
                        </a:rPr>
                        <a:t>1</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条件</a:t>
                      </a: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 </a:t>
                      </a:r>
                      <a:r>
                        <a:rPr lang="en-US" sz="2800" kern="100" baseline="0" dirty="0" smtClean="0">
                          <a:effectLst/>
                          <a:latin typeface="Times New Roman" panose="02020603050405020304"/>
                          <a:ea typeface="华文细黑"/>
                          <a:cs typeface="Courier New" panose="02070309020205020404"/>
                        </a:rPr>
                        <a:t>           </a:t>
                      </a:r>
                      <a:r>
                        <a:rPr lang="zh-CN" sz="2800" kern="100" baseline="0" dirty="0" smtClean="0">
                          <a:effectLst/>
                          <a:latin typeface="Times New Roman" panose="02020603050405020304"/>
                          <a:ea typeface="华文细黑"/>
                          <a:cs typeface="Times New Roman" panose="02020603050405020304"/>
                        </a:rPr>
                        <a:t>语句</a:t>
                      </a:r>
                      <a:r>
                        <a:rPr lang="zh-CN" sz="2800" kern="100" baseline="0" dirty="0">
                          <a:effectLst/>
                          <a:latin typeface="Times New Roman" panose="02020603050405020304"/>
                          <a:ea typeface="华文细黑"/>
                          <a:cs typeface="Times New Roman" panose="02020603050405020304"/>
                        </a:rPr>
                        <a:t>体</a:t>
                      </a:r>
                      <a:r>
                        <a:rPr lang="en-US" sz="2800" kern="100" baseline="0" dirty="0">
                          <a:effectLst/>
                          <a:latin typeface="Times New Roman" panose="02020603050405020304"/>
                          <a:ea typeface="华文细黑"/>
                          <a:cs typeface="Courier New" panose="02070309020205020404"/>
                        </a:rPr>
                        <a:t>2</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　</a:t>
                      </a:r>
                      <a:r>
                        <a:rPr lang="en-US" altLang="zh-CN" sz="2800" kern="100" baseline="0" dirty="0" smtClean="0">
                          <a:effectLst/>
                          <a:latin typeface="Times New Roman" panose="02020603050405020304"/>
                          <a:ea typeface="华文细黑"/>
                          <a:cs typeface="Times New Roman" panose="02020603050405020304"/>
                        </a:rPr>
                        <a:t>        </a:t>
                      </a:r>
                      <a:r>
                        <a:rPr lang="zh-CN" sz="2800" kern="100" baseline="0" dirty="0" smtClean="0">
                          <a:effectLst/>
                          <a:latin typeface="Times New Roman" panose="02020603050405020304"/>
                          <a:ea typeface="华文细黑"/>
                          <a:cs typeface="Times New Roman" panose="02020603050405020304"/>
                        </a:rPr>
                        <a:t>语句</a:t>
                      </a:r>
                      <a:r>
                        <a:rPr lang="zh-CN" sz="2800" kern="100" baseline="0" dirty="0">
                          <a:effectLst/>
                          <a:latin typeface="Times New Roman" panose="02020603050405020304"/>
                          <a:ea typeface="华文细黑"/>
                          <a:cs typeface="Times New Roman" panose="02020603050405020304"/>
                        </a:rPr>
                        <a:t>体</a:t>
                      </a:r>
                      <a:r>
                        <a:rPr lang="en-US" sz="2800" kern="100" baseline="0" dirty="0">
                          <a:effectLst/>
                          <a:latin typeface="Times New Roman" panose="02020603050405020304"/>
                          <a:ea typeface="华文细黑"/>
                          <a:cs typeface="Courier New" panose="02070309020205020404"/>
                        </a:rPr>
                        <a:t>3</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txBody>
                  <a:tcPr marL="30318" marR="30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097" name="Picture 1" descr="RA10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42678" y="2862479"/>
            <a:ext cx="3825078" cy="356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62148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条件语句嵌套的实质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将外层条件语句中的分支语句再设计成一个条件语句</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06574" y="198963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注意</a:t>
            </a:r>
            <a:r>
              <a:rPr lang="zh-CN" altLang="zh-CN" sz="2800" kern="100" dirty="0">
                <a:latin typeface="Times New Roman" panose="02020603050405020304"/>
                <a:ea typeface="华文细黑"/>
                <a:cs typeface="Times New Roman" panose="02020603050405020304"/>
              </a:rPr>
              <a:t>　在条件语句中的嵌套中，每一个</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IF</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对应着一个</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END IF</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，注意书写格式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4809</Words>
  <Application>WPS 演示</Application>
  <PresentationFormat>自定义</PresentationFormat>
  <Paragraphs>535</Paragraphs>
  <Slides>40</Slides>
  <Notes>0</Notes>
  <HiddenSlides>13</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7</vt:i4>
      </vt:variant>
      <vt:variant>
        <vt:lpstr>幻灯片标题</vt:lpstr>
      </vt:variant>
      <vt:variant>
        <vt:i4>40</vt:i4>
      </vt:variant>
    </vt:vector>
  </HeadingPairs>
  <TitlesOfParts>
    <vt:vector size="66" baseType="lpstr">
      <vt:lpstr>Arial</vt:lpstr>
      <vt:lpstr>宋体</vt:lpstr>
      <vt:lpstr>Wingdings</vt:lpstr>
      <vt:lpstr>微软雅黑</vt:lpstr>
      <vt:lpstr>Times New Roman</vt:lpstr>
      <vt:lpstr>Times New Roman</vt:lpstr>
      <vt:lpstr>华文细黑</vt:lpstr>
      <vt:lpstr>Courier New</vt:lpstr>
      <vt:lpstr>华文新魏</vt:lpstr>
      <vt:lpstr>华文细黑</vt:lpstr>
      <vt:lpstr>黑体</vt:lpstr>
      <vt:lpstr>Arial Unicode MS</vt:lpstr>
      <vt:lpstr>Calibri</vt:lpstr>
      <vt:lpstr>Broadway</vt:lpstr>
      <vt:lpstr>楷体</vt:lpstr>
      <vt:lpstr>经典繁仿黑</vt:lpstr>
      <vt:lpstr>Lao UI</vt:lpstr>
      <vt:lpstr>Segoe Print</vt:lpstr>
      <vt:lpstr>Office 主题</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804</cp:revision>
  <dcterms:created xsi:type="dcterms:W3CDTF">2014-10-15T07:25:00Z</dcterms:created>
  <dcterms:modified xsi:type="dcterms:W3CDTF">2018-02-14T12:32:24Z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