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50" r:id="rId3"/>
    <p:sldId id="257" r:id="rId4"/>
    <p:sldId id="258" r:id="rId5"/>
    <p:sldId id="278" r:id="rId6"/>
    <p:sldId id="478" r:id="rId7"/>
    <p:sldId id="457" r:id="rId8"/>
    <p:sldId id="361" r:id="rId9"/>
    <p:sldId id="424" r:id="rId10"/>
    <p:sldId id="479" r:id="rId11"/>
    <p:sldId id="480" r:id="rId12"/>
    <p:sldId id="481" r:id="rId13"/>
    <p:sldId id="482" r:id="rId14"/>
    <p:sldId id="483" r:id="rId15"/>
    <p:sldId id="447" r:id="rId16"/>
    <p:sldId id="448" r:id="rId17"/>
    <p:sldId id="423" r:id="rId18"/>
    <p:sldId id="475" r:id="rId19"/>
    <p:sldId id="485" r:id="rId20"/>
    <p:sldId id="486" r:id="rId21"/>
    <p:sldId id="487" r:id="rId22"/>
    <p:sldId id="488" r:id="rId23"/>
    <p:sldId id="489" r:id="rId24"/>
    <p:sldId id="490" r:id="rId25"/>
    <p:sldId id="491" r:id="rId26"/>
    <p:sldId id="536" r:id="rId27"/>
    <p:sldId id="492" r:id="rId28"/>
    <p:sldId id="493" r:id="rId29"/>
    <p:sldId id="494" r:id="rId30"/>
    <p:sldId id="451" r:id="rId31"/>
  </p:sldIdLst>
  <p:sldSz cx="12190095" cy="6859270"/>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0972" autoAdjust="0"/>
    <p:restoredTop sz="94861" autoAdjust="0"/>
  </p:normalViewPr>
  <p:slideViewPr>
    <p:cSldViewPr>
      <p:cViewPr>
        <p:scale>
          <a:sx n="60" d="100"/>
          <a:sy n="60" d="100"/>
        </p:scale>
        <p:origin x="-1302" y="-738"/>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file:///F:\&#37329;&#27036;&#33489;\&#26032;&#20116;&#26412;\&#21019;&#26032;&#35774;&#35745;%20&#25968;&#23398;%20&#20154;&#25945;A&#29256;%20&#24517;&#20462;3\&#21019;&#26032;&#35774;&#35745;%20&#25968;&#23398;%20&#20154;&#25945;A&#29256;%20&#24517;&#20462;3\16W6.TIF" TargetMode="Externa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1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1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18.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1.xml"/><Relationship Id="rId3" Type="http://schemas.openxmlformats.org/officeDocument/2006/relationships/slide" Target="slide24.xml"/><Relationship Id="rId2" Type="http://schemas.openxmlformats.org/officeDocument/2006/relationships/image" Target="../media/image10.emf"/><Relationship Id="rId1" Type="http://schemas.openxmlformats.org/officeDocument/2006/relationships/package" Target="../embeddings/Document3.docx"/></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25.xml"/><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1.xml"/><Relationship Id="rId2" Type="http://schemas.openxmlformats.org/officeDocument/2006/relationships/image" Target="../media/image12.emf"/><Relationship Id="rId1" Type="http://schemas.openxmlformats.org/officeDocument/2006/relationships/package" Target="../embeddings/Document4.docx"/></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2.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1.xml"/><Relationship Id="rId4" Type="http://schemas.openxmlformats.org/officeDocument/2006/relationships/image" Target="../media/image4.emf"/><Relationship Id="rId3" Type="http://schemas.openxmlformats.org/officeDocument/2006/relationships/package" Target="../embeddings/Document2.docx"/><Relationship Id="rId2" Type="http://schemas.openxmlformats.org/officeDocument/2006/relationships/image" Target="../media/image3.emf"/><Relationship Id="rId1" Type="http://schemas.openxmlformats.org/officeDocument/2006/relationships/package" Target="../embeddings/Document1.docx"/></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a:spLocks noChangeArrowheads="1"/>
          </p:cNvSpPr>
          <p:nvPr/>
        </p:nvSpPr>
        <p:spPr bwMode="auto">
          <a:xfrm>
            <a:off x="2982084" y="2277666"/>
            <a:ext cx="47336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第一章　算法初</a:t>
            </a:r>
            <a:r>
              <a:rPr lang="zh-CN" altLang="en-US" sz="1600" i="1" dirty="0">
                <a:solidFill>
                  <a:schemeClr val="accent6">
                    <a:lumMod val="75000"/>
                  </a:schemeClr>
                </a:solidFill>
                <a:latin typeface="微软雅黑" panose="020B0503020204020204" pitchFamily="34" charset="-122"/>
                <a:ea typeface="微软雅黑" panose="020B0503020204020204" pitchFamily="34" charset="-122"/>
              </a:rPr>
              <a:t>步</a:t>
            </a:r>
            <a:endParaRPr lang="zh-CN" altLang="en-US" sz="1600" i="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2926854" y="2701881"/>
            <a:ext cx="5040560" cy="1015663"/>
          </a:xfrm>
          <a:prstGeom prst="rect">
            <a:avLst/>
          </a:prstGeom>
          <a:noFill/>
        </p:spPr>
        <p:txBody>
          <a:bodyPr wrap="square" rtlCol="0">
            <a:spAutoFit/>
          </a:bodyPr>
          <a:lstStyle/>
          <a:p>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章末复习提升</a:t>
            </a:r>
            <a:endParaRPr lang="zh-CN" altLang="zh-CN"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 name="图片 1"/>
          <p:cNvPicPr>
            <a:picLocks noChangeAspect="1"/>
          </p:cNvPicPr>
          <p:nvPr/>
        </p:nvPicPr>
        <p:blipFill rotWithShape="1">
          <a:blip r:embed="rId1">
            <a:duotone>
              <a:schemeClr val="accent6">
                <a:shade val="45000"/>
                <a:satMod val="135000"/>
              </a:schemeClr>
              <a:prstClr val="white"/>
            </a:duotone>
            <a:extLst>
              <a:ext uri="{28A0092B-C50C-407E-A947-70E740481C1C}">
                <a14:useLocalDpi xmlns:a14="http://schemas.microsoft.com/office/drawing/2010/main" val="0"/>
              </a:ext>
            </a:extLst>
          </a:blip>
          <a:srcRect l="9360"/>
          <a:stretch>
            <a:fillRect/>
          </a:stretch>
        </p:blipFill>
        <p:spPr>
          <a:xfrm>
            <a:off x="7861498" y="3685868"/>
            <a:ext cx="4328796" cy="317592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333450"/>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题型二　程序框图的应用</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3" name="矩形 2"/>
          <p:cNvSpPr/>
          <p:nvPr/>
        </p:nvSpPr>
        <p:spPr>
          <a:xfrm>
            <a:off x="406574" y="981522"/>
            <a:ext cx="11161240" cy="529373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程序框图是用规定的图形和流程线来准确、直观、形象地表示算法的图形</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画程序框图之前应先对问题设计出合理有效的算法</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然后分析算法的逻辑结构，画出相应的程序框图，算法的逻辑结构有三种：顺序结构、条件结构和循环结构</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pPr>
            <a:r>
              <a:rPr lang="zh-CN" altLang="en-US" sz="2800" kern="100" dirty="0" smtClean="0">
                <a:latin typeface="宋体" panose="02010600030101010101" pitchFamily="2" charset="-122"/>
                <a:ea typeface="华文细黑"/>
                <a:cs typeface="Times New Roman" panose="02020603050405020304"/>
              </a:rPr>
              <a:t>①条件结构是一种重要的选择结构．比如比较两个数的大小、对一组数进行排序筛选等问题都要用到条件结构．②在利用循环结构画程序框图前，常要确定三件事：一是确定循环变量的初始条件；二是确定算法中反复执行的部分，即循环体；三是循环终止的条件．</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94404" y="621482"/>
            <a:ext cx="11385581"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例</a:t>
            </a:r>
            <a:r>
              <a:rPr lang="en-US" altLang="zh-CN" sz="2800" b="1" kern="100" dirty="0">
                <a:solidFill>
                  <a:srgbClr val="C00000"/>
                </a:solidFill>
                <a:latin typeface="Times New Roman" panose="02020603050405020304"/>
                <a:ea typeface="微软雅黑" panose="020B0503020204020204" pitchFamily="34" charset="-122"/>
                <a:cs typeface="Courier New" panose="02070309020205020404"/>
              </a:rPr>
              <a:t>2</a:t>
            </a: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设计一个计算</a:t>
            </a: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12</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200</a:t>
            </a:r>
            <a:r>
              <a:rPr lang="zh-CN" altLang="zh-CN" sz="2800" kern="100" dirty="0">
                <a:latin typeface="Times New Roman" panose="02020603050405020304"/>
                <a:ea typeface="华文细黑"/>
                <a:cs typeface="Times New Roman" panose="02020603050405020304"/>
              </a:rPr>
              <a:t>的值的算法，并画出程序框图</a:t>
            </a:r>
            <a:r>
              <a:rPr lang="en-US" altLang="zh-CN" sz="2800" kern="100" dirty="0" smtClean="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294404" y="1341562"/>
            <a:ext cx="11385581" cy="456558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算法如下：第一步，使</a:t>
            </a:r>
            <a:r>
              <a:rPr lang="en-US" altLang="zh-CN" sz="2800" i="1" kern="100" dirty="0">
                <a:latin typeface="Times New Roman" panose="02020603050405020304"/>
                <a:ea typeface="华文细黑"/>
                <a:cs typeface="Courier New" panose="02070309020205020404"/>
              </a:rPr>
              <a:t>i</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10.</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第二步，使</a:t>
            </a:r>
            <a:r>
              <a:rPr lang="en-US" altLang="zh-CN" sz="2800" i="1" kern="100" dirty="0">
                <a:latin typeface="Times New Roman" panose="02020603050405020304"/>
                <a:ea typeface="华文细黑"/>
                <a:cs typeface="Courier New" panose="02070309020205020404"/>
              </a:rPr>
              <a:t>p</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第三步，使</a:t>
            </a:r>
            <a:r>
              <a:rPr lang="en-US" altLang="zh-CN" sz="2800" i="1" kern="100" dirty="0">
                <a:latin typeface="Times New Roman" panose="02020603050405020304"/>
                <a:ea typeface="华文细黑"/>
                <a:cs typeface="Courier New" panose="02070309020205020404"/>
              </a:rPr>
              <a:t>p</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p</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i</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第四步，使</a:t>
            </a:r>
            <a:r>
              <a:rPr lang="en-US" altLang="zh-CN" sz="2800" i="1" kern="100" dirty="0">
                <a:latin typeface="Times New Roman" panose="02020603050405020304"/>
                <a:ea typeface="华文细黑"/>
                <a:cs typeface="Courier New" panose="02070309020205020404"/>
              </a:rPr>
              <a:t>i</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i</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第五步，若</a:t>
            </a:r>
            <a:r>
              <a:rPr lang="en-US" altLang="zh-CN" sz="2800" i="1" kern="100" dirty="0">
                <a:latin typeface="Times New Roman" panose="02020603050405020304"/>
                <a:ea typeface="华文细黑"/>
                <a:cs typeface="Courier New" panose="02070309020205020404"/>
              </a:rPr>
              <a:t>i</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200.</a:t>
            </a:r>
            <a:r>
              <a:rPr lang="zh-CN" altLang="zh-CN" sz="2800" kern="100" dirty="0">
                <a:latin typeface="Times New Roman" panose="02020603050405020304"/>
                <a:ea typeface="华文细黑"/>
                <a:cs typeface="Times New Roman" panose="02020603050405020304"/>
              </a:rPr>
              <a:t>则返回第三步</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否则</a:t>
            </a:r>
            <a:r>
              <a:rPr lang="zh-CN" altLang="zh-CN" sz="2800" kern="100" dirty="0">
                <a:latin typeface="Times New Roman" panose="02020603050405020304"/>
                <a:ea typeface="华文细黑"/>
                <a:cs typeface="Times New Roman" panose="02020603050405020304"/>
              </a:rPr>
              <a:t>，输出</a:t>
            </a:r>
            <a:r>
              <a:rPr lang="en-US" altLang="zh-CN" sz="2800" i="1" kern="100" dirty="0">
                <a:latin typeface="Times New Roman" panose="02020603050405020304"/>
                <a:ea typeface="华文细黑"/>
                <a:cs typeface="Courier New" panose="02070309020205020404"/>
              </a:rPr>
              <a:t>p</a:t>
            </a:r>
            <a:r>
              <a:rPr lang="zh-CN" altLang="zh-CN" sz="2800" kern="100" dirty="0">
                <a:latin typeface="Times New Roman" panose="02020603050405020304"/>
                <a:ea typeface="华文细黑"/>
                <a:cs typeface="Times New Roman" panose="02020603050405020304"/>
              </a:rPr>
              <a:t>，算法结束</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程序框图如图</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1026" name="Picture 2" descr="RA130"/>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489980" y="1712787"/>
            <a:ext cx="1870260" cy="4558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blinds(horizontal)">
                                      <p:cBhvr>
                                        <p:cTn id="30" dur="500"/>
                                        <p:tgtEl>
                                          <p:spTgt spid="3">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blinds(horizontal)">
                                      <p:cBhvr>
                                        <p:cTn id="35" dur="500"/>
                                        <p:tgtEl>
                                          <p:spTgt spid="3">
                                            <p:txEl>
                                              <p:pRg st="6" end="6"/>
                                            </p:txEl>
                                          </p:spTgt>
                                        </p:tgtEl>
                                      </p:cBhvr>
                                    </p:animEffect>
                                  </p:childTnLst>
                                </p:cTn>
                              </p:par>
                              <p:par>
                                <p:cTn id="36" presetID="3" presetClass="entr" presetSubtype="10" fill="hold" nodeType="withEffect">
                                  <p:stCondLst>
                                    <p:cond delay="0"/>
                                  </p:stCondLst>
                                  <p:childTnLst>
                                    <p:set>
                                      <p:cBhvr>
                                        <p:cTn id="37" dur="1" fill="hold">
                                          <p:stCondLst>
                                            <p:cond delay="0"/>
                                          </p:stCondLst>
                                        </p:cTn>
                                        <p:tgtEl>
                                          <p:spTgt spid="1026"/>
                                        </p:tgtEl>
                                        <p:attrNameLst>
                                          <p:attrName>style.visibility</p:attrName>
                                        </p:attrNameLst>
                                      </p:cBhvr>
                                      <p:to>
                                        <p:strVal val="visible"/>
                                      </p:to>
                                    </p:set>
                                    <p:animEffect transition="in" filter="blinds(horizontal)">
                                      <p:cBhvr>
                                        <p:cTn id="38" dur="500"/>
                                        <p:tgtEl>
                                          <p:spTgt spid="1026"/>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0" nodeType="clickEffect">
                                  <p:stCondLst>
                                    <p:cond delay="0"/>
                                  </p:stCondLst>
                                  <p:childTnLst>
                                    <p:animEffect transition="out" filter="fade">
                                      <p:cBhvr>
                                        <p:cTn id="42" dur="500"/>
                                        <p:tgtEl>
                                          <p:spTgt spid="3">
                                            <p:txEl>
                                              <p:pRg st="0" end="0"/>
                                            </p:txEl>
                                          </p:spTgt>
                                        </p:tgtEl>
                                      </p:cBhvr>
                                    </p:animEffect>
                                    <p:set>
                                      <p:cBhvr>
                                        <p:cTn id="43" dur="1" fill="hold">
                                          <p:stCondLst>
                                            <p:cond delay="499"/>
                                          </p:stCondLst>
                                        </p:cTn>
                                        <p:tgtEl>
                                          <p:spTgt spid="3">
                                            <p:txEl>
                                              <p:pRg st="0" end="0"/>
                                            </p:txEl>
                                          </p:spTgt>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3">
                                            <p:txEl>
                                              <p:pRg st="1" end="1"/>
                                            </p:txEl>
                                          </p:spTgt>
                                        </p:tgtEl>
                                      </p:cBhvr>
                                    </p:animEffect>
                                    <p:set>
                                      <p:cBhvr>
                                        <p:cTn id="46" dur="1" fill="hold">
                                          <p:stCondLst>
                                            <p:cond delay="499"/>
                                          </p:stCondLst>
                                        </p:cTn>
                                        <p:tgtEl>
                                          <p:spTgt spid="3">
                                            <p:txEl>
                                              <p:pRg st="1" end="1"/>
                                            </p:txEl>
                                          </p:spTgt>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3">
                                            <p:txEl>
                                              <p:pRg st="2" end="2"/>
                                            </p:txEl>
                                          </p:spTgt>
                                        </p:tgtEl>
                                      </p:cBhvr>
                                    </p:animEffect>
                                    <p:set>
                                      <p:cBhvr>
                                        <p:cTn id="49" dur="1" fill="hold">
                                          <p:stCondLst>
                                            <p:cond delay="499"/>
                                          </p:stCondLst>
                                        </p:cTn>
                                        <p:tgtEl>
                                          <p:spTgt spid="3">
                                            <p:txEl>
                                              <p:pRg st="2" end="2"/>
                                            </p:txEl>
                                          </p:spTgt>
                                        </p:tgtEl>
                                        <p:attrNameLst>
                                          <p:attrName>style.visibility</p:attrName>
                                        </p:attrNameLst>
                                      </p:cBhvr>
                                      <p:to>
                                        <p:strVal val="hidden"/>
                                      </p:to>
                                    </p:set>
                                  </p:childTnLst>
                                </p:cTn>
                              </p:par>
                              <p:par>
                                <p:cTn id="50" presetID="10" presetClass="exit" presetSubtype="0" fill="hold" grpId="0" nodeType="withEffect">
                                  <p:stCondLst>
                                    <p:cond delay="0"/>
                                  </p:stCondLst>
                                  <p:childTnLst>
                                    <p:animEffect transition="out" filter="fade">
                                      <p:cBhvr>
                                        <p:cTn id="51" dur="500"/>
                                        <p:tgtEl>
                                          <p:spTgt spid="3">
                                            <p:txEl>
                                              <p:pRg st="3" end="3"/>
                                            </p:txEl>
                                          </p:spTgt>
                                        </p:tgtEl>
                                      </p:cBhvr>
                                    </p:animEffect>
                                    <p:set>
                                      <p:cBhvr>
                                        <p:cTn id="52" dur="1" fill="hold">
                                          <p:stCondLst>
                                            <p:cond delay="499"/>
                                          </p:stCondLst>
                                        </p:cTn>
                                        <p:tgtEl>
                                          <p:spTgt spid="3">
                                            <p:txEl>
                                              <p:pRg st="3" end="3"/>
                                            </p:txEl>
                                          </p:spTgt>
                                        </p:tgtEl>
                                        <p:attrNameLst>
                                          <p:attrName>style.visibility</p:attrName>
                                        </p:attrNameLst>
                                      </p:cBhvr>
                                      <p:to>
                                        <p:strVal val="hidden"/>
                                      </p:to>
                                    </p:set>
                                  </p:childTnLst>
                                </p:cTn>
                              </p:par>
                              <p:par>
                                <p:cTn id="53" presetID="10" presetClass="exit" presetSubtype="0" fill="hold" grpId="0" nodeType="withEffect">
                                  <p:stCondLst>
                                    <p:cond delay="0"/>
                                  </p:stCondLst>
                                  <p:childTnLst>
                                    <p:animEffect transition="out" filter="fade">
                                      <p:cBhvr>
                                        <p:cTn id="54" dur="500"/>
                                        <p:tgtEl>
                                          <p:spTgt spid="3">
                                            <p:txEl>
                                              <p:pRg st="4" end="4"/>
                                            </p:txEl>
                                          </p:spTgt>
                                        </p:tgtEl>
                                      </p:cBhvr>
                                    </p:animEffect>
                                    <p:set>
                                      <p:cBhvr>
                                        <p:cTn id="55" dur="1" fill="hold">
                                          <p:stCondLst>
                                            <p:cond delay="499"/>
                                          </p:stCondLst>
                                        </p:cTn>
                                        <p:tgtEl>
                                          <p:spTgt spid="3">
                                            <p:txEl>
                                              <p:pRg st="4" end="4"/>
                                            </p:txEl>
                                          </p:spTgt>
                                        </p:tgtEl>
                                        <p:attrNameLst>
                                          <p:attrName>style.visibility</p:attrName>
                                        </p:attrNameLst>
                                      </p:cBhvr>
                                      <p:to>
                                        <p:strVal val="hidden"/>
                                      </p:to>
                                    </p:set>
                                  </p:childTnLst>
                                </p:cTn>
                              </p:par>
                              <p:par>
                                <p:cTn id="56" presetID="10" presetClass="exit" presetSubtype="0" fill="hold" grpId="0" nodeType="withEffect">
                                  <p:stCondLst>
                                    <p:cond delay="0"/>
                                  </p:stCondLst>
                                  <p:childTnLst>
                                    <p:animEffect transition="out" filter="fade">
                                      <p:cBhvr>
                                        <p:cTn id="57" dur="500"/>
                                        <p:tgtEl>
                                          <p:spTgt spid="3">
                                            <p:txEl>
                                              <p:pRg st="5" end="5"/>
                                            </p:txEl>
                                          </p:spTgt>
                                        </p:tgtEl>
                                      </p:cBhvr>
                                    </p:animEffect>
                                    <p:set>
                                      <p:cBhvr>
                                        <p:cTn id="58" dur="1" fill="hold">
                                          <p:stCondLst>
                                            <p:cond delay="499"/>
                                          </p:stCondLst>
                                        </p:cTn>
                                        <p:tgtEl>
                                          <p:spTgt spid="3">
                                            <p:txEl>
                                              <p:pRg st="5" end="5"/>
                                            </p:txEl>
                                          </p:spTgt>
                                        </p:tgtEl>
                                        <p:attrNameLst>
                                          <p:attrName>style.visibility</p:attrName>
                                        </p:attrNameLst>
                                      </p:cBhvr>
                                      <p:to>
                                        <p:strVal val="hidden"/>
                                      </p:to>
                                    </p:set>
                                  </p:childTnLst>
                                </p:cTn>
                              </p:par>
                              <p:par>
                                <p:cTn id="59" presetID="10" presetClass="exit" presetSubtype="0" fill="hold" grpId="0" nodeType="withEffect">
                                  <p:stCondLst>
                                    <p:cond delay="0"/>
                                  </p:stCondLst>
                                  <p:childTnLst>
                                    <p:animEffect transition="out" filter="fade">
                                      <p:cBhvr>
                                        <p:cTn id="60" dur="500"/>
                                        <p:tgtEl>
                                          <p:spTgt spid="3">
                                            <p:txEl>
                                              <p:pRg st="6" end="6"/>
                                            </p:txEl>
                                          </p:spTgt>
                                        </p:tgtEl>
                                      </p:cBhvr>
                                    </p:animEffect>
                                    <p:set>
                                      <p:cBhvr>
                                        <p:cTn id="61" dur="1" fill="hold">
                                          <p:stCondLst>
                                            <p:cond delay="499"/>
                                          </p:stCondLst>
                                        </p:cTn>
                                        <p:tgtEl>
                                          <p:spTgt spid="3">
                                            <p:txEl>
                                              <p:pRg st="6" end="6"/>
                                            </p:txEl>
                                          </p:spTgt>
                                        </p:tgtEl>
                                        <p:attrNameLst>
                                          <p:attrName>style.visibility</p:attrName>
                                        </p:attrNameLst>
                                      </p:cBhvr>
                                      <p:to>
                                        <p:strVal val="hidden"/>
                                      </p:to>
                                    </p:set>
                                  </p:childTnLst>
                                </p:cTn>
                              </p:par>
                              <p:par>
                                <p:cTn id="62" presetID="10" presetClass="exit" presetSubtype="0" fill="hold" nodeType="withEffect">
                                  <p:stCondLst>
                                    <p:cond delay="0"/>
                                  </p:stCondLst>
                                  <p:childTnLst>
                                    <p:animEffect transition="out" filter="fade">
                                      <p:cBhvr>
                                        <p:cTn id="63" dur="500"/>
                                        <p:tgtEl>
                                          <p:spTgt spid="1026"/>
                                        </p:tgtEl>
                                      </p:cBhvr>
                                    </p:animEffect>
                                    <p:set>
                                      <p:cBhvr>
                                        <p:cTn id="64" dur="1" fill="hold">
                                          <p:stCondLst>
                                            <p:cond delay="499"/>
                                          </p:stCondLst>
                                        </p:cTn>
                                        <p:tgtEl>
                                          <p:spTgt spid="1026"/>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3"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608370"/>
            <a:ext cx="9289032" cy="2266558"/>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跟踪训练</a:t>
            </a:r>
            <a:r>
              <a:rPr lang="en-US" altLang="zh-CN" sz="2800" b="1" kern="100" dirty="0">
                <a:solidFill>
                  <a:srgbClr val="00B050"/>
                </a:solidFill>
                <a:latin typeface="Times New Roman" panose="02020603050405020304"/>
                <a:ea typeface="微软雅黑" panose="020B0503020204020204" pitchFamily="34" charset="-122"/>
                <a:cs typeface="Courier New" panose="02070309020205020404"/>
              </a:rPr>
              <a:t>2</a:t>
            </a: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　</a:t>
            </a:r>
            <a:r>
              <a:rPr lang="zh-CN" altLang="en-US" sz="2800" kern="100" dirty="0" smtClean="0">
                <a:latin typeface="Times New Roman" panose="02020603050405020304"/>
                <a:ea typeface="华文细黑"/>
                <a:cs typeface="Times New Roman" panose="02020603050405020304"/>
              </a:rPr>
              <a:t>执行如图所示的程序框图，输出的</a:t>
            </a:r>
            <a:r>
              <a:rPr lang="en-US" altLang="zh-CN" sz="2800" kern="100" dirty="0" smtClean="0">
                <a:latin typeface="Times New Roman" panose="02020603050405020304"/>
                <a:ea typeface="华文细黑"/>
                <a:cs typeface="Times New Roman" panose="02020603050405020304"/>
              </a:rPr>
              <a:t>S</a:t>
            </a:r>
            <a:r>
              <a:rPr lang="zh-CN" altLang="en-US" sz="2800" kern="100" dirty="0" smtClean="0">
                <a:latin typeface="Times New Roman" panose="02020603050405020304"/>
                <a:ea typeface="华文细黑"/>
                <a:cs typeface="Times New Roman" panose="02020603050405020304"/>
              </a:rPr>
              <a:t>值为</a:t>
            </a:r>
            <a:r>
              <a:rPr lang="en-US" altLang="zh-CN" sz="2800" kern="100" dirty="0" smtClean="0">
                <a:latin typeface="Times New Roman" panose="02020603050405020304"/>
                <a:ea typeface="华文细黑"/>
                <a:cs typeface="Times New Roman" panose="02020603050405020304"/>
              </a:rPr>
              <a:t>(</a:t>
            </a:r>
            <a:r>
              <a:rPr lang="zh-CN" altLang="en-US"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pPr>
            <a:r>
              <a:rPr lang="en-US" altLang="zh-CN" sz="2800" kern="100" dirty="0" smtClean="0">
                <a:latin typeface="Times New Roman" panose="02020603050405020304"/>
                <a:ea typeface="华文细黑"/>
                <a:cs typeface="Times New Roman" panose="02020603050405020304"/>
              </a:rPr>
              <a:t>A</a:t>
            </a:r>
            <a:r>
              <a:rPr lang="zh-CN" altLang="en-US"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8  				B</a:t>
            </a:r>
            <a:r>
              <a:rPr lang="zh-CN" altLang="en-US"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9  </a:t>
            </a:r>
            <a:endParaRPr lang="en-US" altLang="zh-CN" sz="2800" kern="100" dirty="0" smtClean="0">
              <a:latin typeface="Times New Roman" panose="02020603050405020304"/>
              <a:ea typeface="华文细黑"/>
              <a:cs typeface="Times New Roman" panose="02020603050405020304"/>
            </a:endParaRPr>
          </a:p>
          <a:p>
            <a:pPr algn="just">
              <a:lnSpc>
                <a:spcPct val="150000"/>
              </a:lnSpc>
            </a:pPr>
            <a:r>
              <a:rPr lang="en-US" altLang="zh-CN" sz="2800" kern="100" dirty="0" smtClean="0">
                <a:latin typeface="Times New Roman" panose="02020603050405020304"/>
                <a:ea typeface="华文细黑"/>
                <a:cs typeface="Times New Roman" panose="02020603050405020304"/>
              </a:rPr>
              <a:t>C</a:t>
            </a:r>
            <a:r>
              <a:rPr lang="zh-CN" altLang="en-US"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27  				D</a:t>
            </a:r>
            <a:r>
              <a:rPr lang="zh-CN" altLang="en-US"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36</a:t>
            </a:r>
            <a:endParaRPr lang="en-US" altLang="zh-CN" sz="2800" kern="100" dirty="0" smtClean="0">
              <a:latin typeface="Times New Roman" panose="02020603050405020304"/>
              <a:ea typeface="华文细黑"/>
              <a:cs typeface="Times New Roman" panose="02020603050405020304"/>
            </a:endParaRPr>
          </a:p>
          <a:p>
            <a:pPr algn="just">
              <a:lnSpc>
                <a:spcPct val="150000"/>
              </a:lnSpc>
            </a:pP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06574" y="2706862"/>
            <a:ext cx="8928992"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解析　</a:t>
            </a:r>
            <a:r>
              <a:rPr lang="zh-CN" altLang="en-US" sz="2800" kern="100" dirty="0" smtClean="0">
                <a:latin typeface="宋体" panose="02010600030101010101" pitchFamily="2" charset="-122"/>
                <a:ea typeface="仿宋_GB2312"/>
                <a:cs typeface="宋体" panose="02010600030101010101" pitchFamily="2" charset="-122"/>
              </a:rPr>
              <a:t> ①</a:t>
            </a:r>
            <a:r>
              <a:rPr lang="en-US" sz="2800" i="1" kern="100" dirty="0" smtClean="0">
                <a:latin typeface="Times New Roman" panose="02020603050405020304"/>
                <a:ea typeface="仿宋_GB2312"/>
                <a:cs typeface="Courier New" panose="02070309020205020404"/>
              </a:rPr>
              <a:t>S</a:t>
            </a:r>
            <a:r>
              <a:rPr lang="zh-CN" altLang="en-US" sz="2800" kern="100" dirty="0" smtClean="0">
                <a:latin typeface="Times New Roman" panose="02020603050405020304"/>
                <a:ea typeface="仿宋_GB2312"/>
                <a:cs typeface="Times New Roman" panose="02020603050405020304"/>
              </a:rPr>
              <a:t>＝</a:t>
            </a:r>
            <a:r>
              <a:rPr lang="en-US" sz="2800" kern="100" dirty="0" smtClean="0">
                <a:latin typeface="Times New Roman" panose="02020603050405020304"/>
                <a:ea typeface="仿宋_GB2312"/>
                <a:cs typeface="Courier New" panose="02070309020205020404"/>
              </a:rPr>
              <a:t>0</a:t>
            </a:r>
            <a:r>
              <a:rPr lang="zh-CN" altLang="en-US" sz="2800" kern="100" dirty="0" smtClean="0">
                <a:latin typeface="Times New Roman" panose="02020603050405020304"/>
                <a:ea typeface="仿宋_GB2312"/>
                <a:cs typeface="Times New Roman" panose="02020603050405020304"/>
              </a:rPr>
              <a:t>＋</a:t>
            </a:r>
            <a:r>
              <a:rPr lang="en-US" sz="2800" kern="100" dirty="0" smtClean="0">
                <a:latin typeface="Times New Roman" panose="02020603050405020304"/>
                <a:ea typeface="仿宋_GB2312"/>
                <a:cs typeface="Courier New" panose="02070309020205020404"/>
              </a:rPr>
              <a:t>0</a:t>
            </a:r>
            <a:r>
              <a:rPr lang="en-US" sz="2800" kern="100" baseline="30000" dirty="0" smtClean="0">
                <a:latin typeface="Times New Roman" panose="02020603050405020304"/>
                <a:ea typeface="仿宋_GB2312"/>
                <a:cs typeface="Courier New" panose="02070309020205020404"/>
              </a:rPr>
              <a:t>3</a:t>
            </a:r>
            <a:r>
              <a:rPr lang="zh-CN" altLang="en-US" sz="2800" kern="100" dirty="0" smtClean="0">
                <a:latin typeface="Times New Roman" panose="02020603050405020304"/>
                <a:ea typeface="仿宋_GB2312"/>
                <a:cs typeface="Times New Roman" panose="02020603050405020304"/>
              </a:rPr>
              <a:t>＝</a:t>
            </a:r>
            <a:r>
              <a:rPr lang="en-US" sz="2800" kern="100" dirty="0" smtClean="0">
                <a:latin typeface="Times New Roman" panose="02020603050405020304"/>
                <a:ea typeface="仿宋_GB2312"/>
                <a:cs typeface="Courier New" panose="02070309020205020404"/>
              </a:rPr>
              <a:t>0</a:t>
            </a:r>
            <a:r>
              <a:rPr lang="zh-CN" altLang="en-US" sz="2800" kern="100" dirty="0" smtClean="0">
                <a:latin typeface="Times New Roman" panose="02020603050405020304"/>
                <a:ea typeface="仿宋_GB2312"/>
                <a:cs typeface="Times New Roman" panose="02020603050405020304"/>
              </a:rPr>
              <a:t>，</a:t>
            </a:r>
            <a:r>
              <a:rPr lang="en-US" sz="2800" i="1" kern="100" dirty="0" smtClean="0">
                <a:latin typeface="Times New Roman" panose="02020603050405020304"/>
                <a:ea typeface="仿宋_GB2312"/>
                <a:cs typeface="Courier New" panose="02070309020205020404"/>
              </a:rPr>
              <a:t>k</a:t>
            </a:r>
            <a:r>
              <a:rPr lang="zh-CN" altLang="en-US" sz="2800" kern="100" dirty="0" smtClean="0">
                <a:latin typeface="Times New Roman" panose="02020603050405020304"/>
                <a:ea typeface="仿宋_GB2312"/>
                <a:cs typeface="Times New Roman" panose="02020603050405020304"/>
              </a:rPr>
              <a:t>＝</a:t>
            </a:r>
            <a:r>
              <a:rPr lang="en-US" sz="2800" kern="100" dirty="0" smtClean="0">
                <a:latin typeface="Times New Roman" panose="02020603050405020304"/>
                <a:ea typeface="仿宋_GB2312"/>
                <a:cs typeface="Courier New" panose="02070309020205020404"/>
              </a:rPr>
              <a:t>0</a:t>
            </a:r>
            <a:r>
              <a:rPr lang="zh-CN" altLang="en-US" sz="2800" kern="100" dirty="0" smtClean="0">
                <a:latin typeface="Times New Roman" panose="02020603050405020304"/>
                <a:ea typeface="仿宋_GB2312"/>
                <a:cs typeface="Times New Roman" panose="02020603050405020304"/>
              </a:rPr>
              <a:t>＋</a:t>
            </a:r>
            <a:r>
              <a:rPr lang="en-US" sz="2800" kern="100" dirty="0" smtClean="0">
                <a:latin typeface="Times New Roman" panose="02020603050405020304"/>
                <a:ea typeface="仿宋_GB2312"/>
                <a:cs typeface="Courier New" panose="02070309020205020404"/>
              </a:rPr>
              <a:t>1</a:t>
            </a:r>
            <a:r>
              <a:rPr lang="zh-CN" altLang="en-US" sz="2800" kern="100" dirty="0" smtClean="0">
                <a:latin typeface="Times New Roman" panose="02020603050405020304"/>
                <a:ea typeface="仿宋_GB2312"/>
                <a:cs typeface="Times New Roman" panose="02020603050405020304"/>
              </a:rPr>
              <a:t>＝</a:t>
            </a:r>
            <a:r>
              <a:rPr lang="en-US" sz="2800" kern="100" dirty="0" smtClean="0">
                <a:latin typeface="Times New Roman" panose="02020603050405020304"/>
                <a:ea typeface="仿宋_GB2312"/>
                <a:cs typeface="Courier New" panose="02070309020205020404"/>
              </a:rPr>
              <a:t>1</a:t>
            </a:r>
            <a:r>
              <a:rPr lang="zh-CN" altLang="en-US" sz="2800" kern="100" dirty="0" smtClean="0">
                <a:latin typeface="Times New Roman" panose="02020603050405020304"/>
                <a:ea typeface="仿宋_GB2312"/>
                <a:cs typeface="Times New Roman" panose="02020603050405020304"/>
              </a:rPr>
              <a:t>，满</a:t>
            </a:r>
            <a:r>
              <a:rPr lang="zh-CN" altLang="en-US" sz="2800" kern="100" dirty="0" smtClean="0">
                <a:latin typeface="华文细黑" panose="02010600040101010101" pitchFamily="2" charset="-122"/>
                <a:ea typeface="华文细黑" panose="02010600040101010101" pitchFamily="2" charset="-122"/>
                <a:cs typeface="Times New Roman" panose="02020603050405020304"/>
              </a:rPr>
              <a:t>足</a:t>
            </a:r>
            <a:r>
              <a:rPr lang="en-US" sz="2800" i="1" kern="100" dirty="0" smtClean="0">
                <a:latin typeface="Times New Roman" panose="02020603050405020304"/>
                <a:ea typeface="仿宋_GB2312"/>
                <a:cs typeface="Courier New" panose="02070309020205020404"/>
              </a:rPr>
              <a:t>k</a:t>
            </a:r>
            <a:r>
              <a:rPr lang="en-US" sz="2800" kern="100" dirty="0" smtClean="0">
                <a:latin typeface="宋体" panose="02010600030101010101" pitchFamily="2" charset="-122"/>
                <a:cs typeface="Times New Roman" panose="02020603050405020304"/>
              </a:rPr>
              <a:t>≤</a:t>
            </a:r>
            <a:r>
              <a:rPr lang="en-US" sz="2800" kern="100" dirty="0" smtClean="0">
                <a:latin typeface="Times New Roman" panose="02020603050405020304"/>
                <a:ea typeface="仿宋_GB2312"/>
                <a:cs typeface="Courier New" panose="02070309020205020404"/>
              </a:rPr>
              <a:t>2</a:t>
            </a:r>
            <a:r>
              <a:rPr lang="zh-CN" altLang="en-US" sz="2800" kern="100" dirty="0" smtClean="0">
                <a:latin typeface="Times New Roman" panose="02020603050405020304"/>
                <a:ea typeface="仿宋_GB2312"/>
                <a:cs typeface="Times New Roman" panose="02020603050405020304"/>
              </a:rPr>
              <a:t>；</a:t>
            </a:r>
            <a:endParaRPr lang="zh-CN" altLang="en-US" sz="2800" kern="100" dirty="0" smtClean="0">
              <a:latin typeface="宋体" panose="02010600030101010101" pitchFamily="2" charset="-122"/>
              <a:cs typeface="Courier New" panose="02070309020205020404"/>
            </a:endParaRPr>
          </a:p>
          <a:p>
            <a:pPr algn="just">
              <a:lnSpc>
                <a:spcPct val="150000"/>
              </a:lnSpc>
              <a:spcAft>
                <a:spcPts val="0"/>
              </a:spcAft>
            </a:pPr>
            <a:r>
              <a:rPr lang="zh-CN" altLang="en-US" sz="2800" kern="100" dirty="0" smtClean="0">
                <a:latin typeface="宋体" panose="02010600030101010101" pitchFamily="2" charset="-122"/>
                <a:ea typeface="仿宋_GB2312"/>
                <a:cs typeface="宋体" panose="02010600030101010101" pitchFamily="2" charset="-122"/>
              </a:rPr>
              <a:t>②</a:t>
            </a:r>
            <a:r>
              <a:rPr lang="en-US" sz="2800" i="1" kern="100" dirty="0" smtClean="0">
                <a:latin typeface="Times New Roman" panose="02020603050405020304"/>
                <a:ea typeface="仿宋_GB2312"/>
                <a:cs typeface="Courier New" panose="02070309020205020404"/>
              </a:rPr>
              <a:t>S</a:t>
            </a:r>
            <a:r>
              <a:rPr lang="zh-CN" altLang="en-US" sz="2800" kern="100" dirty="0" smtClean="0">
                <a:latin typeface="Times New Roman" panose="02020603050405020304"/>
                <a:ea typeface="仿宋_GB2312"/>
                <a:cs typeface="Times New Roman" panose="02020603050405020304"/>
              </a:rPr>
              <a:t>＝</a:t>
            </a:r>
            <a:r>
              <a:rPr lang="en-US" sz="2800" kern="100" dirty="0" smtClean="0">
                <a:latin typeface="Times New Roman" panose="02020603050405020304"/>
                <a:ea typeface="仿宋_GB2312"/>
                <a:cs typeface="Courier New" panose="02070309020205020404"/>
              </a:rPr>
              <a:t>0</a:t>
            </a:r>
            <a:r>
              <a:rPr lang="zh-CN" altLang="en-US" sz="2800" kern="100" dirty="0" smtClean="0">
                <a:latin typeface="Times New Roman" panose="02020603050405020304"/>
                <a:ea typeface="仿宋_GB2312"/>
                <a:cs typeface="Times New Roman" panose="02020603050405020304"/>
              </a:rPr>
              <a:t>＋</a:t>
            </a:r>
            <a:r>
              <a:rPr lang="en-US" sz="2800" kern="100" dirty="0" smtClean="0">
                <a:latin typeface="Times New Roman" panose="02020603050405020304"/>
                <a:ea typeface="仿宋_GB2312"/>
                <a:cs typeface="Courier New" panose="02070309020205020404"/>
              </a:rPr>
              <a:t>1</a:t>
            </a:r>
            <a:r>
              <a:rPr lang="en-US" sz="2800" kern="100" baseline="30000" dirty="0" smtClean="0">
                <a:latin typeface="Times New Roman" panose="02020603050405020304"/>
                <a:ea typeface="仿宋_GB2312"/>
                <a:cs typeface="Courier New" panose="02070309020205020404"/>
              </a:rPr>
              <a:t>3</a:t>
            </a:r>
            <a:r>
              <a:rPr lang="zh-CN" altLang="en-US" sz="2800" kern="100" dirty="0" smtClean="0">
                <a:latin typeface="Times New Roman" panose="02020603050405020304"/>
                <a:ea typeface="仿宋_GB2312"/>
                <a:cs typeface="Times New Roman" panose="02020603050405020304"/>
              </a:rPr>
              <a:t>＝</a:t>
            </a:r>
            <a:r>
              <a:rPr lang="en-US" sz="2800" kern="100" dirty="0" smtClean="0">
                <a:latin typeface="Times New Roman" panose="02020603050405020304"/>
                <a:ea typeface="仿宋_GB2312"/>
                <a:cs typeface="Courier New" panose="02070309020205020404"/>
              </a:rPr>
              <a:t>1</a:t>
            </a:r>
            <a:r>
              <a:rPr lang="zh-CN" altLang="en-US" sz="2800" kern="100" dirty="0" smtClean="0">
                <a:latin typeface="Times New Roman" panose="02020603050405020304"/>
                <a:ea typeface="仿宋_GB2312"/>
                <a:cs typeface="Times New Roman" panose="02020603050405020304"/>
              </a:rPr>
              <a:t>，</a:t>
            </a:r>
            <a:r>
              <a:rPr lang="en-US" sz="2800" i="1" kern="100" dirty="0" smtClean="0">
                <a:latin typeface="Times New Roman" panose="02020603050405020304"/>
                <a:ea typeface="仿宋_GB2312"/>
                <a:cs typeface="Courier New" panose="02070309020205020404"/>
              </a:rPr>
              <a:t>k</a:t>
            </a:r>
            <a:r>
              <a:rPr lang="zh-CN" altLang="en-US" sz="2800" kern="100" dirty="0" smtClean="0">
                <a:latin typeface="Times New Roman" panose="02020603050405020304"/>
                <a:ea typeface="仿宋_GB2312"/>
                <a:cs typeface="Times New Roman" panose="02020603050405020304"/>
              </a:rPr>
              <a:t>＝</a:t>
            </a:r>
            <a:r>
              <a:rPr lang="en-US" sz="2800" kern="100" dirty="0" smtClean="0">
                <a:latin typeface="Times New Roman" panose="02020603050405020304"/>
                <a:ea typeface="仿宋_GB2312"/>
                <a:cs typeface="Courier New" panose="02070309020205020404"/>
              </a:rPr>
              <a:t>1</a:t>
            </a:r>
            <a:r>
              <a:rPr lang="zh-CN" altLang="en-US" sz="2800" kern="100" dirty="0" smtClean="0">
                <a:latin typeface="Times New Roman" panose="02020603050405020304"/>
                <a:ea typeface="仿宋_GB2312"/>
                <a:cs typeface="Times New Roman" panose="02020603050405020304"/>
              </a:rPr>
              <a:t>＋</a:t>
            </a:r>
            <a:r>
              <a:rPr lang="en-US" sz="2800" kern="100" dirty="0" smtClean="0">
                <a:latin typeface="Times New Roman" panose="02020603050405020304"/>
                <a:ea typeface="仿宋_GB2312"/>
                <a:cs typeface="Courier New" panose="02070309020205020404"/>
              </a:rPr>
              <a:t>1</a:t>
            </a:r>
            <a:r>
              <a:rPr lang="zh-CN" altLang="en-US" sz="2800" kern="100" dirty="0" smtClean="0">
                <a:latin typeface="Times New Roman" panose="02020603050405020304"/>
                <a:ea typeface="仿宋_GB2312"/>
                <a:cs typeface="Times New Roman" panose="02020603050405020304"/>
              </a:rPr>
              <a:t>＝</a:t>
            </a:r>
            <a:r>
              <a:rPr lang="en-US" sz="2800" kern="100" dirty="0" smtClean="0">
                <a:latin typeface="Times New Roman" panose="02020603050405020304"/>
                <a:ea typeface="仿宋_GB2312"/>
                <a:cs typeface="Courier New" panose="02070309020205020404"/>
              </a:rPr>
              <a:t>2</a:t>
            </a:r>
            <a:r>
              <a:rPr lang="zh-CN" altLang="en-US" sz="2800" kern="100" dirty="0" smtClean="0">
                <a:latin typeface="Times New Roman" panose="02020603050405020304"/>
                <a:ea typeface="仿宋_GB2312"/>
                <a:cs typeface="Times New Roman" panose="02020603050405020304"/>
              </a:rPr>
              <a:t>，</a:t>
            </a:r>
            <a:r>
              <a:rPr lang="zh-CN" altLang="en-US" sz="2800" kern="100" dirty="0" smtClean="0">
                <a:latin typeface="华文细黑" panose="02010600040101010101" pitchFamily="2" charset="-122"/>
                <a:ea typeface="华文细黑" panose="02010600040101010101" pitchFamily="2" charset="-122"/>
                <a:cs typeface="Times New Roman" panose="02020603050405020304"/>
              </a:rPr>
              <a:t>满足</a:t>
            </a:r>
            <a:r>
              <a:rPr lang="en-US" sz="2800" i="1" kern="100" dirty="0" smtClean="0">
                <a:latin typeface="Times New Roman" panose="02020603050405020304"/>
                <a:ea typeface="仿宋_GB2312"/>
                <a:cs typeface="Courier New" panose="02070309020205020404"/>
              </a:rPr>
              <a:t>k</a:t>
            </a:r>
            <a:r>
              <a:rPr lang="en-US" sz="2800" kern="100" dirty="0" smtClean="0">
                <a:latin typeface="宋体" panose="02010600030101010101" pitchFamily="2" charset="-122"/>
                <a:cs typeface="Times New Roman" panose="02020603050405020304"/>
              </a:rPr>
              <a:t>≤</a:t>
            </a:r>
            <a:r>
              <a:rPr lang="en-US" sz="2800" kern="100" dirty="0" smtClean="0">
                <a:latin typeface="Times New Roman" panose="02020603050405020304"/>
                <a:ea typeface="仿宋_GB2312"/>
                <a:cs typeface="Courier New" panose="02070309020205020404"/>
              </a:rPr>
              <a:t>2</a:t>
            </a:r>
            <a:r>
              <a:rPr lang="zh-CN" altLang="en-US" sz="2800" kern="100" dirty="0" smtClean="0">
                <a:latin typeface="Times New Roman" panose="02020603050405020304"/>
                <a:ea typeface="仿宋_GB2312"/>
                <a:cs typeface="Times New Roman" panose="02020603050405020304"/>
              </a:rPr>
              <a:t>；</a:t>
            </a:r>
            <a:endParaRPr lang="zh-CN" altLang="en-US" sz="2800" kern="100" dirty="0" smtClean="0">
              <a:latin typeface="宋体" panose="02010600030101010101" pitchFamily="2" charset="-122"/>
              <a:cs typeface="Courier New" panose="02070309020205020404"/>
            </a:endParaRPr>
          </a:p>
          <a:p>
            <a:pPr algn="just">
              <a:lnSpc>
                <a:spcPct val="150000"/>
              </a:lnSpc>
              <a:spcAft>
                <a:spcPts val="0"/>
              </a:spcAft>
            </a:pPr>
            <a:r>
              <a:rPr lang="zh-CN" altLang="en-US" sz="2800" kern="100" dirty="0" smtClean="0">
                <a:latin typeface="宋体" panose="02010600030101010101" pitchFamily="2" charset="-122"/>
                <a:ea typeface="仿宋_GB2312"/>
                <a:cs typeface="宋体" panose="02010600030101010101" pitchFamily="2" charset="-122"/>
              </a:rPr>
              <a:t>③</a:t>
            </a:r>
            <a:r>
              <a:rPr lang="en-US" sz="2800" i="1" kern="100" dirty="0" smtClean="0">
                <a:latin typeface="Times New Roman" panose="02020603050405020304"/>
                <a:ea typeface="仿宋_GB2312"/>
                <a:cs typeface="Courier New" panose="02070309020205020404"/>
              </a:rPr>
              <a:t>S</a:t>
            </a:r>
            <a:r>
              <a:rPr lang="zh-CN" altLang="en-US" sz="2800" kern="100" dirty="0" smtClean="0">
                <a:latin typeface="Times New Roman" panose="02020603050405020304"/>
                <a:ea typeface="仿宋_GB2312"/>
                <a:cs typeface="Times New Roman" panose="02020603050405020304"/>
              </a:rPr>
              <a:t>＝</a:t>
            </a:r>
            <a:r>
              <a:rPr lang="en-US" sz="2800" kern="100" dirty="0" smtClean="0">
                <a:latin typeface="Times New Roman" panose="02020603050405020304"/>
                <a:ea typeface="仿宋_GB2312"/>
                <a:cs typeface="Courier New" panose="02070309020205020404"/>
              </a:rPr>
              <a:t>1</a:t>
            </a:r>
            <a:r>
              <a:rPr lang="zh-CN" altLang="en-US" sz="2800" kern="100" dirty="0" smtClean="0">
                <a:latin typeface="Times New Roman" panose="02020603050405020304"/>
                <a:ea typeface="仿宋_GB2312"/>
                <a:cs typeface="Times New Roman" panose="02020603050405020304"/>
              </a:rPr>
              <a:t>＋</a:t>
            </a:r>
            <a:r>
              <a:rPr lang="en-US" sz="2800" kern="100" dirty="0" smtClean="0">
                <a:latin typeface="Times New Roman" panose="02020603050405020304"/>
                <a:ea typeface="仿宋_GB2312"/>
                <a:cs typeface="Courier New" panose="02070309020205020404"/>
              </a:rPr>
              <a:t>2</a:t>
            </a:r>
            <a:r>
              <a:rPr lang="en-US" sz="2800" kern="100" baseline="30000" dirty="0" smtClean="0">
                <a:latin typeface="Times New Roman" panose="02020603050405020304"/>
                <a:ea typeface="仿宋_GB2312"/>
                <a:cs typeface="Courier New" panose="02070309020205020404"/>
              </a:rPr>
              <a:t>3</a:t>
            </a:r>
            <a:r>
              <a:rPr lang="zh-CN" altLang="en-US" sz="2800" kern="100" dirty="0" smtClean="0">
                <a:latin typeface="Times New Roman" panose="02020603050405020304"/>
                <a:ea typeface="仿宋_GB2312"/>
                <a:cs typeface="Times New Roman" panose="02020603050405020304"/>
              </a:rPr>
              <a:t>＝</a:t>
            </a:r>
            <a:r>
              <a:rPr lang="en-US" sz="2800" kern="100" dirty="0" smtClean="0">
                <a:latin typeface="Times New Roman" panose="02020603050405020304"/>
                <a:ea typeface="仿宋_GB2312"/>
                <a:cs typeface="Courier New" panose="02070309020205020404"/>
              </a:rPr>
              <a:t>9</a:t>
            </a:r>
            <a:r>
              <a:rPr lang="zh-CN" altLang="en-US" sz="2800" kern="100" dirty="0" smtClean="0">
                <a:latin typeface="Times New Roman" panose="02020603050405020304"/>
                <a:ea typeface="仿宋_GB2312"/>
                <a:cs typeface="Times New Roman" panose="02020603050405020304"/>
              </a:rPr>
              <a:t>，</a:t>
            </a:r>
            <a:r>
              <a:rPr lang="en-US" sz="2800" i="1" kern="100" dirty="0" smtClean="0">
                <a:latin typeface="Times New Roman" panose="02020603050405020304"/>
                <a:ea typeface="仿宋_GB2312"/>
                <a:cs typeface="Courier New" panose="02070309020205020404"/>
              </a:rPr>
              <a:t>k</a:t>
            </a:r>
            <a:r>
              <a:rPr lang="zh-CN" altLang="en-US" sz="2800" kern="100" dirty="0" smtClean="0">
                <a:latin typeface="Times New Roman" panose="02020603050405020304"/>
                <a:ea typeface="仿宋_GB2312"/>
                <a:cs typeface="Times New Roman" panose="02020603050405020304"/>
              </a:rPr>
              <a:t>＝</a:t>
            </a:r>
            <a:r>
              <a:rPr lang="en-US" sz="2800" kern="100" dirty="0" smtClean="0">
                <a:latin typeface="Times New Roman" panose="02020603050405020304"/>
                <a:ea typeface="仿宋_GB2312"/>
                <a:cs typeface="Courier New" panose="02070309020205020404"/>
              </a:rPr>
              <a:t>2</a:t>
            </a:r>
            <a:r>
              <a:rPr lang="zh-CN" altLang="en-US" sz="2800" kern="100" dirty="0" smtClean="0">
                <a:latin typeface="Times New Roman" panose="02020603050405020304"/>
                <a:ea typeface="仿宋_GB2312"/>
                <a:cs typeface="Times New Roman" panose="02020603050405020304"/>
              </a:rPr>
              <a:t>＋</a:t>
            </a:r>
            <a:r>
              <a:rPr lang="en-US" sz="2800" kern="100" dirty="0" smtClean="0">
                <a:latin typeface="Times New Roman" panose="02020603050405020304"/>
                <a:ea typeface="仿宋_GB2312"/>
                <a:cs typeface="Courier New" panose="02070309020205020404"/>
              </a:rPr>
              <a:t>1</a:t>
            </a:r>
            <a:r>
              <a:rPr lang="zh-CN" altLang="en-US" sz="2800" kern="100" dirty="0" smtClean="0">
                <a:latin typeface="Times New Roman" panose="02020603050405020304"/>
                <a:ea typeface="仿宋_GB2312"/>
                <a:cs typeface="Times New Roman" panose="02020603050405020304"/>
              </a:rPr>
              <a:t>＝</a:t>
            </a:r>
            <a:r>
              <a:rPr lang="en-US" sz="2800" kern="100" dirty="0" smtClean="0">
                <a:latin typeface="Times New Roman" panose="02020603050405020304"/>
                <a:ea typeface="仿宋_GB2312"/>
                <a:cs typeface="Courier New" panose="02070309020205020404"/>
              </a:rPr>
              <a:t>3</a:t>
            </a:r>
            <a:r>
              <a:rPr lang="zh-CN" altLang="en-US" sz="2800" kern="100" dirty="0" smtClean="0">
                <a:latin typeface="Times New Roman" panose="02020603050405020304"/>
                <a:ea typeface="仿宋_GB2312"/>
                <a:cs typeface="Times New Roman" panose="02020603050405020304"/>
              </a:rPr>
              <a:t>，</a:t>
            </a:r>
            <a:r>
              <a:rPr lang="zh-CN" altLang="en-US" sz="2800" kern="100" dirty="0" smtClean="0">
                <a:latin typeface="华文细黑" panose="02010600040101010101" pitchFamily="2" charset="-122"/>
                <a:ea typeface="华文细黑" panose="02010600040101010101" pitchFamily="2" charset="-122"/>
                <a:cs typeface="Times New Roman" panose="02020603050405020304"/>
              </a:rPr>
              <a:t>不满足</a:t>
            </a:r>
            <a:r>
              <a:rPr lang="en-US" sz="2800" i="1" kern="100" dirty="0" smtClean="0">
                <a:latin typeface="Times New Roman" panose="02020603050405020304"/>
                <a:ea typeface="仿宋_GB2312"/>
                <a:cs typeface="Courier New" panose="02070309020205020404"/>
              </a:rPr>
              <a:t>k</a:t>
            </a:r>
            <a:r>
              <a:rPr lang="en-US" sz="2800" kern="100" dirty="0" smtClean="0">
                <a:latin typeface="宋体" panose="02010600030101010101" pitchFamily="2" charset="-122"/>
                <a:cs typeface="Times New Roman" panose="02020603050405020304"/>
              </a:rPr>
              <a:t>≤</a:t>
            </a:r>
            <a:r>
              <a:rPr lang="en-US" sz="2800" kern="100" dirty="0" smtClean="0">
                <a:latin typeface="Times New Roman" panose="02020603050405020304"/>
                <a:ea typeface="仿宋_GB2312"/>
                <a:cs typeface="Courier New" panose="02070309020205020404"/>
              </a:rPr>
              <a:t>2</a:t>
            </a:r>
            <a:r>
              <a:rPr lang="zh-CN" altLang="en-US" sz="2800" kern="100" dirty="0" smtClean="0">
                <a:latin typeface="Times New Roman" panose="02020603050405020304"/>
                <a:ea typeface="仿宋_GB2312"/>
                <a:cs typeface="Times New Roman" panose="02020603050405020304"/>
              </a:rPr>
              <a:t>，</a:t>
            </a:r>
            <a:endParaRPr lang="en-US" altLang="zh-CN" sz="2800" kern="100" dirty="0" smtClean="0">
              <a:latin typeface="Times New Roman" panose="02020603050405020304"/>
              <a:ea typeface="仿宋_GB2312"/>
              <a:cs typeface="Times New Roman" panose="02020603050405020304"/>
            </a:endParaRPr>
          </a:p>
          <a:p>
            <a:pPr algn="just">
              <a:lnSpc>
                <a:spcPct val="150000"/>
              </a:lnSpc>
              <a:spcAft>
                <a:spcPts val="0"/>
              </a:spcAft>
            </a:pPr>
            <a:r>
              <a:rPr lang="zh-CN" altLang="en-US" sz="2800" kern="100" dirty="0" smtClean="0">
                <a:latin typeface="华文细黑" panose="02010600040101010101" pitchFamily="2" charset="-122"/>
                <a:ea typeface="华文细黑" panose="02010600040101010101" pitchFamily="2" charset="-122"/>
                <a:cs typeface="Times New Roman" panose="02020603050405020304"/>
              </a:rPr>
              <a:t>输出</a:t>
            </a:r>
            <a:r>
              <a:rPr lang="en-US" sz="2800" i="1" kern="100" dirty="0" smtClean="0">
                <a:latin typeface="Times New Roman" panose="02020603050405020304"/>
                <a:ea typeface="仿宋_GB2312"/>
                <a:cs typeface="Courier New" panose="02070309020205020404"/>
              </a:rPr>
              <a:t>S</a:t>
            </a:r>
            <a:r>
              <a:rPr lang="zh-CN" altLang="en-US" sz="2800" kern="100" dirty="0" smtClean="0">
                <a:latin typeface="Times New Roman" panose="02020603050405020304"/>
                <a:ea typeface="仿宋_GB2312"/>
                <a:cs typeface="Times New Roman" panose="02020603050405020304"/>
              </a:rPr>
              <a:t>＝</a:t>
            </a:r>
            <a:r>
              <a:rPr lang="en-US" sz="2800" kern="100" dirty="0" smtClean="0">
                <a:latin typeface="Times New Roman" panose="02020603050405020304"/>
                <a:ea typeface="仿宋_GB2312"/>
                <a:cs typeface="Courier New" panose="02070309020205020404"/>
              </a:rPr>
              <a:t>9.</a:t>
            </a:r>
            <a:endParaRPr lang="zh-CN" sz="2800" kern="100" dirty="0">
              <a:latin typeface="宋体" panose="02010600030101010101" pitchFamily="2" charset="-122"/>
              <a:cs typeface="Courier New" panose="02070309020205020404"/>
            </a:endParaRPr>
          </a:p>
        </p:txBody>
      </p:sp>
      <p:sp>
        <p:nvSpPr>
          <p:cNvPr id="4" name="矩形 3"/>
          <p:cNvSpPr/>
          <p:nvPr/>
        </p:nvSpPr>
        <p:spPr>
          <a:xfrm>
            <a:off x="9024164" y="778036"/>
            <a:ext cx="423514" cy="523220"/>
          </a:xfrm>
          <a:prstGeom prst="rect">
            <a:avLst/>
          </a:prstGeom>
        </p:spPr>
        <p:txBody>
          <a:bodyPr wrap="none">
            <a:spAutoFit/>
          </a:bodyPr>
          <a:lstStyle/>
          <a:p>
            <a:r>
              <a:rPr lang="en-US" altLang="zh-CN" sz="2800" b="1" kern="100" dirty="0" smtClean="0">
                <a:solidFill>
                  <a:srgbClr val="C00000"/>
                </a:solidFill>
                <a:latin typeface="Times New Roman" panose="02020603050405020304"/>
                <a:ea typeface="华文细黑"/>
              </a:rPr>
              <a:t>B</a:t>
            </a:r>
            <a:endParaRPr lang="zh-CN" altLang="en-US" sz="2800" b="1" dirty="0">
              <a:solidFill>
                <a:srgbClr val="C00000"/>
              </a:solidFill>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pic>
        <p:nvPicPr>
          <p:cNvPr id="9" name="图片 8" descr="F:\金榜苑\新五本\创新设计 数学 人教A版 必修3\创新设计 数学 人教A版 必修3\16W6.TIF"/>
          <p:cNvPicPr>
            <a:picLocks noChangeAspect="1"/>
          </p:cNvPicPr>
          <p:nvPr/>
        </p:nvPicPr>
        <p:blipFill>
          <a:blip r:embed="rId1" r:link="rId2"/>
          <a:srcRect/>
          <a:stretch>
            <a:fillRect/>
          </a:stretch>
        </p:blipFill>
        <p:spPr bwMode="auto">
          <a:xfrm>
            <a:off x="8738412" y="1278102"/>
            <a:ext cx="2769875" cy="436627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linds(horizontal)">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linds(horizontal)">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0" nodeType="clickEffect">
                                  <p:stCondLst>
                                    <p:cond delay="0"/>
                                  </p:stCondLst>
                                  <p:childTnLst>
                                    <p:animEffect transition="out" filter="fade">
                                      <p:cBhvr>
                                        <p:cTn id="29" dur="500"/>
                                        <p:tgtEl>
                                          <p:spTgt spid="3">
                                            <p:txEl>
                                              <p:pRg st="0" end="0"/>
                                            </p:txEl>
                                          </p:spTgt>
                                        </p:tgtEl>
                                      </p:cBhvr>
                                    </p:animEffect>
                                    <p:set>
                                      <p:cBhvr>
                                        <p:cTn id="30" dur="1" fill="hold">
                                          <p:stCondLst>
                                            <p:cond delay="499"/>
                                          </p:stCondLst>
                                        </p:cTn>
                                        <p:tgtEl>
                                          <p:spTgt spid="3">
                                            <p:txEl>
                                              <p:pRg st="0" end="0"/>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3">
                                            <p:txEl>
                                              <p:pRg st="1" end="1"/>
                                            </p:txEl>
                                          </p:spTgt>
                                        </p:tgtEl>
                                      </p:cBhvr>
                                    </p:animEffect>
                                    <p:set>
                                      <p:cBhvr>
                                        <p:cTn id="33" dur="1" fill="hold">
                                          <p:stCondLst>
                                            <p:cond delay="499"/>
                                          </p:stCondLst>
                                        </p:cTn>
                                        <p:tgtEl>
                                          <p:spTgt spid="3">
                                            <p:txEl>
                                              <p:pRg st="1" end="1"/>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3">
                                            <p:txEl>
                                              <p:pRg st="2" end="2"/>
                                            </p:txEl>
                                          </p:spTgt>
                                        </p:tgtEl>
                                      </p:cBhvr>
                                    </p:animEffect>
                                    <p:set>
                                      <p:cBhvr>
                                        <p:cTn id="36" dur="1" fill="hold">
                                          <p:stCondLst>
                                            <p:cond delay="499"/>
                                          </p:stCondLst>
                                        </p:cTn>
                                        <p:tgtEl>
                                          <p:spTgt spid="3">
                                            <p:txEl>
                                              <p:pRg st="2" end="2"/>
                                            </p:txEl>
                                          </p:spTgt>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3">
                                            <p:txEl>
                                              <p:pRg st="3" end="3"/>
                                            </p:txEl>
                                          </p:spTgt>
                                        </p:tgtEl>
                                      </p:cBhvr>
                                    </p:animEffect>
                                    <p:set>
                                      <p:cBhvr>
                                        <p:cTn id="39" dur="1" fill="hold">
                                          <p:stCondLst>
                                            <p:cond delay="499"/>
                                          </p:stCondLst>
                                        </p:cTn>
                                        <p:tgtEl>
                                          <p:spTgt spid="3">
                                            <p:txEl>
                                              <p:pRg st="3" end="3"/>
                                            </p:txEl>
                                          </p:spTgt>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4"/>
                                        </p:tgtEl>
                                      </p:cBhvr>
                                    </p:animEffect>
                                    <p:set>
                                      <p:cBhvr>
                                        <p:cTn id="4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3" grpId="0" uiExpand="1" build="allAtOnce"/>
      <p:bldP spid="4" grpId="0"/>
      <p:bldP spid="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333450"/>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题型三　程序的编写</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3" name="矩形 2"/>
          <p:cNvSpPr/>
          <p:nvPr/>
        </p:nvSpPr>
        <p:spPr>
          <a:xfrm>
            <a:off x="406574" y="1053530"/>
            <a:ext cx="11161240" cy="32729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基本算法语句有输入语句、输出语句、赋值语句、条件语句、循环语句五种，它们对应于算法的三种逻辑结构：顺序结构、条件结构、循环结构</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用基本语句编写程序时要注意各种语句的格式要求，特别是条件语句和循环语句，应注意这两类语句中条件的表达以及循环语句中有关变量的取值范围</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371154"/>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例</a:t>
            </a:r>
            <a:r>
              <a:rPr lang="en-US" altLang="zh-CN" sz="2800" b="1" kern="100" dirty="0">
                <a:solidFill>
                  <a:srgbClr val="C00000"/>
                </a:solidFill>
                <a:latin typeface="Times New Roman" panose="02020603050405020304"/>
                <a:ea typeface="微软雅黑" panose="020B0503020204020204" pitchFamily="34" charset="-122"/>
                <a:cs typeface="Courier New" panose="02070309020205020404"/>
              </a:rPr>
              <a:t>3</a:t>
            </a: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用砖砌一堵墙，第一层用了全部砖的一半多一块；第二层用了剩下砖的一半又多一块，以后每层都用了前一层砌完后剩下砖的一半多一块，到第二十层时恰好剩下一块砖，将其砌上，这堵墙也就砌完了</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画出计算这堵墙用砖块数的程序框图并编写程序</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1"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 name="矩形 13"/>
          <p:cNvSpPr/>
          <p:nvPr/>
        </p:nvSpPr>
        <p:spPr>
          <a:xfrm>
            <a:off x="406574" y="405458"/>
            <a:ext cx="11161240" cy="5879791"/>
          </a:xfrm>
          <a:prstGeom prst="rect">
            <a:avLst/>
          </a:prstGeom>
        </p:spPr>
        <p:txBody>
          <a:bodyPr wrap="square" lIns="121898" tIns="60948" rIns="121898" bIns="60948">
            <a:spAutoFit/>
          </a:bodyPr>
          <a:lstStyle/>
          <a:p>
            <a:pPr algn="just">
              <a:lnSpc>
                <a:spcPct val="17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第二十层砌前有砖：</a:t>
            </a:r>
            <a:r>
              <a:rPr lang="en-US" altLang="zh-CN" sz="2800" i="1" kern="100" dirty="0">
                <a:latin typeface="Times New Roman" panose="02020603050405020304"/>
                <a:ea typeface="华文细黑"/>
                <a:cs typeface="Courier New" panose="02070309020205020404"/>
              </a:rPr>
              <a:t>S</a:t>
            </a:r>
            <a:r>
              <a:rPr lang="en-US" altLang="zh-CN" sz="2800" kern="100" baseline="-25000" dirty="0">
                <a:latin typeface="Times New Roman" panose="02020603050405020304"/>
                <a:ea typeface="华文细黑"/>
                <a:cs typeface="Courier New" panose="02070309020205020404"/>
              </a:rPr>
              <a:t>20</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块</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70000"/>
              </a:lnSpc>
              <a:spcAft>
                <a:spcPts val="0"/>
              </a:spcAft>
            </a:pPr>
            <a:r>
              <a:rPr lang="zh-CN" altLang="zh-CN" sz="2800" kern="100" dirty="0">
                <a:latin typeface="Times New Roman" panose="02020603050405020304"/>
                <a:ea typeface="华文细黑"/>
                <a:cs typeface="Times New Roman" panose="02020603050405020304"/>
              </a:rPr>
              <a:t>第十九层砌前有砖：</a:t>
            </a:r>
            <a:r>
              <a:rPr lang="en-US" altLang="zh-CN" sz="2800" i="1" kern="100" dirty="0">
                <a:latin typeface="Times New Roman" panose="02020603050405020304"/>
                <a:ea typeface="华文细黑"/>
                <a:cs typeface="Courier New" panose="02070309020205020404"/>
              </a:rPr>
              <a:t>S</a:t>
            </a:r>
            <a:r>
              <a:rPr lang="en-US" altLang="zh-CN" sz="2800" kern="100" baseline="-25000" dirty="0">
                <a:latin typeface="Times New Roman" panose="02020603050405020304"/>
                <a:ea typeface="华文细黑"/>
                <a:cs typeface="Courier New" panose="02070309020205020404"/>
              </a:rPr>
              <a:t>19</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块</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70000"/>
              </a:lnSpc>
              <a:spcAft>
                <a:spcPts val="0"/>
              </a:spcAft>
            </a:pPr>
            <a:r>
              <a:rPr lang="zh-CN" altLang="zh-CN" sz="2800" kern="100" dirty="0">
                <a:latin typeface="Times New Roman" panose="02020603050405020304"/>
                <a:ea typeface="华文细黑"/>
                <a:cs typeface="Times New Roman" panose="02020603050405020304"/>
              </a:rPr>
              <a:t>第十八层砌前有砖：</a:t>
            </a:r>
            <a:r>
              <a:rPr lang="en-US" altLang="zh-CN" sz="2800" i="1" kern="100" dirty="0">
                <a:latin typeface="Times New Roman" panose="02020603050405020304"/>
                <a:ea typeface="华文细黑"/>
                <a:cs typeface="Courier New" panose="02070309020205020404"/>
              </a:rPr>
              <a:t>S</a:t>
            </a:r>
            <a:r>
              <a:rPr lang="en-US" altLang="zh-CN" sz="2800" kern="100" baseline="-25000" dirty="0">
                <a:latin typeface="Times New Roman" panose="02020603050405020304"/>
                <a:ea typeface="华文细黑"/>
                <a:cs typeface="Courier New" panose="02070309020205020404"/>
              </a:rPr>
              <a:t>18</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4)</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块</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70000"/>
              </a:lnSpc>
              <a:spcAft>
                <a:spcPts val="0"/>
              </a:spcAft>
            </a:pPr>
            <a:r>
              <a:rPr lang="en-US" altLang="zh-CN" sz="2800" kern="100" dirty="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70000"/>
              </a:lnSpc>
              <a:spcAft>
                <a:spcPts val="0"/>
              </a:spcAft>
            </a:pPr>
            <a:r>
              <a:rPr lang="zh-CN" altLang="zh-CN" sz="2800" kern="100" dirty="0">
                <a:latin typeface="Times New Roman" panose="02020603050405020304"/>
                <a:ea typeface="华文细黑"/>
                <a:cs typeface="Times New Roman" panose="02020603050405020304"/>
              </a:rPr>
              <a:t>第一层砌前有砖：</a:t>
            </a:r>
            <a:r>
              <a:rPr lang="en-US" altLang="zh-CN" sz="2800" i="1" kern="100" dirty="0">
                <a:latin typeface="Times New Roman" panose="02020603050405020304"/>
                <a:ea typeface="华文细黑"/>
                <a:cs typeface="Courier New" panose="02070309020205020404"/>
              </a:rPr>
              <a:t>S</a:t>
            </a:r>
            <a:r>
              <a:rPr lang="en-US" altLang="zh-CN" sz="2800" kern="100" baseline="-250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S</a:t>
            </a:r>
            <a:r>
              <a:rPr lang="en-US" altLang="zh-CN" sz="2800" kern="100" baseline="-25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块</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70000"/>
              </a:lnSpc>
              <a:spcAft>
                <a:spcPts val="0"/>
              </a:spcAft>
            </a:pPr>
            <a:r>
              <a:rPr lang="zh-CN" altLang="zh-CN" sz="2800" kern="100" dirty="0">
                <a:latin typeface="Times New Roman" panose="02020603050405020304"/>
                <a:ea typeface="华文细黑"/>
                <a:cs typeface="Times New Roman" panose="02020603050405020304"/>
              </a:rPr>
              <a:t>所以递推关系式是：</a:t>
            </a:r>
            <a:endParaRPr lang="zh-CN" altLang="zh-CN" sz="1050" kern="100" dirty="0">
              <a:latin typeface="宋体" panose="02010600030101010101" pitchFamily="2" charset="-122"/>
              <a:cs typeface="Courier New" panose="02070309020205020404"/>
            </a:endParaRPr>
          </a:p>
          <a:p>
            <a:pPr algn="just">
              <a:lnSpc>
                <a:spcPct val="170000"/>
              </a:lnSpc>
              <a:spcAft>
                <a:spcPts val="0"/>
              </a:spcAft>
            </a:pPr>
            <a:r>
              <a:rPr lang="en-US" altLang="zh-CN" sz="2800" i="1" kern="100" dirty="0">
                <a:latin typeface="Times New Roman" panose="02020603050405020304"/>
                <a:ea typeface="华文细黑"/>
                <a:cs typeface="Courier New" panose="02070309020205020404"/>
              </a:rPr>
              <a:t>S</a:t>
            </a:r>
            <a:r>
              <a:rPr lang="en-US" altLang="zh-CN" sz="2800" kern="100" baseline="-25000" dirty="0">
                <a:latin typeface="Times New Roman" panose="02020603050405020304"/>
                <a:ea typeface="华文细黑"/>
                <a:cs typeface="Courier New" panose="02070309020205020404"/>
              </a:rPr>
              <a:t>20</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i="1" kern="100" dirty="0" err="1">
                <a:latin typeface="Times New Roman" panose="02020603050405020304"/>
                <a:ea typeface="华文细黑"/>
                <a:cs typeface="Courier New" panose="02070309020205020404"/>
              </a:rPr>
              <a:t>S</a:t>
            </a:r>
            <a:r>
              <a:rPr lang="en-US" altLang="zh-CN" sz="2800" i="1" kern="100" baseline="-25000" dirty="0" err="1">
                <a:latin typeface="Times New Roman" panose="02020603050405020304"/>
                <a:ea typeface="华文细黑"/>
                <a:cs typeface="Courier New" panose="02070309020205020404"/>
              </a:rPr>
              <a:t>n</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en-US" altLang="zh-CN" sz="2800" i="1" kern="100" dirty="0" err="1">
                <a:latin typeface="Times New Roman" panose="02020603050405020304"/>
                <a:ea typeface="华文细黑"/>
                <a:cs typeface="Courier New" panose="02070309020205020404"/>
              </a:rPr>
              <a:t>S</a:t>
            </a:r>
            <a:r>
              <a:rPr lang="en-US" altLang="zh-CN" sz="2800" i="1" kern="100" baseline="-25000" dirty="0" err="1">
                <a:latin typeface="Times New Roman" panose="02020603050405020304"/>
                <a:ea typeface="华文细黑"/>
                <a:cs typeface="Courier New" panose="02070309020205020404"/>
              </a:rPr>
              <a:t>n</a:t>
            </a:r>
            <a:r>
              <a:rPr lang="zh-CN" altLang="zh-CN" sz="2800" kern="100" baseline="-25000" dirty="0">
                <a:latin typeface="Times New Roman" panose="02020603050405020304"/>
                <a:ea typeface="华文细黑"/>
                <a:cs typeface="Times New Roman" panose="02020603050405020304"/>
              </a:rPr>
              <a:t>＋</a:t>
            </a:r>
            <a:r>
              <a:rPr lang="en-US" altLang="zh-CN" sz="2800" kern="100" baseline="-250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n</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1,2</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19.</a:t>
            </a:r>
            <a:endParaRPr lang="zh-CN" altLang="zh-CN" sz="1050" kern="100" dirty="0">
              <a:latin typeface="宋体" panose="02010600030101010101" pitchFamily="2" charset="-122"/>
              <a:cs typeface="Courier New" panose="02070309020205020404"/>
            </a:endParaRPr>
          </a:p>
          <a:p>
            <a:pPr algn="just">
              <a:lnSpc>
                <a:spcPct val="170000"/>
              </a:lnSpc>
              <a:spcAft>
                <a:spcPts val="0"/>
              </a:spcAft>
            </a:pPr>
            <a:r>
              <a:rPr lang="zh-CN" altLang="zh-CN" sz="2800" kern="100" dirty="0">
                <a:latin typeface="Times New Roman" panose="02020603050405020304"/>
                <a:ea typeface="华文细黑"/>
                <a:cs typeface="Times New Roman" panose="02020603050405020304"/>
              </a:rPr>
              <a:t>故可用循环结构设计算法</a:t>
            </a:r>
            <a:r>
              <a:rPr lang="en-US" altLang="zh-CN" sz="2800" kern="100" dirty="0" smtClean="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1"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blinds(horizontal)">
                                      <p:cBhvr>
                                        <p:cTn id="7" dur="750"/>
                                        <p:tgtEl>
                                          <p:spTgt spid="14">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animEffect transition="in" filter="blinds(horizontal)">
                                      <p:cBhvr>
                                        <p:cTn id="11" dur="750"/>
                                        <p:tgtEl>
                                          <p:spTgt spid="14">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14">
                                            <p:txEl>
                                              <p:pRg st="2" end="2"/>
                                            </p:txEl>
                                          </p:spTgt>
                                        </p:tgtEl>
                                        <p:attrNameLst>
                                          <p:attrName>style.visibility</p:attrName>
                                        </p:attrNameLst>
                                      </p:cBhvr>
                                      <p:to>
                                        <p:strVal val="visible"/>
                                      </p:to>
                                    </p:set>
                                    <p:animEffect transition="in" filter="blinds(horizontal)">
                                      <p:cBhvr>
                                        <p:cTn id="15" dur="750"/>
                                        <p:tgtEl>
                                          <p:spTgt spid="14">
                                            <p:txEl>
                                              <p:pRg st="2" end="2"/>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14">
                                            <p:txEl>
                                              <p:pRg st="3" end="3"/>
                                            </p:txEl>
                                          </p:spTgt>
                                        </p:tgtEl>
                                        <p:attrNameLst>
                                          <p:attrName>style.visibility</p:attrName>
                                        </p:attrNameLst>
                                      </p:cBhvr>
                                      <p:to>
                                        <p:strVal val="visible"/>
                                      </p:to>
                                    </p:set>
                                    <p:animEffect transition="in" filter="blinds(horizontal)">
                                      <p:cBhvr>
                                        <p:cTn id="19" dur="750"/>
                                        <p:tgtEl>
                                          <p:spTgt spid="14">
                                            <p:txEl>
                                              <p:pRg st="3" end="3"/>
                                            </p:txEl>
                                          </p:spTgt>
                                        </p:tgtEl>
                                      </p:cBhvr>
                                    </p:animEffect>
                                  </p:childTnLst>
                                </p:cTn>
                              </p:par>
                            </p:childTnLst>
                          </p:cTn>
                        </p:par>
                        <p:par>
                          <p:cTn id="20" fill="hold">
                            <p:stCondLst>
                              <p:cond delay="4000"/>
                            </p:stCondLst>
                            <p:childTnLst>
                              <p:par>
                                <p:cTn id="21" presetID="3" presetClass="entr" presetSubtype="10" fill="hold" nodeType="afterEffect">
                                  <p:stCondLst>
                                    <p:cond delay="0"/>
                                  </p:stCondLst>
                                  <p:childTnLst>
                                    <p:set>
                                      <p:cBhvr>
                                        <p:cTn id="22" dur="1" fill="hold">
                                          <p:stCondLst>
                                            <p:cond delay="0"/>
                                          </p:stCondLst>
                                        </p:cTn>
                                        <p:tgtEl>
                                          <p:spTgt spid="14">
                                            <p:txEl>
                                              <p:pRg st="4" end="4"/>
                                            </p:txEl>
                                          </p:spTgt>
                                        </p:tgtEl>
                                        <p:attrNameLst>
                                          <p:attrName>style.visibility</p:attrName>
                                        </p:attrNameLst>
                                      </p:cBhvr>
                                      <p:to>
                                        <p:strVal val="visible"/>
                                      </p:to>
                                    </p:set>
                                    <p:animEffect transition="in" filter="blinds(horizontal)">
                                      <p:cBhvr>
                                        <p:cTn id="23" dur="750"/>
                                        <p:tgtEl>
                                          <p:spTgt spid="14">
                                            <p:txEl>
                                              <p:pRg st="4" end="4"/>
                                            </p:txEl>
                                          </p:spTgt>
                                        </p:tgtEl>
                                      </p:cBhvr>
                                    </p:animEffect>
                                  </p:childTnLst>
                                </p:cTn>
                              </p:par>
                            </p:childTnLst>
                          </p:cTn>
                        </p:par>
                        <p:par>
                          <p:cTn id="24" fill="hold">
                            <p:stCondLst>
                              <p:cond delay="5000"/>
                            </p:stCondLst>
                            <p:childTnLst>
                              <p:par>
                                <p:cTn id="25" presetID="3" presetClass="entr" presetSubtype="10" fill="hold" nodeType="afterEffect">
                                  <p:stCondLst>
                                    <p:cond delay="0"/>
                                  </p:stCondLst>
                                  <p:childTnLst>
                                    <p:set>
                                      <p:cBhvr>
                                        <p:cTn id="26" dur="1" fill="hold">
                                          <p:stCondLst>
                                            <p:cond delay="0"/>
                                          </p:stCondLst>
                                        </p:cTn>
                                        <p:tgtEl>
                                          <p:spTgt spid="14">
                                            <p:txEl>
                                              <p:pRg st="5" end="5"/>
                                            </p:txEl>
                                          </p:spTgt>
                                        </p:tgtEl>
                                        <p:attrNameLst>
                                          <p:attrName>style.visibility</p:attrName>
                                        </p:attrNameLst>
                                      </p:cBhvr>
                                      <p:to>
                                        <p:strVal val="visible"/>
                                      </p:to>
                                    </p:set>
                                    <p:animEffect transition="in" filter="blinds(horizontal)">
                                      <p:cBhvr>
                                        <p:cTn id="27" dur="750"/>
                                        <p:tgtEl>
                                          <p:spTgt spid="14">
                                            <p:txEl>
                                              <p:pRg st="5" end="5"/>
                                            </p:txEl>
                                          </p:spTgt>
                                        </p:tgtEl>
                                      </p:cBhvr>
                                    </p:animEffect>
                                  </p:childTnLst>
                                </p:cTn>
                              </p:par>
                            </p:childTnLst>
                          </p:cTn>
                        </p:par>
                        <p:par>
                          <p:cTn id="28" fill="hold">
                            <p:stCondLst>
                              <p:cond delay="6000"/>
                            </p:stCondLst>
                            <p:childTnLst>
                              <p:par>
                                <p:cTn id="29" presetID="3" presetClass="entr" presetSubtype="10" fill="hold" nodeType="afterEffect">
                                  <p:stCondLst>
                                    <p:cond delay="0"/>
                                  </p:stCondLst>
                                  <p:childTnLst>
                                    <p:set>
                                      <p:cBhvr>
                                        <p:cTn id="30" dur="1" fill="hold">
                                          <p:stCondLst>
                                            <p:cond delay="0"/>
                                          </p:stCondLst>
                                        </p:cTn>
                                        <p:tgtEl>
                                          <p:spTgt spid="14">
                                            <p:txEl>
                                              <p:pRg st="6" end="6"/>
                                            </p:txEl>
                                          </p:spTgt>
                                        </p:tgtEl>
                                        <p:attrNameLst>
                                          <p:attrName>style.visibility</p:attrName>
                                        </p:attrNameLst>
                                      </p:cBhvr>
                                      <p:to>
                                        <p:strVal val="visible"/>
                                      </p:to>
                                    </p:set>
                                    <p:animEffect transition="in" filter="blinds(horizontal)">
                                      <p:cBhvr>
                                        <p:cTn id="31" dur="750"/>
                                        <p:tgtEl>
                                          <p:spTgt spid="14">
                                            <p:txEl>
                                              <p:pRg st="6" end="6"/>
                                            </p:txEl>
                                          </p:spTgt>
                                        </p:tgtEl>
                                      </p:cBhvr>
                                    </p:animEffect>
                                  </p:childTnLst>
                                </p:cTn>
                              </p:par>
                            </p:childTnLst>
                          </p:cTn>
                        </p:par>
                        <p:par>
                          <p:cTn id="32" fill="hold">
                            <p:stCondLst>
                              <p:cond delay="7000"/>
                            </p:stCondLst>
                            <p:childTnLst>
                              <p:par>
                                <p:cTn id="33" presetID="3" presetClass="entr" presetSubtype="10" fill="hold" nodeType="afterEffect">
                                  <p:stCondLst>
                                    <p:cond delay="0"/>
                                  </p:stCondLst>
                                  <p:childTnLst>
                                    <p:set>
                                      <p:cBhvr>
                                        <p:cTn id="34" dur="1" fill="hold">
                                          <p:stCondLst>
                                            <p:cond delay="0"/>
                                          </p:stCondLst>
                                        </p:cTn>
                                        <p:tgtEl>
                                          <p:spTgt spid="14">
                                            <p:txEl>
                                              <p:pRg st="7" end="7"/>
                                            </p:txEl>
                                          </p:spTgt>
                                        </p:tgtEl>
                                        <p:attrNameLst>
                                          <p:attrName>style.visibility</p:attrName>
                                        </p:attrNameLst>
                                      </p:cBhvr>
                                      <p:to>
                                        <p:strVal val="visible"/>
                                      </p:to>
                                    </p:set>
                                    <p:animEffect transition="in" filter="blinds(horizontal)">
                                      <p:cBhvr>
                                        <p:cTn id="35" dur="750"/>
                                        <p:tgtEl>
                                          <p:spTgt spid="1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矩形 12"/>
          <p:cNvSpPr/>
          <p:nvPr/>
        </p:nvSpPr>
        <p:spPr>
          <a:xfrm>
            <a:off x="406574" y="333450"/>
            <a:ext cx="3960440" cy="769417"/>
          </a:xfrm>
          <a:prstGeom prst="rect">
            <a:avLst/>
          </a:prstGeom>
        </p:spPr>
        <p:txBody>
          <a:bodyPr wrap="square" lIns="121898" tIns="60948" rIns="121898" bIns="60948">
            <a:spAutoFit/>
          </a:bodyPr>
          <a:lstStyle/>
          <a:p>
            <a:pPr lvl="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程序框图如图所示</a:t>
            </a:r>
            <a:r>
              <a:rPr lang="en-US" altLang="zh-CN" sz="2800" kern="100" dirty="0">
                <a:solidFill>
                  <a:prstClr val="black"/>
                </a:solidFill>
                <a:latin typeface="Times New Roman" panose="02020603050405020304"/>
                <a:ea typeface="华文细黑"/>
                <a:cs typeface="Courier New" panose="02070309020205020404"/>
              </a:rPr>
              <a:t>.</a:t>
            </a:r>
            <a:endParaRPr lang="zh-CN" altLang="zh-CN" sz="1050" kern="100" dirty="0">
              <a:solidFill>
                <a:prstClr val="black"/>
              </a:solidFill>
              <a:latin typeface="宋体" panose="02010600030101010101" pitchFamily="2" charset="-122"/>
              <a:cs typeface="Courier New" panose="02070309020205020404"/>
            </a:endParaRPr>
          </a:p>
        </p:txBody>
      </p:sp>
      <p:pic>
        <p:nvPicPr>
          <p:cNvPr id="4098" name="Picture 2" descr="RA13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50590" y="1060904"/>
            <a:ext cx="3432698" cy="55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303118" y="333450"/>
            <a:ext cx="3960440"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程序如下：</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5492430" y="1197546"/>
          <a:ext cx="2474984" cy="5120640"/>
        </p:xfrm>
        <a:graphic>
          <a:graphicData uri="http://schemas.openxmlformats.org/drawingml/2006/table">
            <a:tbl>
              <a:tblPr firstRow="1" firstCol="1" bandRow="1"/>
              <a:tblGrid>
                <a:gridCol w="2474984"/>
              </a:tblGrid>
              <a:tr h="4588123">
                <a:tc>
                  <a:txBody>
                    <a:bodyPr/>
                    <a:lstStyle/>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S=1</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i=1</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WHILE  i</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20</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S=2*(S+1)</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i=i+1</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WEND</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PRINT  S</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END</a:t>
                      </a:r>
                      <a:endParaRPr lang="zh-CN" sz="2800" kern="100" baseline="0" dirty="0">
                        <a:effectLst/>
                        <a:latin typeface="宋体" panose="02010600030101010101" pitchFamily="2" charset="-122"/>
                        <a:cs typeface="Courier New" panose="02070309020205020404"/>
                      </a:endParaRPr>
                    </a:p>
                  </a:txBody>
                  <a:tcPr marL="48509" marR="485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750"/>
                                        <p:tgtEl>
                                          <p:spTgt spid="13"/>
                                        </p:tgtEl>
                                      </p:cBhvr>
                                    </p:animEffect>
                                  </p:childTnLst>
                                </p:cTn>
                              </p:par>
                              <p:par>
                                <p:cTn id="8" presetID="3" presetClass="entr" presetSubtype="10"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animEffect transition="in" filter="blinds(horizontal)">
                                      <p:cBhvr>
                                        <p:cTn id="10" dur="750"/>
                                        <p:tgtEl>
                                          <p:spTgt spid="4098"/>
                                        </p:tgtEl>
                                      </p:cBhvr>
                                    </p:animEffect>
                                  </p:childTnLst>
                                </p:cTn>
                              </p:par>
                            </p:childTnLst>
                          </p:cTn>
                        </p:par>
                        <p:par>
                          <p:cTn id="11" fill="hold">
                            <p:stCondLst>
                              <p:cond delay="1000"/>
                            </p:stCondLst>
                            <p:childTnLst>
                              <p:par>
                                <p:cTn id="12" presetID="3" presetClass="entr" presetSubtype="1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linds(horizontal)">
                                      <p:cBhvr>
                                        <p:cTn id="14" dur="750"/>
                                        <p:tgtEl>
                                          <p:spTgt spid="4"/>
                                        </p:tgtEl>
                                      </p:cBhvr>
                                    </p:animEffect>
                                  </p:childTnLst>
                                </p:cTn>
                              </p:par>
                              <p:par>
                                <p:cTn id="15" presetID="3" presetClass="entr" presetSubtype="1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06574" y="189434"/>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跟踪训练</a:t>
            </a:r>
            <a:r>
              <a:rPr lang="en-US" altLang="zh-CN" sz="2800" b="1" kern="100" dirty="0">
                <a:solidFill>
                  <a:srgbClr val="00B050"/>
                </a:solidFill>
                <a:latin typeface="Times New Roman" panose="02020603050405020304"/>
                <a:ea typeface="微软雅黑" panose="020B0503020204020204" pitchFamily="34" charset="-122"/>
                <a:cs typeface="Courier New" panose="02070309020205020404"/>
              </a:rPr>
              <a:t>3</a:t>
            </a: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高一</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班共有</a:t>
            </a:r>
            <a:r>
              <a:rPr lang="en-US" altLang="zh-CN" sz="2800" kern="100" dirty="0">
                <a:latin typeface="Times New Roman" panose="02020603050405020304"/>
                <a:ea typeface="华文细黑"/>
                <a:cs typeface="Courier New" panose="02070309020205020404"/>
              </a:rPr>
              <a:t>54</a:t>
            </a:r>
            <a:r>
              <a:rPr lang="zh-CN" altLang="zh-CN" sz="2800" kern="100" dirty="0">
                <a:latin typeface="Times New Roman" panose="02020603050405020304"/>
                <a:ea typeface="华文细黑"/>
                <a:cs typeface="Times New Roman" panose="02020603050405020304"/>
              </a:rPr>
              <a:t>名学生参加数学竞赛，现已有他们的竞赛分数，请设计一个将竞赛成绩优秀的学生的平均分输出的算法</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规定</a:t>
            </a:r>
            <a:r>
              <a:rPr lang="en-US" altLang="zh-CN" sz="2800" kern="100" dirty="0">
                <a:latin typeface="Times New Roman" panose="02020603050405020304"/>
                <a:ea typeface="华文细黑"/>
                <a:cs typeface="Courier New" panose="02070309020205020404"/>
              </a:rPr>
              <a:t>90</a:t>
            </a:r>
            <a:r>
              <a:rPr lang="zh-CN" altLang="zh-CN" sz="2800" kern="100" dirty="0">
                <a:latin typeface="Times New Roman" panose="02020603050405020304"/>
                <a:ea typeface="华文细黑"/>
                <a:cs typeface="Times New Roman" panose="02020603050405020304"/>
              </a:rPr>
              <a:t>分以上为优秀，画出程序框图，并设计程序</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1"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06574" y="45418"/>
            <a:ext cx="4248472"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程序框图如图所示</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5122" name="Picture 2" descr="RA133"/>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171030" y="800974"/>
            <a:ext cx="2719560" cy="5653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5159102" y="45418"/>
            <a:ext cx="4248472"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程序如下：</a:t>
            </a:r>
            <a:endParaRPr lang="zh-CN" altLang="zh-CN" sz="1050" kern="100" dirty="0">
              <a:effectLst/>
              <a:latin typeface="宋体" panose="02010600030101010101" pitchFamily="2" charset="-122"/>
              <a:cs typeface="Courier New" panose="02070309020205020404"/>
            </a:endParaRPr>
          </a:p>
        </p:txBody>
      </p:sp>
      <p:graphicFrame>
        <p:nvGraphicFramePr>
          <p:cNvPr id="4" name="表格 3"/>
          <p:cNvGraphicFramePr>
            <a:graphicFrameLocks noGrp="1"/>
          </p:cNvGraphicFramePr>
          <p:nvPr/>
        </p:nvGraphicFramePr>
        <p:xfrm>
          <a:off x="5375126" y="742388"/>
          <a:ext cx="3744416" cy="5824728"/>
        </p:xfrm>
        <a:graphic>
          <a:graphicData uri="http://schemas.openxmlformats.org/drawingml/2006/table">
            <a:tbl>
              <a:tblPr firstRow="1" firstCol="1" bandRow="1"/>
              <a:tblGrid>
                <a:gridCol w="3744416"/>
              </a:tblGrid>
              <a:tr h="4660131">
                <a:tc>
                  <a:txBody>
                    <a:bodyPr/>
                    <a:lstStyle/>
                    <a:p>
                      <a:pPr algn="just">
                        <a:lnSpc>
                          <a:spcPct val="105000"/>
                        </a:lnSpc>
                        <a:spcAft>
                          <a:spcPts val="0"/>
                        </a:spcAft>
                      </a:pPr>
                      <a:r>
                        <a:rPr lang="en-US" sz="2600" kern="100" baseline="0" dirty="0">
                          <a:effectLst/>
                          <a:latin typeface="Times New Roman" panose="02020603050405020304"/>
                          <a:ea typeface="华文细黑"/>
                          <a:cs typeface="Courier New" panose="02070309020205020404"/>
                        </a:rPr>
                        <a:t>i</a:t>
                      </a:r>
                      <a:r>
                        <a:rPr lang="zh-CN" sz="2600" kern="100" baseline="0" dirty="0">
                          <a:effectLst/>
                          <a:latin typeface="Times New Roman" panose="02020603050405020304"/>
                          <a:ea typeface="华文细黑"/>
                          <a:cs typeface="Times New Roman" panose="02020603050405020304"/>
                        </a:rPr>
                        <a:t>＝</a:t>
                      </a:r>
                      <a:r>
                        <a:rPr lang="en-US" sz="2600" kern="100" baseline="0" dirty="0">
                          <a:effectLst/>
                          <a:latin typeface="Times New Roman" panose="02020603050405020304"/>
                          <a:ea typeface="华文细黑"/>
                          <a:cs typeface="Courier New" panose="02070309020205020404"/>
                        </a:rPr>
                        <a:t>1</a:t>
                      </a:r>
                      <a:endParaRPr lang="zh-CN" sz="2600" kern="100" baseline="0" dirty="0">
                        <a:effectLst/>
                        <a:latin typeface="宋体" panose="02010600030101010101" pitchFamily="2" charset="-122"/>
                        <a:cs typeface="Courier New" panose="02070309020205020404"/>
                      </a:endParaRPr>
                    </a:p>
                    <a:p>
                      <a:pPr algn="just">
                        <a:lnSpc>
                          <a:spcPct val="105000"/>
                        </a:lnSpc>
                        <a:spcAft>
                          <a:spcPts val="0"/>
                        </a:spcAft>
                      </a:pPr>
                      <a:r>
                        <a:rPr lang="en-US" sz="2600" kern="100" baseline="0" dirty="0">
                          <a:effectLst/>
                          <a:latin typeface="Times New Roman" panose="02020603050405020304"/>
                          <a:ea typeface="华文细黑"/>
                          <a:cs typeface="Courier New" panose="02070309020205020404"/>
                        </a:rPr>
                        <a:t>S</a:t>
                      </a:r>
                      <a:r>
                        <a:rPr lang="zh-CN" sz="2600" kern="100" baseline="0" dirty="0">
                          <a:effectLst/>
                          <a:latin typeface="Times New Roman" panose="02020603050405020304"/>
                          <a:ea typeface="华文细黑"/>
                          <a:cs typeface="Times New Roman" panose="02020603050405020304"/>
                        </a:rPr>
                        <a:t>＝</a:t>
                      </a:r>
                      <a:r>
                        <a:rPr lang="en-US" sz="2600" kern="100" baseline="0" dirty="0">
                          <a:effectLst/>
                          <a:latin typeface="Times New Roman" panose="02020603050405020304"/>
                          <a:ea typeface="华文细黑"/>
                          <a:cs typeface="Courier New" panose="02070309020205020404"/>
                        </a:rPr>
                        <a:t>0</a:t>
                      </a:r>
                      <a:endParaRPr lang="zh-CN" sz="2600" kern="100" baseline="0" dirty="0">
                        <a:effectLst/>
                        <a:latin typeface="宋体" panose="02010600030101010101" pitchFamily="2" charset="-122"/>
                        <a:cs typeface="Courier New" panose="02070309020205020404"/>
                      </a:endParaRPr>
                    </a:p>
                    <a:p>
                      <a:pPr algn="just">
                        <a:lnSpc>
                          <a:spcPct val="105000"/>
                        </a:lnSpc>
                        <a:spcAft>
                          <a:spcPts val="0"/>
                        </a:spcAft>
                      </a:pPr>
                      <a:r>
                        <a:rPr lang="en-US" sz="2600" kern="100" baseline="0" dirty="0">
                          <a:effectLst/>
                          <a:latin typeface="Times New Roman" panose="02020603050405020304"/>
                          <a:ea typeface="华文细黑"/>
                          <a:cs typeface="Courier New" panose="02070309020205020404"/>
                        </a:rPr>
                        <a:t>M</a:t>
                      </a:r>
                      <a:r>
                        <a:rPr lang="zh-CN" sz="2600" kern="100" baseline="0" dirty="0">
                          <a:effectLst/>
                          <a:latin typeface="Times New Roman" panose="02020603050405020304"/>
                          <a:ea typeface="华文细黑"/>
                          <a:cs typeface="Times New Roman" panose="02020603050405020304"/>
                        </a:rPr>
                        <a:t>＝</a:t>
                      </a:r>
                      <a:r>
                        <a:rPr lang="en-US" sz="2600" kern="100" baseline="0" dirty="0">
                          <a:effectLst/>
                          <a:latin typeface="Times New Roman" panose="02020603050405020304"/>
                          <a:ea typeface="华文细黑"/>
                          <a:cs typeface="Courier New" panose="02070309020205020404"/>
                        </a:rPr>
                        <a:t>0</a:t>
                      </a:r>
                      <a:endParaRPr lang="zh-CN" sz="2600" kern="100" baseline="0" dirty="0">
                        <a:effectLst/>
                        <a:latin typeface="宋体" panose="02010600030101010101" pitchFamily="2" charset="-122"/>
                        <a:cs typeface="Courier New" panose="02070309020205020404"/>
                      </a:endParaRPr>
                    </a:p>
                    <a:p>
                      <a:pPr algn="just">
                        <a:lnSpc>
                          <a:spcPct val="105000"/>
                        </a:lnSpc>
                        <a:spcAft>
                          <a:spcPts val="0"/>
                        </a:spcAft>
                      </a:pPr>
                      <a:r>
                        <a:rPr lang="en-US" sz="2600" kern="100" baseline="0" dirty="0">
                          <a:effectLst/>
                          <a:latin typeface="Times New Roman" panose="02020603050405020304"/>
                          <a:ea typeface="华文细黑"/>
                          <a:cs typeface="Courier New" panose="02070309020205020404"/>
                        </a:rPr>
                        <a:t>DO</a:t>
                      </a:r>
                      <a:endParaRPr lang="zh-CN" sz="2600" kern="100" baseline="0" dirty="0">
                        <a:effectLst/>
                        <a:latin typeface="宋体" panose="02010600030101010101" pitchFamily="2" charset="-122"/>
                        <a:cs typeface="Courier New" panose="02070309020205020404"/>
                      </a:endParaRPr>
                    </a:p>
                    <a:p>
                      <a:pPr algn="just">
                        <a:lnSpc>
                          <a:spcPct val="105000"/>
                        </a:lnSpc>
                        <a:spcAft>
                          <a:spcPts val="0"/>
                        </a:spcAft>
                      </a:pPr>
                      <a:r>
                        <a:rPr lang="zh-CN" sz="2600" kern="100" baseline="0" dirty="0">
                          <a:effectLst/>
                          <a:latin typeface="Times New Roman" panose="02020603050405020304"/>
                          <a:ea typeface="华文细黑"/>
                          <a:cs typeface="Times New Roman" panose="02020603050405020304"/>
                        </a:rPr>
                        <a:t>　</a:t>
                      </a:r>
                      <a:r>
                        <a:rPr lang="en-US" sz="2600" kern="100" baseline="0" dirty="0">
                          <a:effectLst/>
                          <a:latin typeface="Times New Roman" panose="02020603050405020304"/>
                          <a:ea typeface="华文细黑"/>
                          <a:cs typeface="Courier New" panose="02070309020205020404"/>
                        </a:rPr>
                        <a:t>INPUT</a:t>
                      </a:r>
                      <a:r>
                        <a:rPr lang="zh-CN" sz="2600" kern="100" baseline="0" dirty="0">
                          <a:effectLst/>
                          <a:latin typeface="Times New Roman" panose="02020603050405020304"/>
                          <a:ea typeface="华文细黑"/>
                          <a:cs typeface="Times New Roman" panose="02020603050405020304"/>
                        </a:rPr>
                        <a:t>　</a:t>
                      </a:r>
                      <a:r>
                        <a:rPr lang="en-US" sz="2600" kern="100" baseline="0" dirty="0">
                          <a:effectLst/>
                          <a:latin typeface="宋体" panose="02010600030101010101" pitchFamily="2" charset="-122"/>
                          <a:ea typeface="华文细黑"/>
                          <a:cs typeface="Times New Roman" panose="02020603050405020304"/>
                        </a:rPr>
                        <a:t>“</a:t>
                      </a:r>
                      <a:r>
                        <a:rPr lang="en-US" sz="2600" kern="100" baseline="0" dirty="0">
                          <a:effectLst/>
                          <a:latin typeface="Times New Roman" panose="02020603050405020304"/>
                          <a:ea typeface="华文细黑"/>
                          <a:cs typeface="Courier New" panose="02070309020205020404"/>
                        </a:rPr>
                        <a:t>x</a:t>
                      </a:r>
                      <a:r>
                        <a:rPr lang="zh-CN" sz="2600" kern="100" baseline="0" dirty="0">
                          <a:effectLst/>
                          <a:latin typeface="Times New Roman" panose="02020603050405020304"/>
                          <a:ea typeface="华文细黑"/>
                          <a:cs typeface="Times New Roman" panose="02020603050405020304"/>
                        </a:rPr>
                        <a:t>＝</a:t>
                      </a:r>
                      <a:r>
                        <a:rPr lang="en-US" sz="2600" kern="100" baseline="0" dirty="0">
                          <a:effectLst/>
                          <a:latin typeface="宋体" panose="02010600030101010101" pitchFamily="2" charset="-122"/>
                          <a:ea typeface="华文细黑"/>
                          <a:cs typeface="Times New Roman" panose="02020603050405020304"/>
                        </a:rPr>
                        <a:t>”</a:t>
                      </a:r>
                      <a:r>
                        <a:rPr lang="zh-CN" sz="2600" kern="100" baseline="0" dirty="0">
                          <a:effectLst/>
                          <a:latin typeface="Times New Roman" panose="02020603050405020304"/>
                          <a:ea typeface="华文细黑"/>
                          <a:cs typeface="Times New Roman" panose="02020603050405020304"/>
                        </a:rPr>
                        <a:t>；</a:t>
                      </a:r>
                      <a:r>
                        <a:rPr lang="en-US" sz="2600" kern="100" baseline="0" dirty="0">
                          <a:effectLst/>
                          <a:latin typeface="Times New Roman" panose="02020603050405020304"/>
                          <a:ea typeface="华文细黑"/>
                          <a:cs typeface="Courier New" panose="02070309020205020404"/>
                        </a:rPr>
                        <a:t>x</a:t>
                      </a:r>
                      <a:endParaRPr lang="zh-CN" sz="2600" kern="100" baseline="0" dirty="0">
                        <a:effectLst/>
                        <a:latin typeface="宋体" panose="02010600030101010101" pitchFamily="2" charset="-122"/>
                        <a:cs typeface="Courier New" panose="02070309020205020404"/>
                      </a:endParaRPr>
                    </a:p>
                    <a:p>
                      <a:pPr algn="just">
                        <a:lnSpc>
                          <a:spcPct val="105000"/>
                        </a:lnSpc>
                        <a:spcAft>
                          <a:spcPts val="0"/>
                        </a:spcAft>
                      </a:pPr>
                      <a:r>
                        <a:rPr lang="zh-CN" sz="2600" kern="100" baseline="0" dirty="0">
                          <a:effectLst/>
                          <a:latin typeface="Times New Roman" panose="02020603050405020304"/>
                          <a:ea typeface="华文细黑"/>
                          <a:cs typeface="Times New Roman" panose="02020603050405020304"/>
                        </a:rPr>
                        <a:t>　</a:t>
                      </a:r>
                      <a:r>
                        <a:rPr lang="en-US" sz="2600" kern="100" baseline="0" dirty="0">
                          <a:effectLst/>
                          <a:latin typeface="Times New Roman" panose="02020603050405020304"/>
                          <a:ea typeface="华文细黑"/>
                          <a:cs typeface="Courier New" panose="02070309020205020404"/>
                        </a:rPr>
                        <a:t>IF</a:t>
                      </a:r>
                      <a:r>
                        <a:rPr lang="zh-CN" sz="2600" kern="100" baseline="0" dirty="0">
                          <a:effectLst/>
                          <a:latin typeface="Times New Roman" panose="02020603050405020304"/>
                          <a:ea typeface="华文细黑"/>
                          <a:cs typeface="Times New Roman" panose="02020603050405020304"/>
                        </a:rPr>
                        <a:t>　</a:t>
                      </a:r>
                      <a:r>
                        <a:rPr lang="en-US" sz="2600" kern="100" baseline="0" dirty="0">
                          <a:effectLst/>
                          <a:latin typeface="Times New Roman" panose="02020603050405020304"/>
                          <a:ea typeface="华文细黑"/>
                          <a:cs typeface="Courier New" panose="02070309020205020404"/>
                        </a:rPr>
                        <a:t>x</a:t>
                      </a:r>
                      <a:r>
                        <a:rPr lang="zh-CN" sz="2600" kern="100" baseline="0" dirty="0">
                          <a:effectLst/>
                          <a:latin typeface="Times New Roman" panose="02020603050405020304"/>
                          <a:ea typeface="华文细黑"/>
                          <a:cs typeface="Times New Roman" panose="02020603050405020304"/>
                        </a:rPr>
                        <a:t>＞</a:t>
                      </a:r>
                      <a:r>
                        <a:rPr lang="en-US" sz="2600" kern="100" baseline="0" dirty="0">
                          <a:effectLst/>
                          <a:latin typeface="Times New Roman" panose="02020603050405020304"/>
                          <a:ea typeface="华文细黑"/>
                          <a:cs typeface="Courier New" panose="02070309020205020404"/>
                        </a:rPr>
                        <a:t>90</a:t>
                      </a:r>
                      <a:r>
                        <a:rPr lang="zh-CN" sz="2600" kern="100" baseline="0" dirty="0">
                          <a:effectLst/>
                          <a:latin typeface="Times New Roman" panose="02020603050405020304"/>
                          <a:ea typeface="华文细黑"/>
                          <a:cs typeface="Times New Roman" panose="02020603050405020304"/>
                        </a:rPr>
                        <a:t>　</a:t>
                      </a:r>
                      <a:r>
                        <a:rPr lang="en-US" sz="2600" kern="100" baseline="0" dirty="0">
                          <a:effectLst/>
                          <a:latin typeface="Times New Roman" panose="02020603050405020304"/>
                          <a:ea typeface="华文细黑"/>
                          <a:cs typeface="Courier New" panose="02070309020205020404"/>
                        </a:rPr>
                        <a:t>THEN</a:t>
                      </a:r>
                      <a:endParaRPr lang="zh-CN" sz="2600" kern="100" baseline="0" dirty="0">
                        <a:effectLst/>
                        <a:latin typeface="宋体" panose="02010600030101010101" pitchFamily="2" charset="-122"/>
                        <a:cs typeface="Courier New" panose="02070309020205020404"/>
                      </a:endParaRPr>
                    </a:p>
                    <a:p>
                      <a:pPr indent="533400" algn="just">
                        <a:lnSpc>
                          <a:spcPct val="105000"/>
                        </a:lnSpc>
                        <a:spcAft>
                          <a:spcPts val="0"/>
                        </a:spcAft>
                      </a:pPr>
                      <a:r>
                        <a:rPr lang="en-US" sz="2600" kern="100" baseline="0" dirty="0">
                          <a:effectLst/>
                          <a:latin typeface="Times New Roman" panose="02020603050405020304"/>
                          <a:ea typeface="华文细黑"/>
                          <a:cs typeface="Courier New" panose="02070309020205020404"/>
                        </a:rPr>
                        <a:t>S</a:t>
                      </a:r>
                      <a:r>
                        <a:rPr lang="zh-CN" sz="2600" kern="100" baseline="0" dirty="0">
                          <a:effectLst/>
                          <a:latin typeface="Times New Roman" panose="02020603050405020304"/>
                          <a:ea typeface="华文细黑"/>
                          <a:cs typeface="Times New Roman" panose="02020603050405020304"/>
                        </a:rPr>
                        <a:t>＝</a:t>
                      </a:r>
                      <a:r>
                        <a:rPr lang="en-US" sz="2600" kern="100" baseline="0" dirty="0">
                          <a:effectLst/>
                          <a:latin typeface="Times New Roman" panose="02020603050405020304"/>
                          <a:ea typeface="华文细黑"/>
                          <a:cs typeface="Courier New" panose="02070309020205020404"/>
                        </a:rPr>
                        <a:t>S</a:t>
                      </a:r>
                      <a:r>
                        <a:rPr lang="zh-CN" sz="2600" kern="100" baseline="0" dirty="0">
                          <a:effectLst/>
                          <a:latin typeface="Times New Roman" panose="02020603050405020304"/>
                          <a:ea typeface="华文细黑"/>
                          <a:cs typeface="Times New Roman" panose="02020603050405020304"/>
                        </a:rPr>
                        <a:t>＋</a:t>
                      </a:r>
                      <a:r>
                        <a:rPr lang="en-US" sz="2600" kern="100" baseline="0" dirty="0">
                          <a:effectLst/>
                          <a:latin typeface="Times New Roman" panose="02020603050405020304"/>
                          <a:ea typeface="华文细黑"/>
                          <a:cs typeface="Courier New" panose="02070309020205020404"/>
                        </a:rPr>
                        <a:t>x</a:t>
                      </a:r>
                      <a:endParaRPr lang="zh-CN" sz="2600" kern="100" baseline="0" dirty="0">
                        <a:effectLst/>
                        <a:latin typeface="宋体" panose="02010600030101010101" pitchFamily="2" charset="-122"/>
                        <a:cs typeface="Courier New" panose="02070309020205020404"/>
                      </a:endParaRPr>
                    </a:p>
                    <a:p>
                      <a:pPr indent="533400" algn="just">
                        <a:lnSpc>
                          <a:spcPct val="105000"/>
                        </a:lnSpc>
                        <a:spcAft>
                          <a:spcPts val="0"/>
                        </a:spcAft>
                      </a:pPr>
                      <a:r>
                        <a:rPr lang="en-US" sz="2600" kern="100" baseline="0" dirty="0">
                          <a:effectLst/>
                          <a:latin typeface="Times New Roman" panose="02020603050405020304"/>
                          <a:ea typeface="华文细黑"/>
                          <a:cs typeface="Courier New" panose="02070309020205020404"/>
                        </a:rPr>
                        <a:t>M</a:t>
                      </a:r>
                      <a:r>
                        <a:rPr lang="zh-CN" sz="2600" kern="100" baseline="0" dirty="0">
                          <a:effectLst/>
                          <a:latin typeface="Times New Roman" panose="02020603050405020304"/>
                          <a:ea typeface="华文细黑"/>
                          <a:cs typeface="Times New Roman" panose="02020603050405020304"/>
                        </a:rPr>
                        <a:t>＝</a:t>
                      </a:r>
                      <a:r>
                        <a:rPr lang="en-US" sz="2600" kern="100" baseline="0" dirty="0">
                          <a:effectLst/>
                          <a:latin typeface="Times New Roman" panose="02020603050405020304"/>
                          <a:ea typeface="华文细黑"/>
                          <a:cs typeface="Courier New" panose="02070309020205020404"/>
                        </a:rPr>
                        <a:t>M</a:t>
                      </a:r>
                      <a:r>
                        <a:rPr lang="zh-CN" sz="2600" kern="100" baseline="0" dirty="0">
                          <a:effectLst/>
                          <a:latin typeface="Times New Roman" panose="02020603050405020304"/>
                          <a:ea typeface="华文细黑"/>
                          <a:cs typeface="Times New Roman" panose="02020603050405020304"/>
                        </a:rPr>
                        <a:t>＋</a:t>
                      </a:r>
                      <a:r>
                        <a:rPr lang="en-US" sz="2600" kern="100" baseline="0" dirty="0">
                          <a:effectLst/>
                          <a:latin typeface="Times New Roman" panose="02020603050405020304"/>
                          <a:ea typeface="华文细黑"/>
                          <a:cs typeface="Courier New" panose="02070309020205020404"/>
                        </a:rPr>
                        <a:t>1</a:t>
                      </a:r>
                      <a:endParaRPr lang="zh-CN" sz="2600" kern="100" baseline="0" dirty="0">
                        <a:effectLst/>
                        <a:latin typeface="宋体" panose="02010600030101010101" pitchFamily="2" charset="-122"/>
                        <a:cs typeface="Courier New" panose="02070309020205020404"/>
                      </a:endParaRPr>
                    </a:p>
                    <a:p>
                      <a:pPr algn="just">
                        <a:lnSpc>
                          <a:spcPct val="105000"/>
                        </a:lnSpc>
                        <a:spcAft>
                          <a:spcPts val="0"/>
                        </a:spcAft>
                      </a:pPr>
                      <a:r>
                        <a:rPr lang="zh-CN" sz="2600" kern="100" baseline="0" dirty="0">
                          <a:effectLst/>
                          <a:latin typeface="Times New Roman" panose="02020603050405020304"/>
                          <a:ea typeface="华文细黑"/>
                          <a:cs typeface="Times New Roman" panose="02020603050405020304"/>
                        </a:rPr>
                        <a:t>　</a:t>
                      </a:r>
                      <a:r>
                        <a:rPr lang="en-US" sz="2600" kern="100" baseline="0" dirty="0">
                          <a:effectLst/>
                          <a:latin typeface="Times New Roman" panose="02020603050405020304"/>
                          <a:ea typeface="华文细黑"/>
                          <a:cs typeface="Courier New" panose="02070309020205020404"/>
                        </a:rPr>
                        <a:t>END IF</a:t>
                      </a:r>
                      <a:endParaRPr lang="zh-CN" sz="2600" kern="100" baseline="0" dirty="0">
                        <a:effectLst/>
                        <a:latin typeface="宋体" panose="02010600030101010101" pitchFamily="2" charset="-122"/>
                        <a:cs typeface="Courier New" panose="02070309020205020404"/>
                      </a:endParaRPr>
                    </a:p>
                    <a:p>
                      <a:pPr algn="just">
                        <a:lnSpc>
                          <a:spcPct val="105000"/>
                        </a:lnSpc>
                        <a:spcAft>
                          <a:spcPts val="0"/>
                        </a:spcAft>
                      </a:pPr>
                      <a:r>
                        <a:rPr lang="zh-CN" sz="2600" kern="100" baseline="0" dirty="0">
                          <a:effectLst/>
                          <a:latin typeface="Times New Roman" panose="02020603050405020304"/>
                          <a:ea typeface="华文细黑"/>
                          <a:cs typeface="Times New Roman" panose="02020603050405020304"/>
                        </a:rPr>
                        <a:t>　</a:t>
                      </a:r>
                      <a:r>
                        <a:rPr lang="en-US" sz="2600" kern="100" baseline="0" dirty="0">
                          <a:effectLst/>
                          <a:latin typeface="Times New Roman" panose="02020603050405020304"/>
                          <a:ea typeface="华文细黑"/>
                          <a:cs typeface="Courier New" panose="02070309020205020404"/>
                        </a:rPr>
                        <a:t>i</a:t>
                      </a:r>
                      <a:r>
                        <a:rPr lang="zh-CN" sz="2600" kern="100" baseline="0" dirty="0">
                          <a:effectLst/>
                          <a:latin typeface="Times New Roman" panose="02020603050405020304"/>
                          <a:ea typeface="华文细黑"/>
                          <a:cs typeface="Times New Roman" panose="02020603050405020304"/>
                        </a:rPr>
                        <a:t>＝</a:t>
                      </a:r>
                      <a:r>
                        <a:rPr lang="en-US" sz="2600" kern="100" baseline="0" dirty="0">
                          <a:effectLst/>
                          <a:latin typeface="Times New Roman" panose="02020603050405020304"/>
                          <a:ea typeface="华文细黑"/>
                          <a:cs typeface="Courier New" panose="02070309020205020404"/>
                        </a:rPr>
                        <a:t>i</a:t>
                      </a:r>
                      <a:r>
                        <a:rPr lang="zh-CN" sz="2600" kern="100" baseline="0" dirty="0">
                          <a:effectLst/>
                          <a:latin typeface="Times New Roman" panose="02020603050405020304"/>
                          <a:ea typeface="华文细黑"/>
                          <a:cs typeface="Times New Roman" panose="02020603050405020304"/>
                        </a:rPr>
                        <a:t>＋</a:t>
                      </a:r>
                      <a:r>
                        <a:rPr lang="en-US" sz="2600" kern="100" baseline="0" dirty="0">
                          <a:effectLst/>
                          <a:latin typeface="Times New Roman" panose="02020603050405020304"/>
                          <a:ea typeface="华文细黑"/>
                          <a:cs typeface="Courier New" panose="02070309020205020404"/>
                        </a:rPr>
                        <a:t>1</a:t>
                      </a:r>
                      <a:endParaRPr lang="zh-CN" sz="2600" kern="100" baseline="0" dirty="0">
                        <a:effectLst/>
                        <a:latin typeface="宋体" panose="02010600030101010101" pitchFamily="2" charset="-122"/>
                        <a:cs typeface="Courier New" panose="02070309020205020404"/>
                      </a:endParaRPr>
                    </a:p>
                    <a:p>
                      <a:pPr algn="just">
                        <a:lnSpc>
                          <a:spcPct val="105000"/>
                        </a:lnSpc>
                        <a:spcAft>
                          <a:spcPts val="0"/>
                        </a:spcAft>
                      </a:pPr>
                      <a:r>
                        <a:rPr lang="en-US" sz="2600" kern="100" baseline="0" dirty="0">
                          <a:effectLst/>
                          <a:latin typeface="Times New Roman" panose="02020603050405020304"/>
                          <a:ea typeface="华文细黑"/>
                          <a:cs typeface="Courier New" panose="02070309020205020404"/>
                        </a:rPr>
                        <a:t>LOOP UNTIL</a:t>
                      </a:r>
                      <a:r>
                        <a:rPr lang="zh-CN" sz="2600" kern="100" baseline="0" dirty="0">
                          <a:effectLst/>
                          <a:latin typeface="Times New Roman" panose="02020603050405020304"/>
                          <a:ea typeface="华文细黑"/>
                          <a:cs typeface="Times New Roman" panose="02020603050405020304"/>
                        </a:rPr>
                        <a:t>　</a:t>
                      </a:r>
                      <a:r>
                        <a:rPr lang="en-US" sz="2600" kern="100" baseline="0" dirty="0">
                          <a:effectLst/>
                          <a:latin typeface="Times New Roman" panose="02020603050405020304"/>
                          <a:ea typeface="华文细黑"/>
                          <a:cs typeface="Courier New" panose="02070309020205020404"/>
                        </a:rPr>
                        <a:t>i</a:t>
                      </a:r>
                      <a:r>
                        <a:rPr lang="zh-CN" sz="2600" kern="100" baseline="0" dirty="0">
                          <a:effectLst/>
                          <a:latin typeface="Times New Roman" panose="02020603050405020304"/>
                          <a:ea typeface="华文细黑"/>
                          <a:cs typeface="Times New Roman" panose="02020603050405020304"/>
                        </a:rPr>
                        <a:t>＞</a:t>
                      </a:r>
                      <a:r>
                        <a:rPr lang="en-US" sz="2600" kern="100" baseline="0" dirty="0">
                          <a:effectLst/>
                          <a:latin typeface="Times New Roman" panose="02020603050405020304"/>
                          <a:ea typeface="华文细黑"/>
                          <a:cs typeface="Courier New" panose="02070309020205020404"/>
                        </a:rPr>
                        <a:t>54</a:t>
                      </a:r>
                      <a:endParaRPr lang="zh-CN" sz="2600" kern="100" baseline="0" dirty="0">
                        <a:effectLst/>
                        <a:latin typeface="宋体" panose="02010600030101010101" pitchFamily="2" charset="-122"/>
                        <a:cs typeface="Courier New" panose="02070309020205020404"/>
                      </a:endParaRPr>
                    </a:p>
                    <a:p>
                      <a:pPr algn="just">
                        <a:lnSpc>
                          <a:spcPct val="105000"/>
                        </a:lnSpc>
                        <a:spcAft>
                          <a:spcPts val="0"/>
                        </a:spcAft>
                      </a:pPr>
                      <a:r>
                        <a:rPr lang="en-US" sz="2600" kern="100" baseline="0" dirty="0">
                          <a:effectLst/>
                          <a:latin typeface="Times New Roman" panose="02020603050405020304"/>
                          <a:ea typeface="华文细黑"/>
                          <a:cs typeface="Courier New" panose="02070309020205020404"/>
                        </a:rPr>
                        <a:t>P</a:t>
                      </a:r>
                      <a:r>
                        <a:rPr lang="zh-CN" sz="2600" kern="100" baseline="0" dirty="0">
                          <a:effectLst/>
                          <a:latin typeface="Times New Roman" panose="02020603050405020304"/>
                          <a:ea typeface="华文细黑"/>
                          <a:cs typeface="Times New Roman" panose="02020603050405020304"/>
                        </a:rPr>
                        <a:t>＝</a:t>
                      </a:r>
                      <a:r>
                        <a:rPr lang="en-US" sz="2600" kern="100" baseline="0" dirty="0">
                          <a:effectLst/>
                          <a:latin typeface="Times New Roman" panose="02020603050405020304"/>
                          <a:ea typeface="华文细黑"/>
                          <a:cs typeface="Courier New" panose="02070309020205020404"/>
                        </a:rPr>
                        <a:t>S/M</a:t>
                      </a:r>
                      <a:endParaRPr lang="zh-CN" sz="2600" kern="100" baseline="0" dirty="0">
                        <a:effectLst/>
                        <a:latin typeface="宋体" panose="02010600030101010101" pitchFamily="2" charset="-122"/>
                        <a:cs typeface="Courier New" panose="02070309020205020404"/>
                      </a:endParaRPr>
                    </a:p>
                    <a:p>
                      <a:pPr algn="just">
                        <a:lnSpc>
                          <a:spcPct val="105000"/>
                        </a:lnSpc>
                        <a:spcAft>
                          <a:spcPts val="0"/>
                        </a:spcAft>
                      </a:pPr>
                      <a:r>
                        <a:rPr lang="en-US" sz="2600" kern="100" baseline="0" dirty="0">
                          <a:effectLst/>
                          <a:latin typeface="Times New Roman" panose="02020603050405020304"/>
                          <a:ea typeface="华文细黑"/>
                          <a:cs typeface="Courier New" panose="02070309020205020404"/>
                        </a:rPr>
                        <a:t>PRINT</a:t>
                      </a:r>
                      <a:r>
                        <a:rPr lang="zh-CN" sz="2600" kern="100" baseline="0" dirty="0">
                          <a:effectLst/>
                          <a:latin typeface="Times New Roman" panose="02020603050405020304"/>
                          <a:ea typeface="华文细黑"/>
                          <a:cs typeface="Times New Roman" panose="02020603050405020304"/>
                        </a:rPr>
                        <a:t>　</a:t>
                      </a:r>
                      <a:r>
                        <a:rPr lang="en-US" sz="2600" kern="100" baseline="0" dirty="0">
                          <a:effectLst/>
                          <a:latin typeface="Times New Roman" panose="02020603050405020304"/>
                          <a:ea typeface="华文细黑"/>
                          <a:cs typeface="Courier New" panose="02070309020205020404"/>
                        </a:rPr>
                        <a:t>P</a:t>
                      </a:r>
                      <a:endParaRPr lang="zh-CN" sz="2600" kern="100" baseline="0" dirty="0">
                        <a:effectLst/>
                        <a:latin typeface="宋体" panose="02010600030101010101" pitchFamily="2" charset="-122"/>
                        <a:cs typeface="Courier New" panose="02070309020205020404"/>
                      </a:endParaRPr>
                    </a:p>
                    <a:p>
                      <a:pPr algn="just">
                        <a:lnSpc>
                          <a:spcPct val="105000"/>
                        </a:lnSpc>
                        <a:spcAft>
                          <a:spcPts val="0"/>
                        </a:spcAft>
                      </a:pPr>
                      <a:r>
                        <a:rPr lang="en-US" sz="2600" kern="100" baseline="0" dirty="0">
                          <a:effectLst/>
                          <a:latin typeface="Times New Roman" panose="02020603050405020304"/>
                          <a:ea typeface="华文细黑"/>
                          <a:cs typeface="Courier New" panose="02070309020205020404"/>
                        </a:rPr>
                        <a:t>END</a:t>
                      </a:r>
                      <a:endParaRPr lang="zh-CN" sz="2600" kern="100" baseline="0" dirty="0">
                        <a:effectLst/>
                        <a:latin typeface="宋体" panose="02010600030101010101" pitchFamily="2" charset="-122"/>
                        <a:cs typeface="Courier New" panose="02070309020205020404"/>
                      </a:endParaRPr>
                    </a:p>
                  </a:txBody>
                  <a:tcPr marL="19404" marR="194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75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5122"/>
                                        </p:tgtEl>
                                        <p:attrNameLst>
                                          <p:attrName>style.visibility</p:attrName>
                                        </p:attrNameLst>
                                      </p:cBhvr>
                                      <p:to>
                                        <p:strVal val="visible"/>
                                      </p:to>
                                    </p:set>
                                    <p:animEffect transition="in" filter="blinds(horizontal)">
                                      <p:cBhvr>
                                        <p:cTn id="10" dur="750"/>
                                        <p:tgtEl>
                                          <p:spTgt spid="5122"/>
                                        </p:tgtEl>
                                      </p:cBhvr>
                                    </p:animEffect>
                                  </p:childTnLst>
                                </p:cTn>
                              </p:par>
                            </p:childTnLst>
                          </p:cTn>
                        </p:par>
                        <p:par>
                          <p:cTn id="11" fill="hold">
                            <p:stCondLst>
                              <p:cond delay="1000"/>
                            </p:stCondLst>
                            <p:childTnLst>
                              <p:par>
                                <p:cTn id="12" presetID="3" presetClass="entr" presetSubtype="1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linds(horizontal)">
                                      <p:cBhvr>
                                        <p:cTn id="14" dur="750"/>
                                        <p:tgtEl>
                                          <p:spTgt spid="5"/>
                                        </p:tgtEl>
                                      </p:cBhvr>
                                    </p:animEffect>
                                  </p:childTnLst>
                                </p:cTn>
                              </p:par>
                              <p:par>
                                <p:cTn id="15" presetID="3" presetClass="entr" presetSubtype="1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06574" y="803202"/>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题型四　算法案例</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3" name="矩形 2"/>
          <p:cNvSpPr/>
          <p:nvPr/>
        </p:nvSpPr>
        <p:spPr>
          <a:xfrm>
            <a:off x="406574" y="1523282"/>
            <a:ext cx="11161240" cy="270841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算法案例包含三方面的内容：辗转相除法与更相减损</a:t>
            </a:r>
            <a:r>
              <a:rPr lang="zh-CN" altLang="zh-CN" sz="2800" kern="100" dirty="0" smtClean="0">
                <a:latin typeface="Times New Roman" panose="02020603050405020304"/>
                <a:ea typeface="华文细黑"/>
                <a:cs typeface="Times New Roman" panose="02020603050405020304"/>
              </a:rPr>
              <a:t>术</a:t>
            </a:r>
            <a:r>
              <a:rPr lang="zh-CN" altLang="en-US" sz="2800" kern="100" dirty="0" smtClean="0">
                <a:latin typeface="Times New Roman" panose="02020603050405020304"/>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秦九韶算法</a:t>
            </a:r>
            <a:r>
              <a:rPr lang="zh-CN" altLang="en-US" sz="2800" kern="100" dirty="0" smtClean="0">
                <a:latin typeface="Times New Roman" panose="02020603050405020304"/>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进位</a:t>
            </a:r>
            <a:r>
              <a:rPr lang="zh-CN" altLang="zh-CN" sz="2800" kern="100" dirty="0">
                <a:latin typeface="Times New Roman" panose="02020603050405020304"/>
                <a:ea typeface="华文细黑"/>
                <a:cs typeface="Times New Roman" panose="02020603050405020304"/>
              </a:rPr>
              <a:t>制</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利用辗转相除法或更相减损术可以求两个正整数的最大公约数，利用秦九韶算法可以求多项式的值，利用进位制的知识可以进行进位制之间的转化</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1" action="ppaction://hlinksldjump"/>
          </p:cNvPr>
          <p:cNvSpPr txBox="1"/>
          <p:nvPr/>
        </p:nvSpPr>
        <p:spPr>
          <a:xfrm>
            <a:off x="3504210"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知识网络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系统盘点</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5" name="TextBox 4">
            <a:hlinkClick r:id="rId2" action="ppaction://hlinksldjump"/>
          </p:cNvPr>
          <p:cNvSpPr txBox="1"/>
          <p:nvPr/>
        </p:nvSpPr>
        <p:spPr>
          <a:xfrm>
            <a:off x="3502918" y="3174285"/>
            <a:ext cx="5150669"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知识梳理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自主学习</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6" name="TextBox 5">
            <a:hlinkClick r:id="rId3" action="ppaction://hlinksldjump"/>
          </p:cNvPr>
          <p:cNvSpPr txBox="1"/>
          <p:nvPr/>
        </p:nvSpPr>
        <p:spPr>
          <a:xfrm>
            <a:off x="3504210"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题型探究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重点突破</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3515866" y="2693023"/>
            <a:ext cx="5137722"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515866" y="3817492"/>
            <a:ext cx="51372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515866" y="4941962"/>
            <a:ext cx="513720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06574" y="261442"/>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例</a:t>
            </a:r>
            <a:r>
              <a:rPr lang="en-US" altLang="zh-CN" sz="2800" b="1" kern="100" dirty="0">
                <a:solidFill>
                  <a:srgbClr val="C00000"/>
                </a:solidFill>
                <a:latin typeface="Times New Roman" panose="02020603050405020304"/>
                <a:ea typeface="微软雅黑" panose="020B0503020204020204" pitchFamily="34" charset="-122"/>
                <a:cs typeface="Courier New" panose="02070309020205020404"/>
              </a:rPr>
              <a:t>4</a:t>
            </a: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用秦九韶算法求多项式</a:t>
            </a:r>
            <a:r>
              <a:rPr lang="en-US" altLang="zh-CN" sz="2800" i="1" kern="100" dirty="0">
                <a:latin typeface="Times New Roman" panose="02020603050405020304"/>
                <a:ea typeface="华文细黑"/>
                <a:cs typeface="Courier New" panose="02070309020205020404"/>
              </a:rPr>
              <a:t>f</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x</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4</a:t>
            </a:r>
            <a:r>
              <a:rPr lang="en-US" altLang="zh-CN" sz="2800" i="1" kern="100" dirty="0">
                <a:latin typeface="Times New Roman" panose="02020603050405020304"/>
                <a:ea typeface="华文细黑"/>
                <a:cs typeface="Courier New" panose="02070309020205020404"/>
              </a:rPr>
              <a:t>x</a:t>
            </a:r>
            <a:r>
              <a:rPr lang="en-US" altLang="zh-CN" sz="2800" kern="100" baseline="300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3</a:t>
            </a:r>
            <a:r>
              <a:rPr lang="en-US" altLang="zh-CN" sz="2800" i="1" kern="100" dirty="0">
                <a:latin typeface="Times New Roman" panose="02020603050405020304"/>
                <a:ea typeface="华文细黑"/>
                <a:cs typeface="Courier New" panose="02070309020205020404"/>
              </a:rPr>
              <a:t>x</a:t>
            </a:r>
            <a:r>
              <a:rPr lang="en-US" altLang="zh-CN" sz="2800" kern="100" baseline="300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a:t>
            </a:r>
            <a:r>
              <a:rPr lang="en-US" altLang="zh-CN" sz="2800" i="1" kern="100" dirty="0">
                <a:latin typeface="Times New Roman" panose="02020603050405020304"/>
                <a:ea typeface="华文细黑"/>
                <a:cs typeface="Courier New" panose="02070309020205020404"/>
              </a:rPr>
              <a:t>x</a:t>
            </a:r>
            <a:r>
              <a:rPr lang="en-US" altLang="zh-CN" sz="2800" kern="100" baseline="300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x</a:t>
            </a:r>
            <a:r>
              <a:rPr lang="en-US" altLang="zh-CN" sz="2800" kern="100" baseline="30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当</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时的值</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06574" y="981522"/>
            <a:ext cx="11161240" cy="5147282"/>
          </a:xfrm>
          <a:prstGeom prst="rect">
            <a:avLst/>
          </a:prstGeom>
        </p:spPr>
        <p:txBody>
          <a:bodyPr wrap="square" lIns="121898" tIns="60948" rIns="121898" bIns="60948">
            <a:spAutoFit/>
          </a:bodyPr>
          <a:lstStyle/>
          <a:p>
            <a:pPr algn="just">
              <a:lnSpc>
                <a:spcPct val="17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因为</a:t>
            </a:r>
            <a:r>
              <a:rPr lang="en-US" altLang="zh-CN" sz="2800" i="1" kern="100" dirty="0">
                <a:latin typeface="Times New Roman" panose="02020603050405020304"/>
                <a:ea typeface="华文细黑"/>
                <a:cs typeface="Courier New" panose="02070309020205020404"/>
              </a:rPr>
              <a:t>f</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x</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((((4</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3)</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en-US" altLang="zh-CN" sz="2800" i="1" kern="100" dirty="0">
                <a:latin typeface="Times New Roman" panose="02020603050405020304"/>
                <a:ea typeface="华文细黑"/>
                <a:cs typeface="Courier New" panose="02070309020205020404"/>
              </a:rPr>
              <a:t>x</a:t>
            </a:r>
            <a:r>
              <a:rPr lang="zh-CN" altLang="zh-CN" sz="2800" kern="100" dirty="0" smtClean="0">
                <a:latin typeface="Times New Roman" panose="02020603050405020304"/>
                <a:ea typeface="华文细黑"/>
                <a:cs typeface="Times New Roman" panose="02020603050405020304"/>
              </a:rPr>
              <a:t>，所以</a:t>
            </a:r>
            <a:r>
              <a:rPr lang="en-US" altLang="zh-CN" sz="2800" i="1" kern="100" dirty="0">
                <a:latin typeface="Book Antiqua"/>
                <a:ea typeface="华文细黑"/>
                <a:cs typeface="Times New Roman" panose="02020603050405020304"/>
              </a:rPr>
              <a:t>v</a:t>
            </a:r>
            <a:r>
              <a:rPr lang="en-US" altLang="zh-CN" sz="2800" kern="100" baseline="-25000" dirty="0">
                <a:latin typeface="Times New Roman" panose="02020603050405020304"/>
                <a:ea typeface="华文细黑"/>
                <a:cs typeface="Courier New" panose="02070309020205020404"/>
              </a:rPr>
              <a:t>0</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70000"/>
              </a:lnSpc>
              <a:spcAft>
                <a:spcPts val="0"/>
              </a:spcAft>
            </a:pPr>
            <a:r>
              <a:rPr lang="en-US" altLang="zh-CN" sz="2800" i="1" kern="100" dirty="0">
                <a:latin typeface="Book Antiqua"/>
                <a:ea typeface="华文细黑"/>
                <a:cs typeface="Times New Roman" panose="02020603050405020304"/>
              </a:rPr>
              <a:t>v</a:t>
            </a:r>
            <a:r>
              <a:rPr lang="en-US" altLang="zh-CN" sz="2800" kern="100" baseline="-250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4</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11</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70000"/>
              </a:lnSpc>
              <a:spcAft>
                <a:spcPts val="0"/>
              </a:spcAft>
            </a:pPr>
            <a:r>
              <a:rPr lang="en-US" altLang="zh-CN" sz="2800" i="1" kern="100" dirty="0">
                <a:latin typeface="Book Antiqua"/>
                <a:ea typeface="华文细黑"/>
                <a:cs typeface="Times New Roman" panose="02020603050405020304"/>
              </a:rPr>
              <a:t>v</a:t>
            </a:r>
            <a:r>
              <a:rPr lang="en-US" altLang="zh-CN" sz="2800" kern="100" baseline="-25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11</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27</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70000"/>
              </a:lnSpc>
              <a:spcAft>
                <a:spcPts val="0"/>
              </a:spcAft>
            </a:pPr>
            <a:r>
              <a:rPr lang="en-US" altLang="zh-CN" sz="2800" i="1" kern="100" dirty="0">
                <a:latin typeface="Book Antiqua"/>
                <a:ea typeface="华文细黑"/>
                <a:cs typeface="Times New Roman" panose="02020603050405020304"/>
              </a:rPr>
              <a:t>v</a:t>
            </a:r>
            <a:r>
              <a:rPr lang="en-US" altLang="zh-CN" sz="2800" kern="100" baseline="-250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27</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55</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70000"/>
              </a:lnSpc>
              <a:spcAft>
                <a:spcPts val="0"/>
              </a:spcAft>
            </a:pPr>
            <a:r>
              <a:rPr lang="en-US" altLang="zh-CN" sz="2800" i="1" kern="100" dirty="0">
                <a:latin typeface="Book Antiqua"/>
                <a:ea typeface="华文细黑"/>
                <a:cs typeface="Times New Roman" panose="02020603050405020304"/>
              </a:rPr>
              <a:t>v</a:t>
            </a:r>
            <a:r>
              <a:rPr lang="en-US" altLang="zh-CN" sz="2800" kern="100" baseline="-250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55</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111</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70000"/>
              </a:lnSpc>
              <a:spcAft>
                <a:spcPts val="0"/>
              </a:spcAft>
            </a:pPr>
            <a:r>
              <a:rPr lang="en-US" altLang="zh-CN" sz="2800" i="1" kern="100" dirty="0">
                <a:latin typeface="Book Antiqua"/>
                <a:ea typeface="华文细黑"/>
                <a:cs typeface="Times New Roman" panose="02020603050405020304"/>
              </a:rPr>
              <a:t>v</a:t>
            </a:r>
            <a:r>
              <a:rPr lang="en-US" altLang="zh-CN" sz="2800" kern="100" baseline="-250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111</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222.</a:t>
            </a:r>
            <a:endParaRPr lang="zh-CN" altLang="zh-CN" sz="1050" kern="100" dirty="0">
              <a:latin typeface="宋体" panose="02010600030101010101" pitchFamily="2" charset="-122"/>
              <a:cs typeface="Courier New" panose="02070309020205020404"/>
            </a:endParaRPr>
          </a:p>
          <a:p>
            <a:pPr algn="just">
              <a:lnSpc>
                <a:spcPct val="170000"/>
              </a:lnSpc>
              <a:spcAft>
                <a:spcPts val="0"/>
              </a:spcAft>
            </a:pPr>
            <a:r>
              <a:rPr lang="zh-CN" altLang="zh-CN" sz="2800" kern="100" dirty="0">
                <a:latin typeface="Times New Roman" panose="02020603050405020304"/>
                <a:ea typeface="华文细黑"/>
                <a:cs typeface="Times New Roman" panose="02020603050405020304"/>
              </a:rPr>
              <a:t>所以当</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时，多项式</a:t>
            </a:r>
            <a:r>
              <a:rPr lang="en-US" altLang="zh-CN" sz="2800" i="1" kern="100" dirty="0">
                <a:latin typeface="Times New Roman" panose="02020603050405020304"/>
                <a:ea typeface="华文细黑"/>
                <a:cs typeface="Courier New" panose="02070309020205020404"/>
              </a:rPr>
              <a:t>f</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x</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4</a:t>
            </a:r>
            <a:r>
              <a:rPr lang="en-US" altLang="zh-CN" sz="2800" i="1" kern="100" dirty="0">
                <a:latin typeface="Times New Roman" panose="02020603050405020304"/>
                <a:ea typeface="华文细黑"/>
                <a:cs typeface="Courier New" panose="02070309020205020404"/>
              </a:rPr>
              <a:t>x</a:t>
            </a:r>
            <a:r>
              <a:rPr lang="en-US" altLang="zh-CN" sz="2800" kern="100" baseline="300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3</a:t>
            </a:r>
            <a:r>
              <a:rPr lang="en-US" altLang="zh-CN" sz="2800" i="1" kern="100" dirty="0">
                <a:latin typeface="Times New Roman" panose="02020603050405020304"/>
                <a:ea typeface="华文细黑"/>
                <a:cs typeface="Courier New" panose="02070309020205020404"/>
              </a:rPr>
              <a:t>x</a:t>
            </a:r>
            <a:r>
              <a:rPr lang="en-US" altLang="zh-CN" sz="2800" kern="100" baseline="300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a:t>
            </a:r>
            <a:r>
              <a:rPr lang="en-US" altLang="zh-CN" sz="2800" i="1" kern="100" dirty="0">
                <a:latin typeface="Times New Roman" panose="02020603050405020304"/>
                <a:ea typeface="华文细黑"/>
                <a:cs typeface="Courier New" panose="02070309020205020404"/>
              </a:rPr>
              <a:t>x</a:t>
            </a:r>
            <a:r>
              <a:rPr lang="en-US" altLang="zh-CN" sz="2800" kern="100" baseline="300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x</a:t>
            </a:r>
            <a:r>
              <a:rPr lang="en-US" altLang="zh-CN" sz="2800" kern="100" baseline="30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的值为</a:t>
            </a:r>
            <a:r>
              <a:rPr lang="en-US" altLang="zh-CN" sz="2800" kern="100" dirty="0">
                <a:latin typeface="Times New Roman" panose="02020603050405020304"/>
                <a:ea typeface="华文细黑"/>
                <a:cs typeface="Courier New" panose="02070309020205020404"/>
              </a:rPr>
              <a:t>222.</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3">
                                            <p:txEl>
                                              <p:pRg st="0" end="0"/>
                                            </p:txEl>
                                          </p:spTgt>
                                        </p:tgtEl>
                                      </p:cBhvr>
                                    </p:animEffect>
                                    <p:set>
                                      <p:cBhvr>
                                        <p:cTn id="42" dur="1" fill="hold">
                                          <p:stCondLst>
                                            <p:cond delay="499"/>
                                          </p:stCondLst>
                                        </p:cTn>
                                        <p:tgtEl>
                                          <p:spTgt spid="3">
                                            <p:txEl>
                                              <p:pRg st="0" end="0"/>
                                            </p:txEl>
                                          </p:spTgt>
                                        </p:tgtEl>
                                        <p:attrNameLst>
                                          <p:attrName>style.visibility</p:attrName>
                                        </p:attrNameLst>
                                      </p:cBhvr>
                                      <p:to>
                                        <p:strVal val="hidden"/>
                                      </p:to>
                                    </p:set>
                                  </p:childTnLst>
                                </p:cTn>
                              </p:par>
                              <p:par>
                                <p:cTn id="43" presetID="10" presetClass="exit" presetSubtype="0" fill="hold" grpId="0" nodeType="withEffect">
                                  <p:stCondLst>
                                    <p:cond delay="0"/>
                                  </p:stCondLst>
                                  <p:childTnLst>
                                    <p:animEffect transition="out" filter="fade">
                                      <p:cBhvr>
                                        <p:cTn id="44" dur="500"/>
                                        <p:tgtEl>
                                          <p:spTgt spid="3">
                                            <p:txEl>
                                              <p:pRg st="1" end="1"/>
                                            </p:txEl>
                                          </p:spTgt>
                                        </p:tgtEl>
                                      </p:cBhvr>
                                    </p:animEffect>
                                    <p:set>
                                      <p:cBhvr>
                                        <p:cTn id="45" dur="1" fill="hold">
                                          <p:stCondLst>
                                            <p:cond delay="499"/>
                                          </p:stCondLst>
                                        </p:cTn>
                                        <p:tgtEl>
                                          <p:spTgt spid="3">
                                            <p:txEl>
                                              <p:pRg st="1" end="1"/>
                                            </p:txEl>
                                          </p:spTgt>
                                        </p:tgtEl>
                                        <p:attrNameLst>
                                          <p:attrName>style.visibility</p:attrName>
                                        </p:attrNameLst>
                                      </p:cBhvr>
                                      <p:to>
                                        <p:strVal val="hidden"/>
                                      </p:to>
                                    </p:set>
                                  </p:childTnLst>
                                </p:cTn>
                              </p:par>
                              <p:par>
                                <p:cTn id="46" presetID="10" presetClass="exit" presetSubtype="0" fill="hold" grpId="0" nodeType="withEffect">
                                  <p:stCondLst>
                                    <p:cond delay="0"/>
                                  </p:stCondLst>
                                  <p:childTnLst>
                                    <p:animEffect transition="out" filter="fade">
                                      <p:cBhvr>
                                        <p:cTn id="47" dur="500"/>
                                        <p:tgtEl>
                                          <p:spTgt spid="3">
                                            <p:txEl>
                                              <p:pRg st="2" end="2"/>
                                            </p:txEl>
                                          </p:spTgt>
                                        </p:tgtEl>
                                      </p:cBhvr>
                                    </p:animEffect>
                                    <p:set>
                                      <p:cBhvr>
                                        <p:cTn id="48" dur="1" fill="hold">
                                          <p:stCondLst>
                                            <p:cond delay="499"/>
                                          </p:stCondLst>
                                        </p:cTn>
                                        <p:tgtEl>
                                          <p:spTgt spid="3">
                                            <p:txEl>
                                              <p:pRg st="2" end="2"/>
                                            </p:txEl>
                                          </p:spTgt>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500"/>
                                        <p:tgtEl>
                                          <p:spTgt spid="3">
                                            <p:txEl>
                                              <p:pRg st="3" end="3"/>
                                            </p:txEl>
                                          </p:spTgt>
                                        </p:tgtEl>
                                      </p:cBhvr>
                                    </p:animEffect>
                                    <p:set>
                                      <p:cBhvr>
                                        <p:cTn id="51" dur="1" fill="hold">
                                          <p:stCondLst>
                                            <p:cond delay="499"/>
                                          </p:stCondLst>
                                        </p:cTn>
                                        <p:tgtEl>
                                          <p:spTgt spid="3">
                                            <p:txEl>
                                              <p:pRg st="3" end="3"/>
                                            </p:txEl>
                                          </p:spTgt>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500"/>
                                        <p:tgtEl>
                                          <p:spTgt spid="3">
                                            <p:txEl>
                                              <p:pRg st="4" end="4"/>
                                            </p:txEl>
                                          </p:spTgt>
                                        </p:tgtEl>
                                      </p:cBhvr>
                                    </p:animEffect>
                                    <p:set>
                                      <p:cBhvr>
                                        <p:cTn id="54" dur="1" fill="hold">
                                          <p:stCondLst>
                                            <p:cond delay="499"/>
                                          </p:stCondLst>
                                        </p:cTn>
                                        <p:tgtEl>
                                          <p:spTgt spid="3">
                                            <p:txEl>
                                              <p:pRg st="4" end="4"/>
                                            </p:txEl>
                                          </p:spTgt>
                                        </p:tgtEl>
                                        <p:attrNameLst>
                                          <p:attrName>style.visibility</p:attrName>
                                        </p:attrNameLst>
                                      </p:cBhvr>
                                      <p:to>
                                        <p:strVal val="hidden"/>
                                      </p:to>
                                    </p:set>
                                  </p:childTnLst>
                                </p:cTn>
                              </p:par>
                              <p:par>
                                <p:cTn id="55" presetID="10" presetClass="exit" presetSubtype="0" fill="hold" grpId="0" nodeType="withEffect">
                                  <p:stCondLst>
                                    <p:cond delay="0"/>
                                  </p:stCondLst>
                                  <p:childTnLst>
                                    <p:animEffect transition="out" filter="fade">
                                      <p:cBhvr>
                                        <p:cTn id="56" dur="500"/>
                                        <p:tgtEl>
                                          <p:spTgt spid="3">
                                            <p:txEl>
                                              <p:pRg st="5" end="5"/>
                                            </p:txEl>
                                          </p:spTgt>
                                        </p:tgtEl>
                                      </p:cBhvr>
                                    </p:animEffect>
                                    <p:set>
                                      <p:cBhvr>
                                        <p:cTn id="57" dur="1" fill="hold">
                                          <p:stCondLst>
                                            <p:cond delay="499"/>
                                          </p:stCondLst>
                                        </p:cTn>
                                        <p:tgtEl>
                                          <p:spTgt spid="3">
                                            <p:txEl>
                                              <p:pRg st="5" end="5"/>
                                            </p:txEl>
                                          </p:spTgt>
                                        </p:tgtEl>
                                        <p:attrNameLst>
                                          <p:attrName>style.visibility</p:attrName>
                                        </p:attrNameLst>
                                      </p:cBhvr>
                                      <p:to>
                                        <p:strVal val="hidden"/>
                                      </p:to>
                                    </p:set>
                                  </p:childTnLst>
                                </p:cTn>
                              </p:par>
                              <p:par>
                                <p:cTn id="58" presetID="10" presetClass="exit" presetSubtype="0" fill="hold" grpId="0" nodeType="withEffect">
                                  <p:stCondLst>
                                    <p:cond delay="0"/>
                                  </p:stCondLst>
                                  <p:childTnLst>
                                    <p:animEffect transition="out" filter="fade">
                                      <p:cBhvr>
                                        <p:cTn id="59" dur="500"/>
                                        <p:tgtEl>
                                          <p:spTgt spid="3">
                                            <p:txEl>
                                              <p:pRg st="6" end="6"/>
                                            </p:txEl>
                                          </p:spTgt>
                                        </p:tgtEl>
                                      </p:cBhvr>
                                    </p:animEffect>
                                    <p:set>
                                      <p:cBhvr>
                                        <p:cTn id="60" dur="1" fill="hold">
                                          <p:stCondLst>
                                            <p:cond delay="499"/>
                                          </p:stCondLst>
                                        </p:cTn>
                                        <p:tgtEl>
                                          <p:spTgt spid="3">
                                            <p:txEl>
                                              <p:pRg st="6" end="6"/>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06574" y="405458"/>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跟踪训练</a:t>
            </a:r>
            <a:r>
              <a:rPr lang="en-US" altLang="zh-CN" sz="2800" b="1" kern="100" dirty="0">
                <a:solidFill>
                  <a:srgbClr val="00B050"/>
                </a:solidFill>
                <a:latin typeface="Times New Roman" panose="02020603050405020304"/>
                <a:ea typeface="微软雅黑" panose="020B0503020204020204" pitchFamily="34" charset="-122"/>
                <a:cs typeface="Courier New" panose="02070309020205020404"/>
              </a:rPr>
              <a:t>4</a:t>
            </a: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　</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将七进制数</a:t>
            </a:r>
            <a:r>
              <a:rPr lang="en-US" altLang="zh-CN" sz="2800" kern="100" dirty="0">
                <a:latin typeface="Times New Roman" panose="02020603050405020304"/>
                <a:ea typeface="华文细黑"/>
                <a:cs typeface="Courier New" panose="02070309020205020404"/>
              </a:rPr>
              <a:t>235</a:t>
            </a:r>
            <a:r>
              <a:rPr lang="en-US" altLang="zh-CN" sz="2800" kern="100" baseline="-25000" dirty="0">
                <a:latin typeface="Times New Roman" panose="02020603050405020304"/>
                <a:ea typeface="华文细黑"/>
                <a:cs typeface="Courier New" panose="02070309020205020404"/>
              </a:rPr>
              <a:t>(7)</a:t>
            </a:r>
            <a:r>
              <a:rPr lang="zh-CN" altLang="zh-CN" sz="2800" kern="100" dirty="0">
                <a:latin typeface="Times New Roman" panose="02020603050405020304"/>
                <a:ea typeface="华文细黑"/>
                <a:cs typeface="Times New Roman" panose="02020603050405020304"/>
              </a:rPr>
              <a:t>转化为十进制数；</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06574" y="1156992"/>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en-US" altLang="zh-CN" sz="2800" kern="100" dirty="0">
                <a:latin typeface="Times New Roman" panose="02020603050405020304"/>
                <a:ea typeface="华文细黑"/>
                <a:cs typeface="Courier New" panose="02070309020205020404"/>
              </a:rPr>
              <a:t>235</a:t>
            </a:r>
            <a:r>
              <a:rPr lang="en-US" altLang="zh-CN" sz="2800" kern="100" baseline="-25000" dirty="0">
                <a:latin typeface="Times New Roman" panose="02020603050405020304"/>
                <a:ea typeface="华文细黑"/>
                <a:cs typeface="Courier New" panose="02070309020205020404"/>
              </a:rPr>
              <a:t>(7)</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7</a:t>
            </a:r>
            <a:r>
              <a:rPr lang="en-US" altLang="zh-CN" sz="2800" kern="100" baseline="30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3</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7</a:t>
            </a:r>
            <a:r>
              <a:rPr lang="en-US" altLang="zh-CN" sz="2800" kern="100" baseline="300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7</a:t>
            </a:r>
            <a:r>
              <a:rPr lang="en-US" altLang="zh-CN" sz="2800" kern="100" baseline="30000" dirty="0">
                <a:latin typeface="Times New Roman" panose="02020603050405020304"/>
                <a:ea typeface="华文细黑"/>
                <a:cs typeface="Courier New" panose="02070309020205020404"/>
              </a:rPr>
              <a:t>0</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124.</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406574" y="1877072"/>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将五进制数</a:t>
            </a:r>
            <a:r>
              <a:rPr lang="en-US" altLang="zh-CN" sz="2800" kern="100" dirty="0">
                <a:latin typeface="Times New Roman" panose="02020603050405020304"/>
                <a:ea typeface="华文细黑"/>
                <a:cs typeface="Courier New" panose="02070309020205020404"/>
              </a:rPr>
              <a:t>44</a:t>
            </a:r>
            <a:r>
              <a:rPr lang="en-US" altLang="zh-CN" sz="2800" kern="100" baseline="-250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转化为二进制数</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406574" y="2597152"/>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en-US" altLang="zh-CN" sz="2800" kern="100" dirty="0">
                <a:latin typeface="Times New Roman" panose="02020603050405020304"/>
                <a:ea typeface="华文细黑"/>
                <a:cs typeface="Courier New" panose="02070309020205020404"/>
              </a:rPr>
              <a:t>44</a:t>
            </a:r>
            <a:r>
              <a:rPr lang="en-US" altLang="zh-CN" sz="2800" kern="100" baseline="-250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4</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a:t>
            </a:r>
            <a:r>
              <a:rPr lang="en-US" altLang="zh-CN" sz="2800" kern="100" baseline="300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4</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a:t>
            </a:r>
            <a:r>
              <a:rPr lang="en-US" altLang="zh-CN" sz="2800" kern="100" baseline="30000" dirty="0">
                <a:latin typeface="Times New Roman" panose="02020603050405020304"/>
                <a:ea typeface="华文细黑"/>
                <a:cs typeface="Courier New" panose="02070309020205020404"/>
              </a:rPr>
              <a:t>0</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24</a:t>
            </a:r>
            <a:r>
              <a:rPr lang="zh-CN" altLang="zh-CN" sz="2800" kern="100" dirty="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pic>
        <p:nvPicPr>
          <p:cNvPr id="6146" name="Picture 2" descr="RA13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213300" y="3490261"/>
            <a:ext cx="2135647" cy="218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406574" y="5621488"/>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所以</a:t>
            </a:r>
            <a:r>
              <a:rPr lang="en-US" altLang="zh-CN" sz="2800" kern="100" dirty="0">
                <a:latin typeface="Times New Roman" panose="02020603050405020304"/>
                <a:ea typeface="华文细黑"/>
                <a:cs typeface="Courier New" panose="02070309020205020404"/>
              </a:rPr>
              <a:t>24</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11 000</a:t>
            </a:r>
            <a:r>
              <a:rPr lang="en-US" altLang="zh-CN" sz="2800" kern="100" baseline="-25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，即</a:t>
            </a:r>
            <a:r>
              <a:rPr lang="en-US" altLang="zh-CN" sz="2800" kern="100" dirty="0">
                <a:latin typeface="Times New Roman" panose="02020603050405020304"/>
                <a:ea typeface="华文细黑"/>
                <a:cs typeface="Courier New" panose="02070309020205020404"/>
              </a:rPr>
              <a:t>44</a:t>
            </a:r>
            <a:r>
              <a:rPr lang="en-US" altLang="zh-CN" sz="2800" kern="100" baseline="-250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11 000</a:t>
            </a:r>
            <a:r>
              <a:rPr lang="en-US" altLang="zh-CN" sz="2800" kern="100" baseline="-25000" dirty="0">
                <a:latin typeface="Times New Roman" panose="02020603050405020304"/>
                <a:ea typeface="华文细黑"/>
                <a:cs typeface="Courier New" panose="02070309020205020404"/>
              </a:rPr>
              <a:t>(2).</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par>
                                <p:cTn id="13" presetID="3" presetClass="entr" presetSubtype="10" fill="hold" nodeType="withEffect">
                                  <p:stCondLst>
                                    <p:cond delay="0"/>
                                  </p:stCondLst>
                                  <p:childTnLst>
                                    <p:set>
                                      <p:cBhvr>
                                        <p:cTn id="14" dur="1" fill="hold">
                                          <p:stCondLst>
                                            <p:cond delay="0"/>
                                          </p:stCondLst>
                                        </p:cTn>
                                        <p:tgtEl>
                                          <p:spTgt spid="6146"/>
                                        </p:tgtEl>
                                        <p:attrNameLst>
                                          <p:attrName>style.visibility</p:attrName>
                                        </p:attrNameLst>
                                      </p:cBhvr>
                                      <p:to>
                                        <p:strVal val="visible"/>
                                      </p:to>
                                    </p:set>
                                    <p:animEffect transition="in" filter="blinds(horizontal)">
                                      <p:cBhvr>
                                        <p:cTn id="15" dur="500"/>
                                        <p:tgtEl>
                                          <p:spTgt spid="6146"/>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3"/>
                                        </p:tgtEl>
                                      </p:cBhvr>
                                    </p:animEffect>
                                    <p:set>
                                      <p:cBhvr>
                                        <p:cTn id="25" dur="1" fill="hold">
                                          <p:stCondLst>
                                            <p:cond delay="499"/>
                                          </p:stCondLst>
                                        </p:cTn>
                                        <p:tgtEl>
                                          <p:spTgt spid="3"/>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6146"/>
                                        </p:tgtEl>
                                      </p:cBhvr>
                                    </p:animEffect>
                                    <p:set>
                                      <p:cBhvr>
                                        <p:cTn id="31" dur="1" fill="hold">
                                          <p:stCondLst>
                                            <p:cond delay="499"/>
                                          </p:stCondLst>
                                        </p:cTn>
                                        <p:tgtEl>
                                          <p:spTgt spid="6146"/>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7"/>
                                        </p:tgtEl>
                                      </p:cBhvr>
                                    </p:animEffect>
                                    <p:set>
                                      <p:cBhvr>
                                        <p:cTn id="34"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3" grpId="0"/>
      <p:bldP spid="3" grpId="1"/>
      <p:bldP spid="5" grpId="0"/>
      <p:bldP spid="5" grpId="1"/>
      <p:bldP spid="7" grpId="0"/>
      <p:bldP spid="7"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06574" y="981522"/>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题型五　分类讨论思想</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3" name="矩形 2"/>
          <p:cNvSpPr/>
          <p:nvPr/>
        </p:nvSpPr>
        <p:spPr>
          <a:xfrm>
            <a:off x="406574" y="1701602"/>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在解答某些数学问题时，有时会有多种情况，需对各种情况加以分类，并逐类求解，然后综合得结论，这就是分类讨论思想</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在具体问题的算法设计中，往往需要根据条件进行逻辑判断，并进行不同的处理</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如条件结构和循环结构</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，这实际上运用了分类讨论的数学思想方法</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06574" y="608931"/>
            <a:ext cx="11161240"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例</a:t>
            </a:r>
            <a:r>
              <a:rPr lang="en-US" altLang="zh-CN" sz="2800" b="1" kern="100" dirty="0">
                <a:solidFill>
                  <a:srgbClr val="C00000"/>
                </a:solidFill>
                <a:latin typeface="Times New Roman" panose="02020603050405020304"/>
                <a:ea typeface="微软雅黑" panose="020B0503020204020204" pitchFamily="34" charset="-122"/>
                <a:cs typeface="Courier New" panose="02070309020205020404"/>
              </a:rPr>
              <a:t>5</a:t>
            </a: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已知函数</a:t>
            </a:r>
            <a:r>
              <a:rPr lang="en-US" altLang="zh-CN" sz="2800" i="1" kern="100" dirty="0">
                <a:latin typeface="Times New Roman" panose="02020603050405020304"/>
                <a:ea typeface="华文细黑"/>
                <a:cs typeface="Courier New" panose="02070309020205020404"/>
              </a:rPr>
              <a:t>f</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x</a:t>
            </a:r>
            <a:r>
              <a:rPr lang="en-US" altLang="zh-CN" sz="2800" kern="100" dirty="0">
                <a:latin typeface="Times New Roman" panose="02020603050405020304"/>
                <a:ea typeface="华文细黑"/>
                <a:cs typeface="Courier New" panose="02070309020205020404"/>
              </a:rPr>
              <a:t>)</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写出</a:t>
            </a:r>
            <a:r>
              <a:rPr lang="zh-CN" altLang="zh-CN" sz="2800" kern="100" dirty="0">
                <a:latin typeface="Times New Roman" panose="02020603050405020304"/>
                <a:ea typeface="华文细黑"/>
                <a:cs typeface="Times New Roman" panose="02020603050405020304"/>
              </a:rPr>
              <a:t>求</a:t>
            </a:r>
            <a:r>
              <a:rPr lang="en-US" altLang="zh-CN" sz="2800" i="1" kern="100" dirty="0">
                <a:latin typeface="Times New Roman" panose="02020603050405020304"/>
                <a:ea typeface="华文细黑"/>
                <a:cs typeface="Courier New" panose="02070309020205020404"/>
              </a:rPr>
              <a:t>f</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f</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x</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的程序，并画出程序框图</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3733502" y="477466"/>
          <a:ext cx="3225800" cy="1562100"/>
        </p:xfrm>
        <a:graphic>
          <a:graphicData uri="http://schemas.openxmlformats.org/presentationml/2006/ole">
            <mc:AlternateContent xmlns:mc="http://schemas.openxmlformats.org/markup-compatibility/2006">
              <mc:Choice xmlns:v="urn:schemas-microsoft-com:vml" Requires="v">
                <p:oleObj spid="_x0000_s2049" name="文档" r:id="rId1" imgW="3227705" imgH="1563370" progId="Word.Document.12">
                  <p:embed/>
                </p:oleObj>
              </mc:Choice>
              <mc:Fallback>
                <p:oleObj name="文档" r:id="rId1" imgW="3227705" imgH="1563370" progId="Word.Document.12">
                  <p:embed/>
                  <p:pic>
                    <p:nvPicPr>
                      <p:cNvPr id="0" name="图片 2048"/>
                      <p:cNvPicPr>
                        <a:picLocks noChangeAspect="1"/>
                      </p:cNvPicPr>
                      <p:nvPr/>
                    </p:nvPicPr>
                    <p:blipFill>
                      <a:blip r:embed="rId2"/>
                      <a:stretch>
                        <a:fillRect/>
                      </a:stretch>
                    </p:blipFill>
                    <p:spPr>
                      <a:xfrm>
                        <a:off x="3733502" y="477466"/>
                        <a:ext cx="3225800" cy="1562100"/>
                      </a:xfrm>
                      <a:prstGeom prst="rect">
                        <a:avLst/>
                      </a:prstGeom>
                      <a:noFill/>
                      <a:ln w="9525">
                        <a:noFill/>
                      </a:ln>
                    </p:spPr>
                  </p:pic>
                </p:oleObj>
              </mc:Fallback>
            </mc:AlternateContent>
          </a:graphicData>
        </a:graphic>
      </p:graphicFrame>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06574" y="261442"/>
            <a:ext cx="5400600"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算法的程序框图如图所示</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4" name="Picture 2" descr="RA13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027903" y="1102424"/>
            <a:ext cx="5497731" cy="496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75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550590" y="284759"/>
            <a:ext cx="5400600"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程序如下：</a:t>
            </a:r>
            <a:endParaRPr lang="zh-CN" altLang="zh-CN" sz="1050" kern="100" dirty="0">
              <a:effectLst/>
              <a:latin typeface="宋体" panose="02010600030101010101" pitchFamily="2" charset="-122"/>
              <a:cs typeface="Courier New" panose="02070309020205020404"/>
            </a:endParaRPr>
          </a:p>
        </p:txBody>
      </p:sp>
      <p:graphicFrame>
        <p:nvGraphicFramePr>
          <p:cNvPr id="8" name="表格 7"/>
          <p:cNvGraphicFramePr>
            <a:graphicFrameLocks noGrp="1"/>
          </p:cNvGraphicFramePr>
          <p:nvPr/>
        </p:nvGraphicFramePr>
        <p:xfrm>
          <a:off x="623257" y="1006932"/>
          <a:ext cx="3455725" cy="5159166"/>
        </p:xfrm>
        <a:graphic>
          <a:graphicData uri="http://schemas.openxmlformats.org/drawingml/2006/table">
            <a:tbl>
              <a:tblPr firstRow="1" firstCol="1" bandRow="1"/>
              <a:tblGrid>
                <a:gridCol w="3455725"/>
              </a:tblGrid>
              <a:tr h="5159166">
                <a:tc>
                  <a:txBody>
                    <a:bodyPr/>
                    <a:lstStyle/>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INPUT  </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x</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IF  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2  THEN</a:t>
                      </a:r>
                      <a:endParaRPr lang="zh-CN" sz="2800" kern="100" baseline="0" dirty="0">
                        <a:effectLst/>
                        <a:latin typeface="宋体" panose="02010600030101010101" pitchFamily="2" charset="-122"/>
                        <a:cs typeface="Courier New" panose="02070309020205020404"/>
                      </a:endParaRPr>
                    </a:p>
                    <a:p>
                      <a:pPr indent="355600" algn="just">
                        <a:lnSpc>
                          <a:spcPct val="150000"/>
                        </a:lnSpc>
                        <a:spcAft>
                          <a:spcPts val="0"/>
                        </a:spcAft>
                      </a:pPr>
                      <a:r>
                        <a:rPr lang="en-US" sz="2800" kern="100" baseline="0" dirty="0">
                          <a:effectLst/>
                          <a:latin typeface="Times New Roman" panose="02020603050405020304"/>
                          <a:ea typeface="华文细黑"/>
                          <a:cs typeface="Courier New" panose="02070309020205020404"/>
                        </a:rPr>
                        <a:t>y1=x+5</a:t>
                      </a:r>
                      <a:endParaRPr lang="zh-CN" sz="2800" kern="100" baseline="0" dirty="0">
                        <a:effectLst/>
                        <a:latin typeface="宋体" panose="02010600030101010101" pitchFamily="2" charset="-122"/>
                        <a:cs typeface="Courier New" panose="02070309020205020404"/>
                      </a:endParaRPr>
                    </a:p>
                    <a:p>
                      <a:pPr indent="355600" algn="just">
                        <a:lnSpc>
                          <a:spcPct val="150000"/>
                        </a:lnSpc>
                        <a:spcAft>
                          <a:spcPts val="0"/>
                        </a:spcAft>
                      </a:pPr>
                      <a:r>
                        <a:rPr lang="en-US" sz="2800" kern="100" baseline="0" dirty="0">
                          <a:effectLst/>
                          <a:latin typeface="Times New Roman" panose="02020603050405020304"/>
                          <a:ea typeface="华文细黑"/>
                          <a:cs typeface="Courier New" panose="02070309020205020404"/>
                        </a:rPr>
                        <a:t>IF  y1</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2  THEN</a:t>
                      </a:r>
                      <a:endParaRPr lang="zh-CN" sz="2800" kern="100" baseline="0" dirty="0">
                        <a:effectLst/>
                        <a:latin typeface="宋体" panose="02010600030101010101" pitchFamily="2" charset="-122"/>
                        <a:cs typeface="Courier New" panose="02070309020205020404"/>
                      </a:endParaRPr>
                    </a:p>
                    <a:p>
                      <a:pPr indent="711200" algn="just">
                        <a:lnSpc>
                          <a:spcPct val="150000"/>
                        </a:lnSpc>
                        <a:spcAft>
                          <a:spcPts val="0"/>
                        </a:spcAft>
                      </a:pPr>
                      <a:r>
                        <a:rPr lang="en-US" sz="2800" kern="100" baseline="0" dirty="0">
                          <a:effectLst/>
                          <a:latin typeface="Times New Roman" panose="02020603050405020304"/>
                          <a:ea typeface="华文细黑"/>
                          <a:cs typeface="Courier New" panose="02070309020205020404"/>
                        </a:rPr>
                        <a:t>y=y1+5</a:t>
                      </a:r>
                      <a:endParaRPr lang="zh-CN" sz="2800" kern="100" baseline="0" dirty="0">
                        <a:effectLst/>
                        <a:latin typeface="宋体" panose="02010600030101010101" pitchFamily="2" charset="-122"/>
                        <a:cs typeface="Courier New" panose="02070309020205020404"/>
                      </a:endParaRPr>
                    </a:p>
                    <a:p>
                      <a:pPr indent="355600" algn="just">
                        <a:lnSpc>
                          <a:spcPct val="150000"/>
                        </a:lnSpc>
                        <a:spcAft>
                          <a:spcPts val="0"/>
                        </a:spcAft>
                      </a:pPr>
                      <a:r>
                        <a:rPr lang="en-US" sz="2800" kern="100" baseline="0" dirty="0">
                          <a:effectLst/>
                          <a:latin typeface="Times New Roman" panose="02020603050405020304"/>
                          <a:ea typeface="华文细黑"/>
                          <a:cs typeface="Courier New" panose="02070309020205020404"/>
                        </a:rPr>
                        <a:t>ELSE</a:t>
                      </a:r>
                      <a:endParaRPr lang="zh-CN" sz="2800" kern="100" baseline="0" dirty="0">
                        <a:effectLst/>
                        <a:latin typeface="宋体" panose="02010600030101010101" pitchFamily="2" charset="-122"/>
                        <a:cs typeface="Courier New" panose="02070309020205020404"/>
                      </a:endParaRPr>
                    </a:p>
                    <a:p>
                      <a:pPr indent="711200" algn="just">
                        <a:lnSpc>
                          <a:spcPct val="150000"/>
                        </a:lnSpc>
                        <a:spcAft>
                          <a:spcPts val="0"/>
                        </a:spcAft>
                      </a:pPr>
                      <a:r>
                        <a:rPr lang="en-US" sz="2800" kern="100" baseline="0" dirty="0">
                          <a:effectLst/>
                          <a:latin typeface="Times New Roman" panose="02020603050405020304"/>
                          <a:ea typeface="华文细黑"/>
                          <a:cs typeface="Courier New" panose="02070309020205020404"/>
                        </a:rPr>
                        <a:t>y=(y1)</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2-2*y1</a:t>
                      </a:r>
                      <a:endParaRPr lang="zh-CN" sz="2800" kern="100" baseline="0" dirty="0">
                        <a:effectLst/>
                        <a:latin typeface="宋体" panose="02010600030101010101" pitchFamily="2" charset="-122"/>
                        <a:cs typeface="Courier New" panose="02070309020205020404"/>
                      </a:endParaRPr>
                    </a:p>
                    <a:p>
                      <a:pPr indent="355600" algn="just">
                        <a:lnSpc>
                          <a:spcPct val="150000"/>
                        </a:lnSpc>
                        <a:spcAft>
                          <a:spcPts val="0"/>
                        </a:spcAft>
                      </a:pPr>
                      <a:r>
                        <a:rPr lang="en-US" sz="2800" kern="100" baseline="0" dirty="0">
                          <a:effectLst/>
                          <a:latin typeface="Times New Roman" panose="02020603050405020304"/>
                          <a:ea typeface="华文细黑"/>
                          <a:cs typeface="Courier New" panose="02070309020205020404"/>
                        </a:rPr>
                        <a:t>END  </a:t>
                      </a:r>
                      <a:r>
                        <a:rPr lang="en-US" sz="2800" kern="100" baseline="0" dirty="0" smtClean="0">
                          <a:effectLst/>
                          <a:latin typeface="Times New Roman" panose="02020603050405020304"/>
                          <a:ea typeface="华文细黑"/>
                          <a:cs typeface="Courier New" panose="02070309020205020404"/>
                        </a:rPr>
                        <a:t>IF</a:t>
                      </a:r>
                      <a:endParaRPr lang="zh-CN" sz="2800" kern="100" baseline="0" dirty="0">
                        <a:effectLst/>
                        <a:latin typeface="宋体" panose="02010600030101010101" pitchFamily="2" charset="-122"/>
                        <a:cs typeface="Courier New" panose="02070309020205020404"/>
                      </a:endParaRPr>
                    </a:p>
                  </a:txBody>
                  <a:tcPr marL="13475" marR="13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nvGraphicFramePr>
        <p:xfrm>
          <a:off x="6023198" y="117426"/>
          <a:ext cx="3456384" cy="6400800"/>
        </p:xfrm>
        <a:graphic>
          <a:graphicData uri="http://schemas.openxmlformats.org/drawingml/2006/table">
            <a:tbl>
              <a:tblPr firstRow="1" firstCol="1" bandRow="1"/>
              <a:tblGrid>
                <a:gridCol w="3456384"/>
              </a:tblGrid>
              <a:tr h="5758547">
                <a:tc>
                  <a:txBody>
                    <a:bodyPr/>
                    <a:lstStyle/>
                    <a:p>
                      <a:pPr algn="just">
                        <a:lnSpc>
                          <a:spcPct val="150000"/>
                        </a:lnSpc>
                        <a:spcAft>
                          <a:spcPts val="0"/>
                        </a:spcAft>
                      </a:pPr>
                      <a:r>
                        <a:rPr lang="en-US" sz="2800" kern="100" baseline="0" dirty="0" smtClean="0">
                          <a:effectLst/>
                          <a:latin typeface="Times New Roman" panose="02020603050405020304"/>
                          <a:ea typeface="华文细黑"/>
                          <a:cs typeface="Courier New" panose="02070309020205020404"/>
                        </a:rPr>
                        <a:t>ELSE</a:t>
                      </a:r>
                      <a:endParaRPr lang="zh-CN" sz="2800" kern="100" baseline="0" dirty="0">
                        <a:effectLst/>
                        <a:latin typeface="宋体" panose="02010600030101010101" pitchFamily="2" charset="-122"/>
                        <a:cs typeface="Courier New" panose="02070309020205020404"/>
                      </a:endParaRPr>
                    </a:p>
                    <a:p>
                      <a:pPr indent="355600" algn="just">
                        <a:lnSpc>
                          <a:spcPct val="150000"/>
                        </a:lnSpc>
                        <a:spcAft>
                          <a:spcPts val="0"/>
                        </a:spcAft>
                      </a:pPr>
                      <a:r>
                        <a:rPr lang="en-US" sz="2800" kern="100" baseline="0" dirty="0">
                          <a:effectLst/>
                          <a:latin typeface="Times New Roman" panose="02020603050405020304"/>
                          <a:ea typeface="华文细黑"/>
                          <a:cs typeface="Courier New" panose="02070309020205020404"/>
                        </a:rPr>
                        <a:t>y2=x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2-2*x</a:t>
                      </a:r>
                      <a:endParaRPr lang="zh-CN" sz="2800" kern="100" baseline="0" dirty="0">
                        <a:effectLst/>
                        <a:latin typeface="宋体" panose="02010600030101010101" pitchFamily="2" charset="-122"/>
                        <a:cs typeface="Courier New" panose="02070309020205020404"/>
                      </a:endParaRPr>
                    </a:p>
                    <a:p>
                      <a:pPr indent="355600" algn="just">
                        <a:lnSpc>
                          <a:spcPct val="150000"/>
                        </a:lnSpc>
                        <a:spcAft>
                          <a:spcPts val="0"/>
                        </a:spcAft>
                      </a:pPr>
                      <a:r>
                        <a:rPr lang="en-US" sz="2800" kern="100" baseline="0" dirty="0">
                          <a:effectLst/>
                          <a:latin typeface="Times New Roman" panose="02020603050405020304"/>
                          <a:ea typeface="华文细黑"/>
                          <a:cs typeface="Courier New" panose="02070309020205020404"/>
                        </a:rPr>
                        <a:t>IF  y2</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2  THEN</a:t>
                      </a:r>
                      <a:endParaRPr lang="zh-CN" sz="2800" kern="100" baseline="0" dirty="0">
                        <a:effectLst/>
                        <a:latin typeface="宋体" panose="02010600030101010101" pitchFamily="2" charset="-122"/>
                        <a:cs typeface="Courier New" panose="02070309020205020404"/>
                      </a:endParaRPr>
                    </a:p>
                    <a:p>
                      <a:pPr indent="711200" algn="just">
                        <a:lnSpc>
                          <a:spcPct val="150000"/>
                        </a:lnSpc>
                        <a:spcAft>
                          <a:spcPts val="0"/>
                        </a:spcAft>
                      </a:pPr>
                      <a:r>
                        <a:rPr lang="en-US" sz="2800" kern="100" baseline="0" dirty="0">
                          <a:effectLst/>
                          <a:latin typeface="Times New Roman" panose="02020603050405020304"/>
                          <a:ea typeface="华文细黑"/>
                          <a:cs typeface="Courier New" panose="02070309020205020404"/>
                        </a:rPr>
                        <a:t>y=y2+5</a:t>
                      </a:r>
                      <a:endParaRPr lang="zh-CN" sz="2800" kern="100" baseline="0" dirty="0">
                        <a:effectLst/>
                        <a:latin typeface="宋体" panose="02010600030101010101" pitchFamily="2" charset="-122"/>
                        <a:cs typeface="Courier New" panose="02070309020205020404"/>
                      </a:endParaRPr>
                    </a:p>
                    <a:p>
                      <a:pPr indent="355600" algn="just">
                        <a:lnSpc>
                          <a:spcPct val="150000"/>
                        </a:lnSpc>
                        <a:spcAft>
                          <a:spcPts val="0"/>
                        </a:spcAft>
                      </a:pPr>
                      <a:r>
                        <a:rPr lang="en-US" sz="2800" kern="100" baseline="0" dirty="0">
                          <a:effectLst/>
                          <a:latin typeface="Times New Roman" panose="02020603050405020304"/>
                          <a:ea typeface="华文细黑"/>
                          <a:cs typeface="Courier New" panose="02070309020205020404"/>
                        </a:rPr>
                        <a:t>ELSE</a:t>
                      </a:r>
                      <a:endParaRPr lang="zh-CN" sz="2800" kern="100" baseline="0" dirty="0">
                        <a:effectLst/>
                        <a:latin typeface="宋体" panose="02010600030101010101" pitchFamily="2" charset="-122"/>
                        <a:cs typeface="Courier New" panose="02070309020205020404"/>
                      </a:endParaRPr>
                    </a:p>
                    <a:p>
                      <a:pPr indent="711200" algn="just">
                        <a:lnSpc>
                          <a:spcPct val="150000"/>
                        </a:lnSpc>
                        <a:spcAft>
                          <a:spcPts val="0"/>
                        </a:spcAft>
                      </a:pPr>
                      <a:r>
                        <a:rPr lang="en-US" sz="2800" kern="100" baseline="0" dirty="0">
                          <a:effectLst/>
                          <a:latin typeface="Times New Roman" panose="02020603050405020304"/>
                          <a:ea typeface="华文细黑"/>
                          <a:cs typeface="Courier New" panose="02070309020205020404"/>
                        </a:rPr>
                        <a:t>y=(y2)</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2-2*y2</a:t>
                      </a:r>
                      <a:endParaRPr lang="zh-CN" sz="2800" kern="100" baseline="0" dirty="0">
                        <a:effectLst/>
                        <a:latin typeface="宋体" panose="02010600030101010101" pitchFamily="2" charset="-122"/>
                        <a:cs typeface="Courier New" panose="02070309020205020404"/>
                      </a:endParaRPr>
                    </a:p>
                    <a:p>
                      <a:pPr indent="355600" algn="just">
                        <a:lnSpc>
                          <a:spcPct val="150000"/>
                        </a:lnSpc>
                        <a:spcAft>
                          <a:spcPts val="0"/>
                        </a:spcAft>
                      </a:pPr>
                      <a:r>
                        <a:rPr lang="en-US" sz="2800" kern="100" baseline="0" dirty="0">
                          <a:effectLst/>
                          <a:latin typeface="Times New Roman" panose="02020603050405020304"/>
                          <a:ea typeface="华文细黑"/>
                          <a:cs typeface="Courier New" panose="02070309020205020404"/>
                        </a:rPr>
                        <a:t>END  IF</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END  IF</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PRINT  y</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en-US" sz="2800" kern="100" baseline="0" dirty="0">
                          <a:effectLst/>
                          <a:latin typeface="Times New Roman" panose="02020603050405020304"/>
                          <a:ea typeface="华文细黑"/>
                          <a:cs typeface="Courier New" panose="02070309020205020404"/>
                        </a:rPr>
                        <a:t>END</a:t>
                      </a:r>
                      <a:endParaRPr lang="zh-CN" sz="2800" kern="100" baseline="0" dirty="0">
                        <a:effectLst/>
                        <a:latin typeface="宋体" panose="02010600030101010101" pitchFamily="2" charset="-122"/>
                        <a:cs typeface="Courier New" panose="02070309020205020404"/>
                      </a:endParaRPr>
                    </a:p>
                  </a:txBody>
                  <a:tcPr marL="13475" marR="134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750"/>
                                        <p:tgtEl>
                                          <p:spTgt spid="5"/>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750"/>
                                        <p:tgtEl>
                                          <p:spTgt spid="8"/>
                                        </p:tgtEl>
                                      </p:cBhvr>
                                    </p:animEffect>
                                  </p:childTnLst>
                                </p:cTn>
                              </p:par>
                            </p:childTnLst>
                          </p:cTn>
                        </p:par>
                        <p:par>
                          <p:cTn id="11" fill="hold">
                            <p:stCondLst>
                              <p:cond delay="1000"/>
                            </p:stCondLst>
                            <p:childTnLst>
                              <p:par>
                                <p:cTn id="12" presetID="3" presetClass="entr" presetSubtype="1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linds(horizontal)">
                                      <p:cBhvr>
                                        <p:cTn id="14"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34566" y="117426"/>
            <a:ext cx="5688632"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跟踪训练</a:t>
            </a:r>
            <a:r>
              <a:rPr lang="en-US" altLang="zh-CN" sz="2800" b="1" kern="100" dirty="0">
                <a:solidFill>
                  <a:srgbClr val="00B050"/>
                </a:solidFill>
                <a:latin typeface="Times New Roman" panose="02020603050405020304"/>
                <a:ea typeface="微软雅黑" panose="020B0503020204020204" pitchFamily="34" charset="-122"/>
              </a:rPr>
              <a:t>5</a:t>
            </a: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阅读如图所示的程序，当分别输入</a:t>
            </a:r>
            <a:r>
              <a:rPr lang="en-US" altLang="zh-CN" sz="2800" i="1" kern="100" dirty="0">
                <a:latin typeface="Times New Roman" panose="02020603050405020304"/>
                <a:ea typeface="华文细黑"/>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rPr>
              <a:t>2</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rPr>
              <a:t>1</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rPr>
              <a:t>0</a:t>
            </a:r>
            <a:r>
              <a:rPr lang="zh-CN" altLang="zh-CN" sz="2800" kern="100" dirty="0">
                <a:latin typeface="Times New Roman" panose="02020603050405020304"/>
                <a:ea typeface="华文细黑"/>
                <a:cs typeface="Times New Roman" panose="02020603050405020304"/>
              </a:rPr>
              <a:t>时，输出的</a:t>
            </a:r>
            <a:r>
              <a:rPr lang="en-US" altLang="zh-CN" sz="2800" i="1" kern="100" dirty="0">
                <a:latin typeface="Times New Roman" panose="02020603050405020304"/>
                <a:ea typeface="华文细黑"/>
              </a:rPr>
              <a:t>y</a:t>
            </a:r>
            <a:r>
              <a:rPr lang="zh-CN" altLang="zh-CN" sz="2800" kern="100" dirty="0">
                <a:latin typeface="Times New Roman" panose="02020603050405020304"/>
                <a:ea typeface="华文细黑"/>
                <a:cs typeface="Times New Roman" panose="02020603050405020304"/>
              </a:rPr>
              <a:t>值分别为</a:t>
            </a:r>
            <a:r>
              <a:rPr lang="en-US" altLang="zh-CN" sz="2800" kern="100" dirty="0">
                <a:latin typeface="Times New Roman" panose="02020603050405020304"/>
                <a:ea typeface="华文细黑"/>
              </a:rPr>
              <a:t>________</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rPr>
              <a:t>________</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rPr>
              <a:t>________.</a:t>
            </a:r>
            <a:endParaRPr lang="zh-CN" altLang="zh-CN" sz="1050" kern="100" dirty="0">
              <a:effectLst/>
              <a:latin typeface="宋体" panose="02010600030101010101" pitchFamily="2" charset="-122"/>
              <a:ea typeface="华文细黑" panose="02010600040101010101" pitchFamily="2" charset="-122"/>
              <a:cs typeface="Courier New" panose="02070309020205020404"/>
            </a:endParaRPr>
          </a:p>
        </p:txBody>
      </p:sp>
      <p:graphicFrame>
        <p:nvGraphicFramePr>
          <p:cNvPr id="3" name="表格 2"/>
          <p:cNvGraphicFramePr>
            <a:graphicFrameLocks noGrp="1"/>
          </p:cNvGraphicFramePr>
          <p:nvPr/>
        </p:nvGraphicFramePr>
        <p:xfrm>
          <a:off x="6779282" y="179694"/>
          <a:ext cx="3924436" cy="6400800"/>
        </p:xfrm>
        <a:graphic>
          <a:graphicData uri="http://schemas.openxmlformats.org/drawingml/2006/table">
            <a:tbl>
              <a:tblPr firstRow="1" firstCol="1" bandRow="1"/>
              <a:tblGrid>
                <a:gridCol w="3924436"/>
              </a:tblGrid>
              <a:tr h="4778628">
                <a:tc>
                  <a:txBody>
                    <a:bodyPr/>
                    <a:lstStyle/>
                    <a:p>
                      <a:pPr algn="just">
                        <a:lnSpc>
                          <a:spcPct val="125000"/>
                        </a:lnSpc>
                        <a:spcAft>
                          <a:spcPts val="0"/>
                        </a:spcAft>
                      </a:pPr>
                      <a:r>
                        <a:rPr lang="en-US" sz="2800" kern="100" baseline="0" dirty="0">
                          <a:effectLst/>
                          <a:latin typeface="Times New Roman" panose="02020603050405020304"/>
                          <a:ea typeface="华文细黑"/>
                          <a:cs typeface="Courier New" panose="02070309020205020404"/>
                        </a:rPr>
                        <a:t>INPUT</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宋体" panose="02010600030101010101" pitchFamily="2" charset="-122"/>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宋体" panose="02010600030101010101" pitchFamily="2" charset="-122"/>
                          <a:ea typeface="华文细黑"/>
                          <a:cs typeface="Times New Roman" panose="02020603050405020304"/>
                        </a:rPr>
                        <a:t>”</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x</a:t>
                      </a:r>
                      <a:endParaRPr lang="zh-CN" sz="2800" kern="100" baseline="0" dirty="0">
                        <a:effectLst/>
                        <a:latin typeface="宋体" panose="02010600030101010101" pitchFamily="2" charset="-122"/>
                        <a:cs typeface="Courier New" panose="02070309020205020404"/>
                      </a:endParaRPr>
                    </a:p>
                    <a:p>
                      <a:pPr algn="just">
                        <a:lnSpc>
                          <a:spcPct val="125000"/>
                        </a:lnSpc>
                        <a:spcAft>
                          <a:spcPts val="0"/>
                        </a:spcAft>
                      </a:pPr>
                      <a:r>
                        <a:rPr lang="en-US" sz="2800" kern="100" baseline="0" dirty="0">
                          <a:effectLst/>
                          <a:latin typeface="Times New Roman" panose="02020603050405020304"/>
                          <a:ea typeface="华文细黑"/>
                          <a:cs typeface="Courier New" panose="02070309020205020404"/>
                        </a:rPr>
                        <a:t>IF</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x&gt;1</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THEN</a:t>
                      </a:r>
                      <a:endParaRPr lang="zh-CN" sz="2800" kern="100" baseline="0" dirty="0">
                        <a:effectLst/>
                        <a:latin typeface="宋体" panose="02010600030101010101" pitchFamily="2" charset="-122"/>
                        <a:cs typeface="Courier New" panose="02070309020205020404"/>
                      </a:endParaRPr>
                    </a:p>
                    <a:p>
                      <a:pPr algn="just">
                        <a:lnSpc>
                          <a:spcPct val="125000"/>
                        </a:lnSpc>
                        <a:spcAft>
                          <a:spcPts val="0"/>
                        </a:spcAft>
                      </a:pP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y</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1/</a:t>
                      </a:r>
                      <a:r>
                        <a:rPr lang="en-US" sz="2800" kern="100" baseline="0" dirty="0">
                          <a:effectLst/>
                          <a:latin typeface="Symbol" panose="05050102010706020507"/>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1</a:t>
                      </a:r>
                      <a:r>
                        <a:rPr lang="en-US" sz="2800" kern="100" baseline="0" dirty="0">
                          <a:effectLst/>
                          <a:latin typeface="Symbol" panose="05050102010706020507"/>
                          <a:ea typeface="华文细黑"/>
                          <a:cs typeface="Times New Roman" panose="02020603050405020304"/>
                        </a:rPr>
                        <a:t>)</a:t>
                      </a:r>
                      <a:endParaRPr lang="zh-CN" sz="2800" kern="100" baseline="0" dirty="0">
                        <a:effectLst/>
                        <a:latin typeface="宋体" panose="02010600030101010101" pitchFamily="2" charset="-122"/>
                        <a:cs typeface="Courier New" panose="02070309020205020404"/>
                      </a:endParaRPr>
                    </a:p>
                    <a:p>
                      <a:pPr algn="just">
                        <a:lnSpc>
                          <a:spcPct val="125000"/>
                        </a:lnSpc>
                        <a:spcAft>
                          <a:spcPts val="0"/>
                        </a:spcAft>
                      </a:pPr>
                      <a:r>
                        <a:rPr lang="en-US" sz="2800" kern="100" baseline="0" dirty="0">
                          <a:effectLst/>
                          <a:latin typeface="Times New Roman" panose="02020603050405020304"/>
                          <a:ea typeface="华文细黑"/>
                          <a:cs typeface="Courier New" panose="02070309020205020404"/>
                        </a:rPr>
                        <a:t>ELSE</a:t>
                      </a:r>
                      <a:endParaRPr lang="zh-CN" sz="2800" kern="100" baseline="0" dirty="0">
                        <a:effectLst/>
                        <a:latin typeface="宋体" panose="02010600030101010101" pitchFamily="2" charset="-122"/>
                        <a:cs typeface="Courier New" panose="02070309020205020404"/>
                      </a:endParaRPr>
                    </a:p>
                    <a:p>
                      <a:pPr algn="just">
                        <a:lnSpc>
                          <a:spcPct val="125000"/>
                        </a:lnSpc>
                        <a:spcAft>
                          <a:spcPts val="0"/>
                        </a:spcAft>
                      </a:pP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IF</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1</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THEN</a:t>
                      </a:r>
                      <a:endParaRPr lang="zh-CN" sz="2800" kern="100" baseline="0" dirty="0">
                        <a:effectLst/>
                        <a:latin typeface="宋体" panose="02010600030101010101" pitchFamily="2" charset="-122"/>
                        <a:cs typeface="Courier New" panose="02070309020205020404"/>
                      </a:endParaRPr>
                    </a:p>
                    <a:p>
                      <a:pPr indent="711200" algn="just">
                        <a:lnSpc>
                          <a:spcPct val="125000"/>
                        </a:lnSpc>
                        <a:spcAft>
                          <a:spcPts val="0"/>
                        </a:spcAft>
                      </a:pPr>
                      <a:r>
                        <a:rPr lang="en-US" sz="2800" kern="100" baseline="0" dirty="0">
                          <a:effectLst/>
                          <a:latin typeface="Times New Roman" panose="02020603050405020304"/>
                          <a:ea typeface="华文细黑"/>
                          <a:cs typeface="Courier New" panose="02070309020205020404"/>
                        </a:rPr>
                        <a:t>y</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1</a:t>
                      </a:r>
                      <a:endParaRPr lang="zh-CN" sz="2800" kern="100" baseline="0" dirty="0">
                        <a:effectLst/>
                        <a:latin typeface="宋体" panose="02010600030101010101" pitchFamily="2" charset="-122"/>
                        <a:cs typeface="Courier New" panose="02070309020205020404"/>
                      </a:endParaRPr>
                    </a:p>
                    <a:p>
                      <a:pPr algn="just">
                        <a:lnSpc>
                          <a:spcPct val="125000"/>
                        </a:lnSpc>
                        <a:spcAft>
                          <a:spcPts val="0"/>
                        </a:spcAft>
                      </a:pP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ELSE</a:t>
                      </a:r>
                      <a:endParaRPr lang="zh-CN" sz="2800" kern="100" baseline="0" dirty="0">
                        <a:effectLst/>
                        <a:latin typeface="宋体" panose="02010600030101010101" pitchFamily="2" charset="-122"/>
                        <a:cs typeface="Courier New" panose="02070309020205020404"/>
                      </a:endParaRPr>
                    </a:p>
                    <a:p>
                      <a:pPr indent="711200" algn="just">
                        <a:lnSpc>
                          <a:spcPct val="125000"/>
                        </a:lnSpc>
                        <a:spcAft>
                          <a:spcPts val="0"/>
                        </a:spcAft>
                      </a:pPr>
                      <a:r>
                        <a:rPr lang="en-US" sz="2800" kern="100" baseline="0" dirty="0">
                          <a:effectLst/>
                          <a:latin typeface="Times New Roman" panose="02020603050405020304"/>
                          <a:ea typeface="华文细黑"/>
                          <a:cs typeface="Courier New" panose="02070309020205020404"/>
                        </a:rPr>
                        <a:t>y</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x^2</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1/</a:t>
                      </a:r>
                      <a:r>
                        <a:rPr lang="en-US" sz="2800" kern="100" baseline="0" dirty="0">
                          <a:effectLst/>
                          <a:latin typeface="Symbol" panose="05050102010706020507"/>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x</a:t>
                      </a:r>
                      <a:r>
                        <a:rPr lang="zh-CN" sz="2800" kern="100" baseline="0" dirty="0">
                          <a:effectLst/>
                          <a:latin typeface="Times New Roman" panose="02020603050405020304"/>
                          <a:ea typeface="华文细黑"/>
                          <a:cs typeface="Times New Roman" panose="02020603050405020304"/>
                        </a:rPr>
                        <a:t>－</a:t>
                      </a:r>
                      <a:r>
                        <a:rPr lang="en-US" sz="2800" kern="100" baseline="0" dirty="0">
                          <a:effectLst/>
                          <a:latin typeface="Times New Roman" panose="02020603050405020304"/>
                          <a:ea typeface="华文细黑"/>
                          <a:cs typeface="Courier New" panose="02070309020205020404"/>
                        </a:rPr>
                        <a:t>1</a:t>
                      </a:r>
                      <a:r>
                        <a:rPr lang="en-US" sz="2800" kern="100" baseline="0" dirty="0">
                          <a:effectLst/>
                          <a:latin typeface="Symbol" panose="05050102010706020507"/>
                          <a:ea typeface="华文细黑"/>
                          <a:cs typeface="Times New Roman" panose="02020603050405020304"/>
                        </a:rPr>
                        <a:t>)</a:t>
                      </a:r>
                      <a:endParaRPr lang="zh-CN" sz="2800" kern="100" baseline="0" dirty="0">
                        <a:effectLst/>
                        <a:latin typeface="宋体" panose="02010600030101010101" pitchFamily="2" charset="-122"/>
                        <a:cs typeface="Courier New" panose="02070309020205020404"/>
                      </a:endParaRPr>
                    </a:p>
                    <a:p>
                      <a:pPr algn="just">
                        <a:lnSpc>
                          <a:spcPct val="125000"/>
                        </a:lnSpc>
                        <a:spcAft>
                          <a:spcPts val="0"/>
                        </a:spcAft>
                      </a:pP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END IF</a:t>
                      </a:r>
                      <a:endParaRPr lang="zh-CN" sz="2800" kern="100" baseline="0" dirty="0">
                        <a:effectLst/>
                        <a:latin typeface="宋体" panose="02010600030101010101" pitchFamily="2" charset="-122"/>
                        <a:cs typeface="Courier New" panose="02070309020205020404"/>
                      </a:endParaRPr>
                    </a:p>
                    <a:p>
                      <a:pPr algn="just">
                        <a:lnSpc>
                          <a:spcPct val="125000"/>
                        </a:lnSpc>
                        <a:spcAft>
                          <a:spcPts val="0"/>
                        </a:spcAft>
                      </a:pPr>
                      <a:r>
                        <a:rPr lang="en-US" sz="2800" kern="100" baseline="0" dirty="0">
                          <a:effectLst/>
                          <a:latin typeface="Times New Roman" panose="02020603050405020304"/>
                          <a:ea typeface="华文细黑"/>
                          <a:cs typeface="Courier New" panose="02070309020205020404"/>
                        </a:rPr>
                        <a:t>END IF</a:t>
                      </a:r>
                      <a:endParaRPr lang="zh-CN" sz="2800" kern="100" baseline="0" dirty="0">
                        <a:effectLst/>
                        <a:latin typeface="宋体" panose="02010600030101010101" pitchFamily="2" charset="-122"/>
                        <a:cs typeface="Courier New" panose="02070309020205020404"/>
                      </a:endParaRPr>
                    </a:p>
                    <a:p>
                      <a:pPr algn="just">
                        <a:lnSpc>
                          <a:spcPct val="125000"/>
                        </a:lnSpc>
                        <a:spcAft>
                          <a:spcPts val="0"/>
                        </a:spcAft>
                      </a:pPr>
                      <a:r>
                        <a:rPr lang="en-US" sz="2800" kern="100" baseline="0" dirty="0">
                          <a:effectLst/>
                          <a:latin typeface="Times New Roman" panose="02020603050405020304"/>
                          <a:ea typeface="华文细黑"/>
                          <a:cs typeface="Courier New" panose="02070309020205020404"/>
                        </a:rPr>
                        <a:t>PRINT</a:t>
                      </a: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y</a:t>
                      </a:r>
                      <a:endParaRPr lang="zh-CN" sz="2800" kern="100" baseline="0" dirty="0">
                        <a:effectLst/>
                        <a:latin typeface="宋体" panose="02010600030101010101" pitchFamily="2" charset="-122"/>
                        <a:cs typeface="Courier New" panose="02070309020205020404"/>
                      </a:endParaRPr>
                    </a:p>
                    <a:p>
                      <a:pPr algn="just">
                        <a:lnSpc>
                          <a:spcPct val="125000"/>
                        </a:lnSpc>
                        <a:spcAft>
                          <a:spcPts val="0"/>
                        </a:spcAft>
                      </a:pPr>
                      <a:r>
                        <a:rPr lang="en-US" sz="2800" kern="100" baseline="0" dirty="0">
                          <a:effectLst/>
                          <a:latin typeface="Times New Roman" panose="02020603050405020304"/>
                          <a:ea typeface="华文细黑"/>
                          <a:cs typeface="Courier New" panose="02070309020205020404"/>
                        </a:rPr>
                        <a:t>END</a:t>
                      </a:r>
                      <a:endParaRPr lang="zh-CN" sz="2800" kern="100" baseline="0" dirty="0">
                        <a:effectLst/>
                        <a:latin typeface="宋体" panose="02010600030101010101" pitchFamily="2" charset="-122"/>
                        <a:cs typeface="Courier New" panose="02070309020205020404"/>
                      </a:endParaRPr>
                    </a:p>
                  </a:txBody>
                  <a:tcPr marL="21091" marR="210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1"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838622" y="261442"/>
          <a:ext cx="9726613" cy="3009900"/>
        </p:xfrm>
        <a:graphic>
          <a:graphicData uri="http://schemas.openxmlformats.org/presentationml/2006/ole">
            <mc:AlternateContent xmlns:mc="http://schemas.openxmlformats.org/markup-compatibility/2006">
              <mc:Choice xmlns:v="urn:schemas-microsoft-com:vml" Requires="v">
                <p:oleObj spid="_x0000_s3073" name="文档" r:id="rId1" imgW="9729470" imgH="3006725" progId="Word.Document.12">
                  <p:embed/>
                </p:oleObj>
              </mc:Choice>
              <mc:Fallback>
                <p:oleObj name="文档" r:id="rId1" imgW="9729470" imgH="3006725" progId="Word.Document.12">
                  <p:embed/>
                  <p:pic>
                    <p:nvPicPr>
                      <p:cNvPr id="0" name="图片 3072"/>
                      <p:cNvPicPr>
                        <a:picLocks noChangeAspect="1"/>
                      </p:cNvPicPr>
                      <p:nvPr/>
                    </p:nvPicPr>
                    <p:blipFill>
                      <a:blip r:embed="rId2"/>
                      <a:stretch>
                        <a:fillRect/>
                      </a:stretch>
                    </p:blipFill>
                    <p:spPr>
                      <a:xfrm>
                        <a:off x="838622" y="261442"/>
                        <a:ext cx="9726613" cy="3009900"/>
                      </a:xfrm>
                      <a:prstGeom prst="rect">
                        <a:avLst/>
                      </a:prstGeom>
                      <a:noFill/>
                      <a:ln w="9525">
                        <a:noFill/>
                      </a:ln>
                    </p:spPr>
                  </p:pic>
                </p:oleObj>
              </mc:Fallback>
            </mc:AlternateContent>
          </a:graphicData>
        </a:graphic>
      </p:graphicFrame>
      <p:sp>
        <p:nvSpPr>
          <p:cNvPr id="4" name="矩形 3"/>
          <p:cNvSpPr/>
          <p:nvPr/>
        </p:nvSpPr>
        <p:spPr>
          <a:xfrm>
            <a:off x="694606" y="3069754"/>
            <a:ext cx="11161240" cy="2627618"/>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所以当</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时，</a:t>
            </a:r>
            <a:r>
              <a:rPr lang="en-US" altLang="zh-CN" sz="2800" i="1" kern="100" dirty="0">
                <a:latin typeface="Times New Roman" panose="02020603050405020304"/>
                <a:ea typeface="华文细黑"/>
                <a:cs typeface="Courier New" panose="02070309020205020404"/>
              </a:rPr>
              <a:t>y</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当</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时，</a:t>
            </a:r>
            <a:r>
              <a:rPr lang="en-US" altLang="zh-CN" sz="2800" i="1" kern="100" dirty="0">
                <a:latin typeface="Times New Roman" panose="02020603050405020304"/>
                <a:ea typeface="华文细黑"/>
                <a:cs typeface="Courier New" panose="02070309020205020404"/>
              </a:rPr>
              <a:t>y</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当</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a:t>
            </a:r>
            <a:r>
              <a:rPr lang="zh-CN" altLang="zh-CN" sz="2800" kern="100" dirty="0">
                <a:latin typeface="Times New Roman" panose="02020603050405020304"/>
                <a:ea typeface="华文细黑"/>
                <a:cs typeface="Times New Roman" panose="02020603050405020304"/>
              </a:rPr>
              <a:t>时，</a:t>
            </a:r>
            <a:r>
              <a:rPr lang="en-US" altLang="zh-CN" sz="2800" i="1" kern="100" dirty="0">
                <a:latin typeface="Times New Roman" panose="02020603050405020304"/>
                <a:ea typeface="华文细黑"/>
                <a:cs typeface="Courier New" panose="02070309020205020404"/>
              </a:rPr>
              <a:t>y</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答案　</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1</a:t>
            </a:r>
            <a:endParaRPr lang="zh-CN" altLang="zh-CN" sz="2800" kern="100" dirty="0">
              <a:effectLst/>
              <a:latin typeface="宋体" panose="02010600030101010101" pitchFamily="2" charset="-122"/>
              <a:ea typeface="华文细黑" panose="0201060004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blinds(horizontal)">
                                      <p:cBhvr>
                                        <p:cTn id="11" dur="750"/>
                                        <p:tgtEl>
                                          <p:spTgt spid="4">
                                            <p:txEl>
                                              <p:pRg st="0" end="0"/>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blinds(horizontal)">
                                      <p:cBhvr>
                                        <p:cTn id="15" dur="750"/>
                                        <p:tgtEl>
                                          <p:spTgt spid="4">
                                            <p:txEl>
                                              <p:pRg st="1" end="1"/>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blinds(horizontal)">
                                      <p:cBhvr>
                                        <p:cTn id="19" dur="750"/>
                                        <p:tgtEl>
                                          <p:spTgt spid="4">
                                            <p:txEl>
                                              <p:pRg st="2" end="2"/>
                                            </p:txEl>
                                          </p:spTgt>
                                        </p:tgtEl>
                                      </p:cBhvr>
                                    </p:animEffect>
                                  </p:childTnLst>
                                </p:cTn>
                              </p:par>
                            </p:childTnLst>
                          </p:cTn>
                        </p:par>
                        <p:par>
                          <p:cTn id="20" fill="hold">
                            <p:stCondLst>
                              <p:cond delay="4000"/>
                            </p:stCondLst>
                            <p:childTnLst>
                              <p:par>
                                <p:cTn id="21" presetID="3" presetClass="entr" presetSubtype="10" fill="hold" nodeType="after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Effect transition="in" filter="blinds(horizontal)">
                                      <p:cBhvr>
                                        <p:cTn id="23" dur="75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78582" y="1072340"/>
            <a:ext cx="11161240" cy="4001071"/>
          </a:xfrm>
          <a:prstGeom prst="rect">
            <a:avLst/>
          </a:prstGeom>
        </p:spPr>
        <p:txBody>
          <a:bodyPr wrap="square" lIns="121898" tIns="60948" rIns="121898" bIns="60948">
            <a:spAutoFit/>
          </a:bodyPr>
          <a:lstStyle/>
          <a:p>
            <a:pPr algn="just">
              <a:lnSpc>
                <a:spcPct val="150000"/>
              </a:lnSpc>
            </a:pPr>
            <a:r>
              <a:rPr lang="zh-CN" altLang="en-US" sz="2800" kern="100" dirty="0" smtClean="0">
                <a:latin typeface="Times New Roman" panose="02020603050405020304"/>
                <a:ea typeface="华文细黑"/>
                <a:cs typeface="Times New Roman" panose="02020603050405020304"/>
              </a:rPr>
              <a:t>从近几年高考全国卷及各省市试题中可以看出，本部分命题呈现以下特点：</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考题以选择题、填空题为主，属中低档题</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考查内容是程序框图，或者要求补充完整框图，或者要求求出按程序框图执行后的结果</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程序框图中主要以条件结构和循环结构为主，其中循环结构是重点</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pSp>
        <p:nvGrpSpPr>
          <p:cNvPr id="4" name="组合 3"/>
          <p:cNvGrpSpPr/>
          <p:nvPr/>
        </p:nvGrpSpPr>
        <p:grpSpPr>
          <a:xfrm>
            <a:off x="75109" y="117426"/>
            <a:ext cx="886838" cy="714378"/>
            <a:chOff x="3758308" y="2656863"/>
            <a:chExt cx="886838" cy="714378"/>
          </a:xfrm>
        </p:grpSpPr>
        <p:sp>
          <p:nvSpPr>
            <p:cNvPr id="5" name="等腰三角形 4"/>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anose="020B0503020204020204" pitchFamily="34" charset="-122"/>
                <a:ea typeface="微软雅黑" panose="020B0503020204020204" pitchFamily="34" charset="-122"/>
                <a:cs typeface="Lao UI" panose="020B0502040204020203" pitchFamily="34" charset="0"/>
              </a:endParaRPr>
            </a:p>
          </p:txBody>
        </p:sp>
        <p:sp>
          <p:nvSpPr>
            <p:cNvPr id="6" name="等腰三角形 5"/>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anose="020B0503020204020204" pitchFamily="34" charset="-122"/>
                <a:ea typeface="微软雅黑" panose="020B0503020204020204" pitchFamily="34" charset="-122"/>
                <a:cs typeface="Lao UI" panose="020B0502040204020203" pitchFamily="34" charset="0"/>
              </a:endParaRPr>
            </a:p>
          </p:txBody>
        </p:sp>
      </p:grpSp>
      <p:cxnSp>
        <p:nvCxnSpPr>
          <p:cNvPr id="7" name="Straight Connector 10"/>
          <p:cNvCxnSpPr/>
          <p:nvPr/>
        </p:nvCxnSpPr>
        <p:spPr>
          <a:xfrm>
            <a:off x="992412"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8" name="Rectangle 12"/>
          <p:cNvSpPr>
            <a:spLocks noChangeArrowheads="1"/>
          </p:cNvSpPr>
          <p:nvPr/>
        </p:nvSpPr>
        <p:spPr bwMode="auto">
          <a:xfrm>
            <a:off x="1001689"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anose="020B0503020204020204" pitchFamily="34" charset="-122"/>
                <a:ea typeface="微软雅黑" panose="020B0503020204020204" pitchFamily="34" charset="-122"/>
              </a:rPr>
              <a:t>课堂</a:t>
            </a:r>
            <a:r>
              <a:rPr lang="zh-CN" altLang="en-US" sz="2800" b="1" dirty="0" smtClean="0">
                <a:solidFill>
                  <a:srgbClr val="0000FF"/>
                </a:solidFill>
                <a:latin typeface="微软雅黑" panose="020B0503020204020204" pitchFamily="34" charset="-122"/>
                <a:ea typeface="微软雅黑" panose="020B0503020204020204" pitchFamily="34" charset="-122"/>
              </a:rPr>
              <a:t>小结</a:t>
            </a:r>
            <a:endParaRPr lang="zh-CN" altLang="en-US" sz="2800" b="1" dirty="0">
              <a:solidFill>
                <a:srgbClr val="0000FF"/>
              </a:solidFill>
              <a:latin typeface="微软雅黑" panose="020B0503020204020204" pitchFamily="34" charset="-122"/>
              <a:ea typeface="微软雅黑" panose="020B0503020204020204" pitchFamily="34" charset="-122"/>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duotone>
              <a:schemeClr val="accent6">
                <a:shade val="45000"/>
                <a:satMod val="135000"/>
              </a:schemeClr>
              <a:prstClr val="white"/>
            </a:duotone>
            <a:extLst>
              <a:ext uri="{28A0092B-C50C-407E-A947-70E740481C1C}">
                <a14:useLocalDpi xmlns:a14="http://schemas.microsoft.com/office/drawing/2010/main" val="0"/>
              </a:ext>
            </a:extLst>
          </a:blip>
          <a:srcRect l="9360"/>
          <a:stretch>
            <a:fillRect/>
          </a:stretch>
        </p:blipFill>
        <p:spPr>
          <a:xfrm>
            <a:off x="7861498" y="3685868"/>
            <a:ext cx="4328796" cy="3175927"/>
          </a:xfrm>
          <a:prstGeom prst="rect">
            <a:avLst/>
          </a:prstGeom>
        </p:spPr>
      </p:pic>
      <p:sp>
        <p:nvSpPr>
          <p:cNvPr id="9" name="TextBox 8"/>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anose="020B0503020204020204" pitchFamily="34" charset="-122"/>
                <a:ea typeface="微软雅黑" panose="020B0503020204020204" pitchFamily="34" charset="-122"/>
              </a:rPr>
              <a:t> 知识网络                                                                                                       </a:t>
            </a:r>
            <a:r>
              <a:rPr lang="zh-CN" altLang="en-US" kern="0" dirty="0" smtClean="0">
                <a:solidFill>
                  <a:schemeClr val="bg1"/>
                </a:solidFill>
                <a:latin typeface="华文新魏" pitchFamily="2" charset="-122"/>
                <a:ea typeface="华文新魏" pitchFamily="2" charset="-122"/>
              </a:rPr>
              <a:t>系统盘点</a:t>
            </a:r>
            <a:endParaRPr lang="zh-CN" altLang="en-US" kern="0" dirty="0">
              <a:solidFill>
                <a:schemeClr val="bg1"/>
              </a:solidFill>
              <a:latin typeface="华文新魏" pitchFamily="2" charset="-122"/>
              <a:ea typeface="华文新魏" pitchFamily="2" charset="-122"/>
            </a:endParaRPr>
          </a:p>
        </p:txBody>
      </p:sp>
      <p:pic>
        <p:nvPicPr>
          <p:cNvPr id="1026" name="Picture 2" descr="RA128"/>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45712" y="765498"/>
            <a:ext cx="11248041" cy="5770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defRPr/>
            </a:pPr>
            <a:r>
              <a:rPr lang="zh-CN" altLang="en-US" b="1" kern="0" dirty="0">
                <a:solidFill>
                  <a:schemeClr val="bg1"/>
                </a:solidFill>
                <a:latin typeface="微软雅黑" panose="020B0503020204020204" pitchFamily="34" charset="-122"/>
                <a:ea typeface="微软雅黑" panose="020B0503020204020204" pitchFamily="34" charset="-122"/>
              </a:rPr>
              <a:t> </a:t>
            </a:r>
            <a:r>
              <a:rPr lang="zh-CN" altLang="en-US" b="1" kern="0" dirty="0" smtClean="0">
                <a:solidFill>
                  <a:schemeClr val="bg1"/>
                </a:solidFill>
                <a:latin typeface="微软雅黑" panose="020B0503020204020204" pitchFamily="34" charset="-122"/>
                <a:ea typeface="微软雅黑" panose="020B0503020204020204" pitchFamily="34" charset="-122"/>
              </a:rPr>
              <a:t>知识梳理                                                                                                       </a:t>
            </a:r>
            <a:r>
              <a:rPr lang="zh-CN" altLang="en-US" kern="0" dirty="0" smtClean="0">
                <a:solidFill>
                  <a:schemeClr val="bg1"/>
                </a:solidFill>
                <a:latin typeface="华文新魏" pitchFamily="2" charset="-122"/>
                <a:ea typeface="华文新魏" pitchFamily="2" charset="-122"/>
              </a:rPr>
              <a:t>自主学习</a:t>
            </a:r>
            <a:endParaRPr lang="zh-CN" altLang="en-US" kern="0" dirty="0">
              <a:solidFill>
                <a:schemeClr val="bg1"/>
              </a:solidFill>
              <a:latin typeface="华文新魏" pitchFamily="2" charset="-122"/>
              <a:ea typeface="华文新魏" pitchFamily="2" charset="-122"/>
            </a:endParaRPr>
          </a:p>
        </p:txBody>
      </p:sp>
      <p:sp>
        <p:nvSpPr>
          <p:cNvPr id="7" name="矩形 6"/>
          <p:cNvSpPr/>
          <p:nvPr/>
        </p:nvSpPr>
        <p:spPr>
          <a:xfrm>
            <a:off x="406574" y="549474"/>
            <a:ext cx="11161240" cy="6084462"/>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算法</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算法可以理解为由基本运算及规定的运算顺序所构成的完整的解题步骤，或看成按要求设计好的有限的、确切的计算序列，并且这样的步骤或序列能够解决一类问题</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程序框图</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程序框图又称流程图，是一种用规定的图形、流程线及文字说明来准确、直观地表示算法的图形</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通常，程序框图由程序框和流程线组成</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一个或几个程序框的组合表示算法中的一个步骤：流程线是带方向箭头的指向线，按照算法进行的顺序将程序框连接起来</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405458"/>
            <a:ext cx="11161240" cy="585824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程序设计</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自然语言表述的算法和程序框图是程序设计的基础，程序框图侧重于直观性，而程序则倾向于计算机执行的实用性</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编写程序的基本方法是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自上而下，逐步求精</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即首先把一个复杂的大问题分解成若干个相对独立的小问题，如果小问题仍较复杂，则可以把这些小问题再继续分解成若干个子问题，这样不断分解，便可使得小问题或子问题简单到能够直接用程序的三种基本结构表达为止，然后，对应每一个小问题或子问题编写出一个功能上相对独立的程序模块来</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每个模块各个击破，最后再统一组装，问题便可得到解决</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06574" y="909514"/>
            <a:ext cx="11161240" cy="391925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算法在实际生活中的应用</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算法的基本思想在我们的日常生活中是很有用的，随着计算机技术的发展，计算机技术在实际生活中的应用越来越广泛，特别是尖端科学技术更离不开它，算法在计算机科学和数学领域都有非常重要的地位</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为此，我们在理解算法的基础上，要有意识地将算法思想应用到日常生活中，这样有利于提高解决具体问题的能力</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anose="020B0503020204020204" pitchFamily="34" charset="-122"/>
                <a:ea typeface="微软雅黑" panose="020B0503020204020204" pitchFamily="34" charset="-122"/>
              </a:rPr>
              <a:t>  题型探究</a:t>
            </a:r>
            <a:r>
              <a:rPr lang="zh-CN" altLang="en-US" kern="0" dirty="0" smtClean="0">
                <a:solidFill>
                  <a:prstClr val="white"/>
                </a:solidFill>
                <a:latin typeface="华文新魏" pitchFamily="2" charset="-122"/>
                <a:ea typeface="华文新魏" pitchFamily="2" charset="-122"/>
              </a:rPr>
              <a:t>                                                                                                                             重点突破</a:t>
            </a:r>
            <a:endParaRPr lang="zh-CN" altLang="en-US" sz="4400" dirty="0">
              <a:latin typeface="微软雅黑" panose="020B0503020204020204" pitchFamily="34" charset="-122"/>
              <a:ea typeface="微软雅黑" panose="020B0503020204020204" pitchFamily="34" charset="-122"/>
            </a:endParaRPr>
          </a:p>
        </p:txBody>
      </p:sp>
      <p:sp>
        <p:nvSpPr>
          <p:cNvPr id="15" name="矩形 14"/>
          <p:cNvSpPr/>
          <p:nvPr/>
        </p:nvSpPr>
        <p:spPr>
          <a:xfrm>
            <a:off x="406574" y="693490"/>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题型一　算法设计</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4" name="矩形 3"/>
          <p:cNvSpPr/>
          <p:nvPr/>
        </p:nvSpPr>
        <p:spPr>
          <a:xfrm>
            <a:off x="406574" y="1341562"/>
            <a:ext cx="11161240" cy="4573600"/>
          </a:xfrm>
          <a:prstGeom prst="rect">
            <a:avLst/>
          </a:prstGeom>
        </p:spPr>
        <p:txBody>
          <a:bodyPr wrap="square" lIns="121898" tIns="60948" rIns="121898" bIns="60948">
            <a:spAutoFit/>
          </a:bodyPr>
          <a:lstStyle/>
          <a:p>
            <a:pPr algn="just">
              <a:lnSpc>
                <a:spcPct val="150000"/>
              </a:lnSpc>
              <a:spcAft>
                <a:spcPts val="0"/>
              </a:spcAft>
            </a:pPr>
            <a:r>
              <a:rPr lang="zh-CN" altLang="en-US" sz="2800" kern="100" dirty="0" smtClean="0">
                <a:latin typeface="Times New Roman" panose="02020603050405020304"/>
                <a:ea typeface="华文细黑"/>
                <a:cs typeface="Times New Roman" panose="02020603050405020304"/>
              </a:rPr>
              <a:t>算法的设计与一般意义上的解决问题并不相同，它是对一类问题一般解法的抽象与概括．我们将一般问题划分为数值型问题和非数值型问题两类；对于数值型问题，我们可以采用数值分析的方法进行处理，数值分析中许多现成的固定算法，我们可以直接使用，当然我们也可以根据问题的实际情况设计算法；对于非数值型问题，可以根据过程模型分析算法并进行处理，也可以选择一些成熟的办法进行处理，如排序、递推等．</a:t>
            </a:r>
            <a:endParaRPr lang="zh-CN" altLang="en-US" sz="2800" kern="100" dirty="0" smtClean="0">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261442"/>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例</a:t>
            </a:r>
            <a:r>
              <a:rPr lang="en-US" altLang="zh-CN" sz="2800" b="1" kern="100" dirty="0">
                <a:solidFill>
                  <a:srgbClr val="C00000"/>
                </a:solidFill>
                <a:latin typeface="Times New Roman" panose="02020603050405020304"/>
                <a:ea typeface="微软雅黑" panose="020B0503020204020204" pitchFamily="34" charset="-122"/>
                <a:cs typeface="Courier New" panose="02070309020205020404"/>
              </a:rPr>
              <a:t>1</a:t>
            </a: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求两底面直径分别为</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和</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，且高为</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的圆台的表面积及体积，写出解决该问题的算法</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06574" y="1557586"/>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算法如下：第一步，取</a:t>
            </a:r>
            <a:r>
              <a:rPr lang="en-US" altLang="zh-CN" sz="2800" i="1" kern="100" dirty="0">
                <a:latin typeface="Times New Roman" panose="02020603050405020304"/>
                <a:ea typeface="华文细黑"/>
                <a:cs typeface="Courier New" panose="02070309020205020404"/>
              </a:rPr>
              <a:t>r</a:t>
            </a:r>
            <a:r>
              <a:rPr lang="en-US" altLang="zh-CN" sz="2800" kern="100" baseline="-250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r</a:t>
            </a:r>
            <a:r>
              <a:rPr lang="en-US" altLang="zh-CN" sz="2800" kern="100" baseline="-25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h</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4.</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526330" y="2493690"/>
          <a:ext cx="9366250" cy="1325563"/>
        </p:xfrm>
        <a:graphic>
          <a:graphicData uri="http://schemas.openxmlformats.org/presentationml/2006/ole">
            <mc:AlternateContent xmlns:mc="http://schemas.openxmlformats.org/markup-compatibility/2006">
              <mc:Choice xmlns:v="urn:schemas-microsoft-com:vml" Requires="v">
                <p:oleObj spid="_x0000_s1025" name="文档" r:id="rId1" imgW="9366250" imgH="1325245" progId="Word.Document.12">
                  <p:embed/>
                </p:oleObj>
              </mc:Choice>
              <mc:Fallback>
                <p:oleObj name="文档" r:id="rId1" imgW="9366250" imgH="1325245" progId="Word.Document.12">
                  <p:embed/>
                  <p:pic>
                    <p:nvPicPr>
                      <p:cNvPr id="0" name="图片 1024"/>
                      <p:cNvPicPr>
                        <a:picLocks noChangeAspect="1"/>
                      </p:cNvPicPr>
                      <p:nvPr/>
                    </p:nvPicPr>
                    <p:blipFill>
                      <a:blip r:embed="rId2"/>
                      <a:stretch>
                        <a:fillRect/>
                      </a:stretch>
                    </p:blipFill>
                    <p:spPr>
                      <a:xfrm>
                        <a:off x="526330" y="2493690"/>
                        <a:ext cx="9366250" cy="1325563"/>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526330" y="3264421"/>
          <a:ext cx="9877425" cy="1533525"/>
        </p:xfrm>
        <a:graphic>
          <a:graphicData uri="http://schemas.openxmlformats.org/presentationml/2006/ole">
            <mc:AlternateContent xmlns:mc="http://schemas.openxmlformats.org/markup-compatibility/2006">
              <mc:Choice xmlns:v="urn:schemas-microsoft-com:vml" Requires="v">
                <p:oleObj spid="_x0000_s1026" name="文档" r:id="rId3" imgW="9881870" imgH="1535430" progId="Word.Document.12">
                  <p:embed/>
                </p:oleObj>
              </mc:Choice>
              <mc:Fallback>
                <p:oleObj name="文档" r:id="rId3" imgW="9881870" imgH="1535430" progId="Word.Document.12">
                  <p:embed/>
                  <p:pic>
                    <p:nvPicPr>
                      <p:cNvPr id="0" name="图片 1025"/>
                      <p:cNvPicPr>
                        <a:picLocks noChangeAspect="1"/>
                      </p:cNvPicPr>
                      <p:nvPr/>
                    </p:nvPicPr>
                    <p:blipFill>
                      <a:blip r:embed="rId4"/>
                      <a:stretch>
                        <a:fillRect/>
                      </a:stretch>
                    </p:blipFill>
                    <p:spPr>
                      <a:xfrm>
                        <a:off x="526330" y="3264421"/>
                        <a:ext cx="9877425" cy="1533525"/>
                      </a:xfrm>
                      <a:prstGeom prst="rect">
                        <a:avLst/>
                      </a:prstGeom>
                      <a:noFill/>
                      <a:ln w="9525">
                        <a:noFill/>
                      </a:ln>
                    </p:spPr>
                  </p:pic>
                </p:oleObj>
              </mc:Fallback>
            </mc:AlternateContent>
          </a:graphicData>
        </a:graphic>
      </p:graphicFrame>
      <p:sp>
        <p:nvSpPr>
          <p:cNvPr id="6" name="矩形 5"/>
          <p:cNvSpPr/>
          <p:nvPr/>
        </p:nvSpPr>
        <p:spPr>
          <a:xfrm>
            <a:off x="406574" y="4109320"/>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第四步，输出计算结果</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3"/>
                                        </p:tgtEl>
                                      </p:cBhvr>
                                    </p:animEffect>
                                    <p:set>
                                      <p:cBhvr>
                                        <p:cTn id="27" dur="1" fill="hold">
                                          <p:stCondLst>
                                            <p:cond delay="499"/>
                                          </p:stCondLst>
                                        </p:cTn>
                                        <p:tgtEl>
                                          <p:spTgt spid="3"/>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2"/>
                                        </p:tgtEl>
                                      </p:cBhvr>
                                    </p:animEffect>
                                    <p:set>
                                      <p:cBhvr>
                                        <p:cTn id="30" dur="1" fill="hold">
                                          <p:stCondLst>
                                            <p:cond delay="499"/>
                                          </p:stCondLst>
                                        </p:cTn>
                                        <p:tgtEl>
                                          <p:spTgt spid="2"/>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5"/>
                                        </p:tgtEl>
                                      </p:cBhvr>
                                    </p:animEffect>
                                    <p:set>
                                      <p:cBhvr>
                                        <p:cTn id="33" dur="1" fill="hold">
                                          <p:stCondLst>
                                            <p:cond delay="499"/>
                                          </p:stCondLst>
                                        </p:cTn>
                                        <p:tgtEl>
                                          <p:spTgt spid="5"/>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6"/>
                                        </p:tgtEl>
                                      </p:cBhvr>
                                    </p:animEffect>
                                    <p:set>
                                      <p:cBhvr>
                                        <p:cTn id="36"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3" grpId="0"/>
      <p:bldP spid="3" grpId="1"/>
      <p:bldP spid="6" grpId="0"/>
      <p:bldP spid="6"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333450"/>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跟踪训练</a:t>
            </a:r>
            <a:r>
              <a:rPr lang="en-US" altLang="zh-CN" sz="2800" b="1" kern="100" dirty="0">
                <a:solidFill>
                  <a:srgbClr val="00B050"/>
                </a:solidFill>
                <a:latin typeface="Times New Roman" panose="02020603050405020304"/>
                <a:ea typeface="微软雅黑" panose="020B0503020204020204" pitchFamily="34" charset="-122"/>
                <a:cs typeface="Courier New" panose="02070309020205020404"/>
              </a:rPr>
              <a:t>1</a:t>
            </a: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已知函数</a:t>
            </a:r>
            <a:r>
              <a:rPr lang="en-US" altLang="zh-CN" sz="2800" i="1" kern="100" dirty="0">
                <a:latin typeface="Times New Roman" panose="02020603050405020304"/>
                <a:ea typeface="华文细黑"/>
                <a:cs typeface="Courier New" panose="02070309020205020404"/>
              </a:rPr>
              <a:t>y</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en-US" altLang="zh-CN" sz="2800" i="1" kern="100" dirty="0">
                <a:latin typeface="Times New Roman" panose="02020603050405020304"/>
                <a:ea typeface="华文细黑"/>
                <a:cs typeface="Courier New" panose="02070309020205020404"/>
              </a:rPr>
              <a:t>x</a:t>
            </a:r>
            <a:r>
              <a:rPr lang="en-US" altLang="zh-CN" sz="2800" kern="100" baseline="300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8</a:t>
            </a:r>
            <a:r>
              <a:rPr lang="en-US" altLang="zh-CN" sz="2800" i="1" kern="100" dirty="0">
                <a:latin typeface="Times New Roman" panose="02020603050405020304"/>
                <a:ea typeface="华文细黑"/>
                <a:cs typeface="Courier New" panose="02070309020205020404"/>
              </a:rPr>
              <a:t>x</a:t>
            </a:r>
            <a:r>
              <a:rPr lang="en-US" altLang="zh-CN" sz="2800" kern="100" baseline="30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24</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30</a:t>
            </a:r>
            <a:r>
              <a:rPr lang="zh-CN" altLang="zh-CN" sz="2800" kern="100" dirty="0">
                <a:latin typeface="Times New Roman" panose="02020603050405020304"/>
                <a:ea typeface="华文细黑"/>
                <a:cs typeface="Times New Roman" panose="02020603050405020304"/>
              </a:rPr>
              <a:t>，写出连续输入自变量的</a:t>
            </a:r>
            <a:r>
              <a:rPr lang="en-US" altLang="zh-CN" sz="2800" kern="100" dirty="0">
                <a:latin typeface="Times New Roman" panose="02020603050405020304"/>
                <a:ea typeface="华文细黑"/>
                <a:cs typeface="Courier New" panose="02070309020205020404"/>
              </a:rPr>
              <a:t>11</a:t>
            </a:r>
            <a:r>
              <a:rPr lang="zh-CN" altLang="zh-CN" sz="2800" kern="100" dirty="0">
                <a:latin typeface="Times New Roman" panose="02020603050405020304"/>
                <a:ea typeface="华文细黑"/>
                <a:cs typeface="Times New Roman" panose="02020603050405020304"/>
              </a:rPr>
              <a:t>个取值，分别输出相应的函数值的算法</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06574" y="1744529"/>
            <a:ext cx="11161240" cy="456558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算法为：</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第一步，输入自变量</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的值；</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第二步，计算</a:t>
            </a:r>
            <a:r>
              <a:rPr lang="en-US" altLang="zh-CN" sz="2800" i="1" kern="100" dirty="0">
                <a:latin typeface="Times New Roman" panose="02020603050405020304"/>
                <a:ea typeface="华文细黑"/>
                <a:cs typeface="Courier New" panose="02070309020205020404"/>
              </a:rPr>
              <a:t>y</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en-US" altLang="zh-CN" sz="2800" i="1" kern="100" dirty="0">
                <a:latin typeface="Times New Roman" panose="02020603050405020304"/>
                <a:ea typeface="华文细黑"/>
                <a:cs typeface="Courier New" panose="02070309020205020404"/>
              </a:rPr>
              <a:t>x</a:t>
            </a:r>
            <a:r>
              <a:rPr lang="en-US" altLang="zh-CN" sz="2800" kern="100" baseline="300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8</a:t>
            </a:r>
            <a:r>
              <a:rPr lang="en-US" altLang="zh-CN" sz="2800" i="1" kern="100" dirty="0">
                <a:latin typeface="Times New Roman" panose="02020603050405020304"/>
                <a:ea typeface="华文细黑"/>
                <a:cs typeface="Courier New" panose="02070309020205020404"/>
              </a:rPr>
              <a:t>x</a:t>
            </a:r>
            <a:r>
              <a:rPr lang="en-US" altLang="zh-CN" sz="2800" kern="100" baseline="30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24</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30</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第三步，输出</a:t>
            </a:r>
            <a:r>
              <a:rPr lang="en-US" altLang="zh-CN" sz="2800" i="1" kern="100" dirty="0">
                <a:latin typeface="Times New Roman" panose="02020603050405020304"/>
                <a:ea typeface="华文细黑"/>
                <a:cs typeface="Courier New" panose="02070309020205020404"/>
              </a:rPr>
              <a:t>y</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第四步，记录输入次数；</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第五步，判断输入的次数是否大于</a:t>
            </a:r>
            <a:r>
              <a:rPr lang="en-US" altLang="zh-CN" sz="2800" kern="100" dirty="0">
                <a:latin typeface="Times New Roman" panose="02020603050405020304"/>
                <a:ea typeface="华文细黑"/>
                <a:cs typeface="Courier New" panose="02070309020205020404"/>
              </a:rPr>
              <a:t>11.</a:t>
            </a:r>
            <a:r>
              <a:rPr lang="zh-CN" altLang="zh-CN" sz="2800" kern="100" dirty="0">
                <a:latin typeface="Times New Roman" panose="02020603050405020304"/>
                <a:ea typeface="华文细黑"/>
                <a:cs typeface="Times New Roman" panose="02020603050405020304"/>
              </a:rPr>
              <a:t>若是，则结束算法；否则，返回第一步</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3">
                                            <p:txEl>
                                              <p:pRg st="0" end="0"/>
                                            </p:txEl>
                                          </p:spTgt>
                                        </p:tgtEl>
                                      </p:cBhvr>
                                    </p:animEffect>
                                    <p:set>
                                      <p:cBhvr>
                                        <p:cTn id="37" dur="1" fill="hold">
                                          <p:stCondLst>
                                            <p:cond delay="499"/>
                                          </p:stCondLst>
                                        </p:cTn>
                                        <p:tgtEl>
                                          <p:spTgt spid="3">
                                            <p:txEl>
                                              <p:pRg st="0" end="0"/>
                                            </p:txEl>
                                          </p:spTgt>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3">
                                            <p:txEl>
                                              <p:pRg st="1" end="1"/>
                                            </p:txEl>
                                          </p:spTgt>
                                        </p:tgtEl>
                                      </p:cBhvr>
                                    </p:animEffect>
                                    <p:set>
                                      <p:cBhvr>
                                        <p:cTn id="40" dur="1" fill="hold">
                                          <p:stCondLst>
                                            <p:cond delay="499"/>
                                          </p:stCondLst>
                                        </p:cTn>
                                        <p:tgtEl>
                                          <p:spTgt spid="3">
                                            <p:txEl>
                                              <p:pRg st="1" end="1"/>
                                            </p:txEl>
                                          </p:spTgt>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3">
                                            <p:txEl>
                                              <p:pRg st="2" end="2"/>
                                            </p:txEl>
                                          </p:spTgt>
                                        </p:tgtEl>
                                      </p:cBhvr>
                                    </p:animEffect>
                                    <p:set>
                                      <p:cBhvr>
                                        <p:cTn id="43" dur="1" fill="hold">
                                          <p:stCondLst>
                                            <p:cond delay="499"/>
                                          </p:stCondLst>
                                        </p:cTn>
                                        <p:tgtEl>
                                          <p:spTgt spid="3">
                                            <p:txEl>
                                              <p:pRg st="2" end="2"/>
                                            </p:txEl>
                                          </p:spTgt>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3">
                                            <p:txEl>
                                              <p:pRg st="3" end="3"/>
                                            </p:txEl>
                                          </p:spTgt>
                                        </p:tgtEl>
                                      </p:cBhvr>
                                    </p:animEffect>
                                    <p:set>
                                      <p:cBhvr>
                                        <p:cTn id="46" dur="1" fill="hold">
                                          <p:stCondLst>
                                            <p:cond delay="499"/>
                                          </p:stCondLst>
                                        </p:cTn>
                                        <p:tgtEl>
                                          <p:spTgt spid="3">
                                            <p:txEl>
                                              <p:pRg st="3" end="3"/>
                                            </p:txEl>
                                          </p:spTgt>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3">
                                            <p:txEl>
                                              <p:pRg st="4" end="4"/>
                                            </p:txEl>
                                          </p:spTgt>
                                        </p:tgtEl>
                                      </p:cBhvr>
                                    </p:animEffect>
                                    <p:set>
                                      <p:cBhvr>
                                        <p:cTn id="49" dur="1" fill="hold">
                                          <p:stCondLst>
                                            <p:cond delay="499"/>
                                          </p:stCondLst>
                                        </p:cTn>
                                        <p:tgtEl>
                                          <p:spTgt spid="3">
                                            <p:txEl>
                                              <p:pRg st="4" end="4"/>
                                            </p:txEl>
                                          </p:spTgt>
                                        </p:tgtEl>
                                        <p:attrNameLst>
                                          <p:attrName>style.visibility</p:attrName>
                                        </p:attrNameLst>
                                      </p:cBhvr>
                                      <p:to>
                                        <p:strVal val="hidden"/>
                                      </p:to>
                                    </p:set>
                                  </p:childTnLst>
                                </p:cTn>
                              </p:par>
                              <p:par>
                                <p:cTn id="50" presetID="10" presetClass="exit" presetSubtype="0" fill="hold" grpId="0" nodeType="withEffect">
                                  <p:stCondLst>
                                    <p:cond delay="0"/>
                                  </p:stCondLst>
                                  <p:childTnLst>
                                    <p:animEffect transition="out" filter="fade">
                                      <p:cBhvr>
                                        <p:cTn id="51" dur="500"/>
                                        <p:tgtEl>
                                          <p:spTgt spid="3">
                                            <p:txEl>
                                              <p:pRg st="5" end="5"/>
                                            </p:txEl>
                                          </p:spTgt>
                                        </p:tgtEl>
                                      </p:cBhvr>
                                    </p:animEffect>
                                    <p:set>
                                      <p:cBhvr>
                                        <p:cTn id="52" dur="1" fill="hold">
                                          <p:stCondLst>
                                            <p:cond delay="499"/>
                                          </p:stCondLst>
                                        </p:cTn>
                                        <p:tgtEl>
                                          <p:spTgt spid="3">
                                            <p:txEl>
                                              <p:pRg st="5" end="5"/>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build="allAtOnce"/>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3794</Words>
  <Application>WPS 演示</Application>
  <PresentationFormat>自定义</PresentationFormat>
  <Paragraphs>238</Paragraphs>
  <Slides>29</Slides>
  <Notes>0</Notes>
  <HiddenSlides>6</HiddenSlides>
  <MMClips>0</MMClips>
  <ScaleCrop>false</ScaleCrop>
  <HeadingPairs>
    <vt:vector size="8" baseType="variant">
      <vt:variant>
        <vt:lpstr>已用的字体</vt:lpstr>
      </vt:variant>
      <vt:variant>
        <vt:i4>19</vt:i4>
      </vt:variant>
      <vt:variant>
        <vt:lpstr>主题</vt:lpstr>
      </vt:variant>
      <vt:variant>
        <vt:i4>1</vt:i4>
      </vt:variant>
      <vt:variant>
        <vt:lpstr>嵌入 OLE 服务器</vt:lpstr>
      </vt:variant>
      <vt:variant>
        <vt:i4>4</vt:i4>
      </vt:variant>
      <vt:variant>
        <vt:lpstr>幻灯片标题</vt:lpstr>
      </vt:variant>
      <vt:variant>
        <vt:i4>29</vt:i4>
      </vt:variant>
    </vt:vector>
  </HeadingPairs>
  <TitlesOfParts>
    <vt:vector size="53" baseType="lpstr">
      <vt:lpstr>Arial</vt:lpstr>
      <vt:lpstr>宋体</vt:lpstr>
      <vt:lpstr>Wingdings</vt:lpstr>
      <vt:lpstr>微软雅黑</vt:lpstr>
      <vt:lpstr>Times New Roman</vt:lpstr>
      <vt:lpstr>华文新魏</vt:lpstr>
      <vt:lpstr>华文细黑</vt:lpstr>
      <vt:lpstr>黑体</vt:lpstr>
      <vt:lpstr>Times New Roman</vt:lpstr>
      <vt:lpstr>华文细黑</vt:lpstr>
      <vt:lpstr>Courier New</vt:lpstr>
      <vt:lpstr>Arial Unicode MS</vt:lpstr>
      <vt:lpstr>Calibri</vt:lpstr>
      <vt:lpstr>仿宋_GB2312</vt:lpstr>
      <vt:lpstr>Book Antiqua</vt:lpstr>
      <vt:lpstr>Symbol</vt:lpstr>
      <vt:lpstr>Lao UI</vt:lpstr>
      <vt:lpstr>仿宋</vt:lpstr>
      <vt:lpstr>Segoe Print</vt:lpstr>
      <vt:lpstr>Office 主题</vt:lpstr>
      <vt:lpstr>Word.Document.12</vt:lpstr>
      <vt:lpstr>Word.Document.12</vt:lpstr>
      <vt:lpstr>Word.Document.12</vt:lpstr>
      <vt:lpstr>Word.Document.12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801</cp:revision>
  <dcterms:created xsi:type="dcterms:W3CDTF">2014-10-15T07:25:00Z</dcterms:created>
  <dcterms:modified xsi:type="dcterms:W3CDTF">2018-02-14T12:33:35Z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