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3" r:id="rId8"/>
    <p:sldId id="454" r:id="rId9"/>
    <p:sldId id="455" r:id="rId10"/>
    <p:sldId id="456" r:id="rId11"/>
    <p:sldId id="278" r:id="rId12"/>
    <p:sldId id="309" r:id="rId13"/>
    <p:sldId id="457" r:id="rId14"/>
    <p:sldId id="458" r:id="rId15"/>
    <p:sldId id="459" r:id="rId16"/>
    <p:sldId id="460" r:id="rId17"/>
    <p:sldId id="461" r:id="rId18"/>
    <p:sldId id="462" r:id="rId19"/>
    <p:sldId id="463" r:id="rId20"/>
    <p:sldId id="464" r:id="rId21"/>
    <p:sldId id="465" r:id="rId22"/>
    <p:sldId id="466" r:id="rId23"/>
    <p:sldId id="467" r:id="rId24"/>
    <p:sldId id="468" r:id="rId25"/>
    <p:sldId id="469" r:id="rId26"/>
    <p:sldId id="361" r:id="rId27"/>
    <p:sldId id="476" r:id="rId28"/>
    <p:sldId id="424" r:id="rId29"/>
    <p:sldId id="447" r:id="rId30"/>
    <p:sldId id="448" r:id="rId31"/>
    <p:sldId id="423" r:id="rId32"/>
    <p:sldId id="477" r:id="rId33"/>
    <p:sldId id="475" r:id="rId34"/>
    <p:sldId id="451" r:id="rId35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60" autoAdjust="0"/>
    <p:restoredTop sz="94861" autoAdjust="0"/>
  </p:normalViewPr>
  <p:slideViewPr>
    <p:cSldViewPr>
      <p:cViewPr>
        <p:scale>
          <a:sx n="70" d="100"/>
          <a:sy n="70" d="100"/>
        </p:scale>
        <p:origin x="-1488" y="-5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slide" Target="slide13.xml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emf"/><Relationship Id="rId6" Type="http://schemas.openxmlformats.org/officeDocument/2006/relationships/package" Target="../embeddings/Document2.docx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emf"/><Relationship Id="rId6" Type="http://schemas.openxmlformats.org/officeDocument/2006/relationships/package" Target="../embeddings/Document3.docx"/><Relationship Id="rId5" Type="http://schemas.openxmlformats.org/officeDocument/2006/relationships/slide" Target="slide30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3.xml"/><Relationship Id="rId2" Type="http://schemas.openxmlformats.org/officeDocument/2006/relationships/slide" Target="slide9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782838" y="227766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算法与程序框图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2838" y="2701881"/>
            <a:ext cx="6919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1.1.1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算法的概念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638" y="3798223"/>
            <a:ext cx="2209488" cy="30651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64409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算法的概念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下列关于算法的说法，正确的个数有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求解某一类问题的算法是唯一的；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算法必须在有限步操作之后停止；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算法的每一步操作必须是明确的，不能有歧义或模糊；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算法执行后一定产生确定的结果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A.1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B.2  		C.3  		D.4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517315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由于算法具有有限性、确定性等特点，因而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正确，而解决某类问题的算法不一定唯一，从而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47334" y="149510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205658"/>
            <a:ext cx="12190413" cy="22477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569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算法实际上是解决问题的一种程序性方法，它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通常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用来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解决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某一个或某一类问题，在用算法解决问题时，体现了特殊与一般的数学思想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-2659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下列说法中是算法的有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填序号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从上海到拉萨旅游，先坐飞机，再坐客车；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解一元一次不等式的步骤是去分母、去括号、移项、合并同类项，系数化为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(1,1)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两点为端点的线段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的中垂线方程，可先求出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中点坐标，再求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i="1" kern="100" baseline="-25000" dirty="0" err="1">
                <a:latin typeface="Times New Roman" panose="02020603050405020304"/>
                <a:ea typeface="华文细黑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及中垂线的斜率，最后用点斜式方程求得线段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的中垂线方程；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的值，先计算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，再计算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6,6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，得最终结果为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8582" y="5815880"/>
          <a:ext cx="9090025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9090660" imgH="1401445" progId="Word.Document.12">
                  <p:embed/>
                </p:oleObj>
              </mc:Choice>
              <mc:Fallback>
                <p:oleObj name="文档" r:id="rId1" imgW="9090660" imgH="140144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582" y="5815880"/>
                        <a:ext cx="9090025" cy="14017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661642"/>
            <a:ext cx="11161240" cy="3920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说明了从上海到拉萨的行程安排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给出了解一元一次不等式这类问题的解法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给出了求线段的中垂线的方法及步骤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给出了求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的值的过程并得出结果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都是算法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①②③④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33345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算法的设计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所谓正整数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为素数是指：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的所有约数只有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例如，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不是素数，因为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的约数除了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外，还有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是素数，因为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的约数就只有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29.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试设计一个能够判断一个任意正整数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是否为素数的算法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77466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第一步，给出任意一个正整数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是素数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，判断结束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第四步，将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的值增加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，仍用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第五步，如果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是素数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，判断结束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第六步，判断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能否整除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如果能整除，则输出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不是素数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，判断结束；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如果不能整除，则转第四步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885063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设计一个具体问题的算法，通常按以下步骤：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认真分析问题，找出解决该问题的一般数学方法；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借助有关变量或参数对算法加以表述；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将解决问题的过程划分为若干步骤；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用简练的语言将这个步骤表示出来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522135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判断一个大于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的整数是否为质数的算法步骤如何设计？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第一步，给定大于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的整数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第三步，用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，得到余数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第四步，判断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是否成立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若是，则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不是质数，结束算法；否则，将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的值增加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，仍用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第五步，判断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&gt;(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是否成立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若是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是质数，结束算法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；否则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，返回第三步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47746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算法的应用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一位商人有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枚银元，其中有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枚略轻的是假银元，你能用天平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无砝码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将假银元找出来吗？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098" name="Picture 2" descr="RA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236" y="2586747"/>
            <a:ext cx="4180128" cy="199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-64690"/>
            <a:ext cx="11161240" cy="67790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方法一　算法如下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第一步，任取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枚银元分别放在天平的两边，若天平左、右不平衡，则轻的一枚就是假银元，若天平平衡，则进行第二步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第二步，取下右边的银元放在一边，然后把剩下的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枚银元依次放在右边进行称量，直到天平不平衡，偏轻的那一枚就是假银元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方法二　算法如下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第一步，把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枚银元平均分成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组，每组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第二步，先将其中两组放在天平的两边，若天平不平衡，则假银元就在轻的那一组；否则假银元在未称量的那一组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第三步，取出含假银元的那一组，从中任取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枚银元放在天平左、右两边称量，若天平不平衡，则假银元在轻的那一边；若天平平衡，则未称量的那一枚是假银元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69631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通过回顾二元一次方程组的求解过程，体会算法的基本思想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了解算法的含义和特征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会用自然语言描述简单的具体问题的算法．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11014"/>
            <a:ext cx="12190413" cy="1725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82" y="191762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对于查找、变量代换、文字处理等非数值型计算问题，设计算法时，首先建立过程模型，然后根据过程设计步骤，完成算法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405458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韩信点兵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问题：韩信是汉高祖手下的大将，他英勇善战，谋略超群，为汉朝的建立立下了不朽功勋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据说他在一次点兵的时候，为保住军事秘密，不让敌人知道自己部队的军事实力，采用下述点兵方法：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先令士兵从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报数，结果最后一个士兵报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又令士兵从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报数，结果最后一个士兵报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又令士兵从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报数，结果最后一个士兵报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这样韩信很快算出自己部队里士兵的总数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请设计一个算法，求出士兵至少有多少人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765498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第一步，首先确定最小的满足除以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的正整数：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第二步，依次加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就得到所有除以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的正整数：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2,5,8,11,14,17,20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第三步，在上列数中确定最小的满足除以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的正整数：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第四步，然后在自然数内，在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的基础上依次加上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的倍数，得到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8,23,38,53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第五步，在上列数中确定最小的满足除以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的正整数应为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53.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对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算法的含义及特征的理解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134156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计算下列各式中的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值，能设计算法求解的是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∈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*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450842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算法是为解决某一类问题而设计的一系列操作或可计算的步骤，也就是说在实际的算法中的值是具体的，因此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正确；而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中的值不具体，错误；对于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显然不符合算法的有限性，故只有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错解分析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错识的根本原因在于对算法的理解不透彻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正解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算法是为解决某一类问题而设计的一系列操作或可计算的步骤，也就是说在实际的算法中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的值是具体确定的，因此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是正确的，而算法又是具有有限性的，即执行有限步操作后一定能解决问题，而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显然不符合算法的有限性，所以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不正确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(1)(3)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圆角矩形 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62148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下列关于算法的说法中正确的是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算法是某个具体的解题过程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算法执行后可以不产生确定的结果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解决某类问题的算法不是唯一的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算法可以无限地操作下去不停止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3190" y="621482"/>
            <a:ext cx="1138558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算法与一般意义上具体问题的解法，既有区别，又有联系，算法的获得要借助一类问题的求解方法，而这一类具体问题都可以用这种方法来解决，因此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算法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中的每一步都应该是确定的，并且能有效执行，得到确定的结果，而不能含糊其辞或有歧义，所以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不正确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算法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的操作步骤必须是有限的，必须在有限的步骤内完成，因此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算法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具有不唯一性，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69349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下列四种自然语言叙述中，能称为算法的是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在家里一般是妈妈做饭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做米饭需要刷锅、淘米、添水、加热这些步骤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在野外做饭叫野炊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做饭必须要有米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360" y="40058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算法是做一件事情或解决一个问题等的程序或步骤，故选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31349" y="85655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69349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在用二分法求方程零点的算法中，下列说法正确的是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这个算法可以求所有的零点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这个算法可以求任何方程的零点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这个算法能求所有零点的近似解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这个算法可以求变号零点近似解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360" y="396807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二分法的理论依据是函数的零点存在定理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它解决的是求变号零点的问题，并不能求所有零点的近似值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60196" y="85655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360" y="693490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已知直角三角形两直角边长为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，求斜边长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的一个算法分下列三步：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8582" y="2162522"/>
          <a:ext cx="9766300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6" imgW="9767570" imgH="1410335" progId="Word.Document.12">
                  <p:embed/>
                </p:oleObj>
              </mc:Choice>
              <mc:Fallback>
                <p:oleObj name="文档" r:id="rId6" imgW="9767570" imgH="141033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582" y="2162522"/>
                        <a:ext cx="9766300" cy="1411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35360" y="278172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输入直角三角形两直角边长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输出斜边长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其中正确的顺序是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5360" y="479794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算法的步骤是有先后顺序的，第一步是输入，最后一步是输出，中间的步骤是赋值、计算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6894" y="4168924"/>
            <a:ext cx="1444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(2)(1)(3)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2148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下面是解决一个问题的算法：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第一步：输入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第二步：若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，转到第三步；否则转到第四步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第三步：输出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第四步：输出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时，输出的数值最小值为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272" y="693490"/>
          <a:ext cx="112585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6" imgW="11262360" imgH="1953260" progId="Word.Document.12">
                  <p:embed/>
                </p:oleObj>
              </mc:Choice>
              <mc:Fallback>
                <p:oleObj name="文档" r:id="rId6" imgW="11262360" imgH="195326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1272" y="693490"/>
                        <a:ext cx="11258550" cy="1952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43508" y="186775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值问题，当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3508" y="26719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1)</a:t>
            </a:r>
            <a:r>
              <a:rPr lang="en-US" altLang="zh-CN" sz="2800" kern="100" baseline="300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min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，此时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输入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时，输出的数值最小，最小值为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508" y="40373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6970" y="1053530"/>
            <a:ext cx="1127285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算法的特点：有限性、确定性、顺序性与正确性、不唯一性、普遍性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算法设计的要求：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写出的算法必须能够解决一类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问题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要使算法尽量简单，步骤尽量少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要保证算法正确，且算法步骤能够一步一步执行，在有限步后能得到结果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638" y="3798223"/>
            <a:ext cx="2209488" cy="30651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5570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算法的含义及特征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算法的概念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0590" y="2133650"/>
          <a:ext cx="11246981" cy="3168352"/>
        </p:xfrm>
        <a:graphic>
          <a:graphicData uri="http://schemas.openxmlformats.org/drawingml/2006/table">
            <a:tbl>
              <a:tblPr/>
              <a:tblGrid>
                <a:gridCol w="2461825"/>
                <a:gridCol w="8785156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12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世纪的算法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是指用阿拉伯数字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进行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过程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数学中的算法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通常是指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按照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解决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某一类问题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和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的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步骤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现代算法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通常可以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编成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    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，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让计算机执行并解决问题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159102" y="32328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一定规则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17099" y="32518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明确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4736" y="32401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30050" y="23591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算术运算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94176" y="465393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计算机程序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3" grpId="0"/>
      <p:bldP spid="13" grpId="1"/>
      <p:bldP spid="18" grpId="0"/>
      <p:bldP spid="18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9554" y="79326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算法的特征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有限性：一个算法的步骤序列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，必须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操作之后停止，不能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确定性：算法中的每一步应该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，并且能有效地执行且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得到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结果，而不应当模棱两可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顺序性与正确性：算法从初始步骤开始，分为若干明确的步骤，每一个步骤只能有一个确定的后续步骤，前一步是后一步的前提，只有执行完前一步才能进行下一步，并且每一步都准确无误，才能完成问题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不唯一性：求解某一问题的解法不一定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，对于同一个问题可以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7174" y="8375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66137" y="8375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8059" y="14855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49992" y="21146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确定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392" y="2753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确定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7334" y="53210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唯一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9987" y="59404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5360" y="868960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普遍性：很多具体的问题，都可以设计合理的算法去解决，如心算、计算器计算都要经过有限、事先设计好的步骤加以解决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算法与计算机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计算机解决任何问题都要依赖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只有将解决问题的过程分解为若干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，即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并用计算机能够接受的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准确地描述出来，计算机才能够解决问题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17944" y="28971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算法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2849" y="354512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明确的步骤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8942" y="35524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算法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0452" y="35428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语言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9554" y="370051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算法的设计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设计算法的目的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设计算法的目的实际上是寻求一类问题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解决方法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它可以通过计算机来完成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设计算法的关键是把过程分解成若干个明确的步骤，然后用计算机能够接受的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语言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准确地描述出来，从而达到让计算机执行的目的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设计算法的要求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写出的算法必须能解决一类问题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要使算法尽量简单、步骤尽量少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要保证算法步骤有效，且计算机能够执行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9935" y="477466"/>
            <a:ext cx="10375831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一次青青草原园长包包大人带着灰太狼、懒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羊羊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和一捆青草过河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河边只有一条船，由于船太小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只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装下两样东西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在无人看管的情况下，灰太狼要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吃懒羊羊，懒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羊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羊要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青草，请问包包大人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才能带着他们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平安过河？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RA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580" y="2702245"/>
            <a:ext cx="4352698" cy="371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0807" y="693490"/>
            <a:ext cx="708857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包包大人采取的过河的算法可以是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步，包包大人带懒羊羊过河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步，包包大人自己返回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步，包包大人带青草过河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步，包包大人带懒羊羊返回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步，包包大人带灰太狼过河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步，包包大人自己返回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第七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步，包包大人带懒羊羊过河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4772</Words>
  <Application>WPS 演示</Application>
  <PresentationFormat>自定义</PresentationFormat>
  <Paragraphs>384</Paragraphs>
  <Slides>33</Slides>
  <Notes>0</Notes>
  <HiddenSlides>11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Calibri</vt:lpstr>
      <vt:lpstr>Arial Unicode MS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780</cp:revision>
  <dcterms:created xsi:type="dcterms:W3CDTF">2014-10-15T07:25:00Z</dcterms:created>
  <dcterms:modified xsi:type="dcterms:W3CDTF">2018-02-14T12:32:02Z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