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docx" ContentType="application/vnd.openxmlformats-officedocument.wordprocessingml.document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450" r:id="rId3"/>
    <p:sldId id="418" r:id="rId4"/>
    <p:sldId id="257" r:id="rId5"/>
    <p:sldId id="258" r:id="rId6"/>
    <p:sldId id="425" r:id="rId7"/>
    <p:sldId id="453" r:id="rId8"/>
    <p:sldId id="454" r:id="rId9"/>
    <p:sldId id="482" r:id="rId10"/>
    <p:sldId id="483" r:id="rId11"/>
    <p:sldId id="484" r:id="rId12"/>
    <p:sldId id="485" r:id="rId13"/>
    <p:sldId id="481" r:id="rId14"/>
    <p:sldId id="278" r:id="rId15"/>
    <p:sldId id="478" r:id="rId16"/>
    <p:sldId id="309" r:id="rId17"/>
    <p:sldId id="457" r:id="rId18"/>
    <p:sldId id="459" r:id="rId19"/>
    <p:sldId id="461" r:id="rId20"/>
    <p:sldId id="462" r:id="rId21"/>
    <p:sldId id="463" r:id="rId22"/>
    <p:sldId id="465" r:id="rId23"/>
    <p:sldId id="466" r:id="rId24"/>
    <p:sldId id="468" r:id="rId25"/>
    <p:sldId id="489" r:id="rId26"/>
    <p:sldId id="469" r:id="rId27"/>
    <p:sldId id="487" r:id="rId28"/>
    <p:sldId id="361" r:id="rId29"/>
    <p:sldId id="424" r:id="rId30"/>
    <p:sldId id="447" r:id="rId31"/>
    <p:sldId id="490" r:id="rId32"/>
    <p:sldId id="448" r:id="rId33"/>
    <p:sldId id="423" r:id="rId34"/>
    <p:sldId id="475" r:id="rId35"/>
    <p:sldId id="451" r:id="rId36"/>
  </p:sldIdLst>
  <p:sldSz cx="12190095" cy="6859270"/>
  <p:notesSz cx="6858000" cy="9144000"/>
  <p:defaultTextStyle>
    <a:defPPr>
      <a:defRPr lang="zh-CN"/>
    </a:defPPr>
    <a:lvl1pPr marL="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FCC3E"/>
    <a:srgbClr val="8CB208"/>
    <a:srgbClr val="3333FF"/>
    <a:srgbClr val="0066FF"/>
    <a:srgbClr val="E46C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0972" autoAdjust="0"/>
    <p:restoredTop sz="94861" autoAdjust="0"/>
  </p:normalViewPr>
  <p:slideViewPr>
    <p:cSldViewPr>
      <p:cViewPr>
        <p:scale>
          <a:sx n="70" d="100"/>
          <a:sy n="70" d="100"/>
        </p:scale>
        <p:origin x="-1530" y="-534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image" Target="../media/image1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slide" Target="slide15.xml"/><Relationship Id="rId1" Type="http://schemas.openxmlformats.org/officeDocument/2006/relationships/slide" Target="slide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slide" Target="slide15.xml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emf"/><Relationship Id="rId1" Type="http://schemas.openxmlformats.org/officeDocument/2006/relationships/package" Target="../embeddings/Document1.docx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slide" Target="slide18.xml"/><Relationship Id="rId1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slide" Target="slide21.xml"/><Relationship Id="rId1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1.xml"/><Relationship Id="rId4" Type="http://schemas.openxmlformats.org/officeDocument/2006/relationships/slide" Target="slide3.xml"/><Relationship Id="rId3" Type="http://schemas.openxmlformats.org/officeDocument/2006/relationships/slide" Target="slide24.xml"/><Relationship Id="rId2" Type="http://schemas.openxmlformats.org/officeDocument/2006/relationships/image" Target="../media/image10.emf"/><Relationship Id="rId1" Type="http://schemas.openxmlformats.org/officeDocument/2006/relationships/package" Target="../embeddings/Document2.docx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25.xml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3.vml"/><Relationship Id="rId4" Type="http://schemas.openxmlformats.org/officeDocument/2006/relationships/slideLayout" Target="../slideLayouts/slideLayout1.xml"/><Relationship Id="rId3" Type="http://schemas.openxmlformats.org/officeDocument/2006/relationships/slide" Target="slide26.xml"/><Relationship Id="rId2" Type="http://schemas.openxmlformats.org/officeDocument/2006/relationships/image" Target="../media/image11.emf"/><Relationship Id="rId1" Type="http://schemas.openxmlformats.org/officeDocument/2006/relationships/package" Target="../embeddings/Document3.docx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3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3.png"/><Relationship Id="rId6" Type="http://schemas.openxmlformats.org/officeDocument/2006/relationships/image" Target="../media/image12.png"/><Relationship Id="rId5" Type="http://schemas.openxmlformats.org/officeDocument/2006/relationships/slide" Target="slide32.xml"/><Relationship Id="rId4" Type="http://schemas.openxmlformats.org/officeDocument/2006/relationships/slide" Target="slide31.xml"/><Relationship Id="rId3" Type="http://schemas.openxmlformats.org/officeDocument/2006/relationships/slide" Target="slide29.xml"/><Relationship Id="rId2" Type="http://schemas.openxmlformats.org/officeDocument/2006/relationships/slide" Target="slide28.xml"/><Relationship Id="rId1" Type="http://schemas.openxmlformats.org/officeDocument/2006/relationships/slide" Target="slide27.xml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slide" Target="slide32.xml"/><Relationship Id="rId4" Type="http://schemas.openxmlformats.org/officeDocument/2006/relationships/slide" Target="slide31.xml"/><Relationship Id="rId3" Type="http://schemas.openxmlformats.org/officeDocument/2006/relationships/slide" Target="slide29.xml"/><Relationship Id="rId2" Type="http://schemas.openxmlformats.org/officeDocument/2006/relationships/slide" Target="slide28.xml"/><Relationship Id="rId1" Type="http://schemas.openxmlformats.org/officeDocument/2006/relationships/slide" Target="slide27.xml"/></Relationships>
</file>

<file path=ppt/slides/_rels/slide2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slide" Target="slide30.xml"/><Relationship Id="rId5" Type="http://schemas.openxmlformats.org/officeDocument/2006/relationships/slide" Target="slide32.xml"/><Relationship Id="rId4" Type="http://schemas.openxmlformats.org/officeDocument/2006/relationships/slide" Target="slide31.xml"/><Relationship Id="rId3" Type="http://schemas.openxmlformats.org/officeDocument/2006/relationships/slide" Target="slide29.xml"/><Relationship Id="rId2" Type="http://schemas.openxmlformats.org/officeDocument/2006/relationships/slide" Target="slide28.xml"/><Relationship Id="rId1" Type="http://schemas.openxmlformats.org/officeDocument/2006/relationships/slide" Target="slide27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slide" Target="slide27.xml"/><Relationship Id="rId2" Type="http://schemas.openxmlformats.org/officeDocument/2006/relationships/slide" Target="slide13.xml"/><Relationship Id="rId1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slide" Target="slide32.xml"/><Relationship Id="rId4" Type="http://schemas.openxmlformats.org/officeDocument/2006/relationships/slide" Target="slide31.xml"/><Relationship Id="rId3" Type="http://schemas.openxmlformats.org/officeDocument/2006/relationships/slide" Target="slide29.xml"/><Relationship Id="rId2" Type="http://schemas.openxmlformats.org/officeDocument/2006/relationships/slide" Target="slide28.xml"/><Relationship Id="rId1" Type="http://schemas.openxmlformats.org/officeDocument/2006/relationships/slide" Target="slide27.xml"/></Relationships>
</file>

<file path=ppt/slides/_rels/slide3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slide" Target="slide32.xml"/><Relationship Id="rId4" Type="http://schemas.openxmlformats.org/officeDocument/2006/relationships/slide" Target="slide31.xml"/><Relationship Id="rId3" Type="http://schemas.openxmlformats.org/officeDocument/2006/relationships/slide" Target="slide29.xml"/><Relationship Id="rId2" Type="http://schemas.openxmlformats.org/officeDocument/2006/relationships/slide" Target="slide28.xml"/><Relationship Id="rId1" Type="http://schemas.openxmlformats.org/officeDocument/2006/relationships/slide" Target="slide27.xml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emf"/><Relationship Id="rId8" Type="http://schemas.openxmlformats.org/officeDocument/2006/relationships/package" Target="../embeddings/Document5.docx"/><Relationship Id="rId7" Type="http://schemas.openxmlformats.org/officeDocument/2006/relationships/image" Target="../media/image14.emf"/><Relationship Id="rId6" Type="http://schemas.openxmlformats.org/officeDocument/2006/relationships/package" Target="../embeddings/Document4.docx"/><Relationship Id="rId5" Type="http://schemas.openxmlformats.org/officeDocument/2006/relationships/slide" Target="slide32.xml"/><Relationship Id="rId4" Type="http://schemas.openxmlformats.org/officeDocument/2006/relationships/slide" Target="slide31.xml"/><Relationship Id="rId3" Type="http://schemas.openxmlformats.org/officeDocument/2006/relationships/slide" Target="slide29.xml"/><Relationship Id="rId2" Type="http://schemas.openxmlformats.org/officeDocument/2006/relationships/slide" Target="slide28.xml"/><Relationship Id="rId11" Type="http://schemas.openxmlformats.org/officeDocument/2006/relationships/vmlDrawing" Target="../drawings/vmlDrawing4.vml"/><Relationship Id="rId10" Type="http://schemas.openxmlformats.org/officeDocument/2006/relationships/slideLayout" Target="../slideLayouts/slideLayout1.xml"/><Relationship Id="rId1" Type="http://schemas.openxmlformats.org/officeDocument/2006/relationships/slide" Target="slide2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725959" y="2277666"/>
            <a:ext cx="437735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第一章　</a:t>
            </a:r>
            <a:r>
              <a:rPr lang="en-US" altLang="zh-CN" sz="1600" i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</a:t>
            </a:r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基本算法语句</a:t>
            </a:r>
            <a:endParaRPr lang="zh-CN" altLang="en-US" sz="1600" i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70730" y="2701881"/>
            <a:ext cx="583264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1.2.3</a:t>
            </a:r>
            <a:r>
              <a:rPr lang="zh-CN" altLang="zh-CN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循环语句</a:t>
            </a:r>
            <a:endParaRPr lang="zh-CN" altLang="zh-CN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70" b="17102"/>
          <a:stretch>
            <a:fillRect/>
          </a:stretch>
        </p:blipFill>
        <p:spPr>
          <a:xfrm>
            <a:off x="7150943" y="4048135"/>
            <a:ext cx="5040558" cy="28136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406574" y="323914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辨析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WHILE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语句和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UNTIL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语句之间的关系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342678" y="1116004"/>
          <a:ext cx="9433048" cy="5194110"/>
        </p:xfrm>
        <a:graphic>
          <a:graphicData uri="http://schemas.openxmlformats.org/drawingml/2006/table">
            <a:tbl>
              <a:tblPr/>
              <a:tblGrid>
                <a:gridCol w="4915201"/>
                <a:gridCol w="4517847"/>
              </a:tblGrid>
              <a:tr h="63054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WHILE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语句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UNTIL</a:t>
                      </a:r>
                      <a:r>
                        <a:rPr lang="zh-CN" sz="2800" kern="100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语句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900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执行循环体前判断条件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执行循环体后判断条件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900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当条件为真时执行循环体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当条件为假时执行循环体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900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当条件为假时终止循环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当条件为真时终止循环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900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可能不执行循环体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1218565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800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至</a:t>
                      </a:r>
                      <a:r>
                        <a:rPr lang="zh-CN" sz="2800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少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执行一次循环体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9005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WHILE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循环和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UNTIL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循环是可以相互转化的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</a:tr>
              <a:tr h="759005">
                <a:tc gridSpan="2">
                  <a:txBody>
                    <a:bodyPr/>
                    <a:lstStyle/>
                    <a:p>
                      <a:pPr marL="0" marR="0" indent="0" algn="ctr" defTabSz="1218565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WHILE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循环与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UNTIL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循环在决定循环时对条件</a:t>
                      </a:r>
                      <a:r>
                        <a:rPr lang="zh-CN" sz="2800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的</a:t>
                      </a:r>
                      <a:r>
                        <a:rPr lang="zh-CN" altLang="en-US" sz="2800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要</a:t>
                      </a:r>
                      <a:r>
                        <a:rPr lang="zh-CN" sz="2800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求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相反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406574" y="837506"/>
            <a:ext cx="1116124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用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WHILE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语句编写程序的一般过程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对变量进行初始赋值；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确定执行循环体的条件；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确定循环体；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(4)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输出结果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06574" y="477466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思考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循环语句与条件语句有何关系？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6574" y="1197546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答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循环语句中一定有条件语句，条件语句是循环语句的一部分，离开条件语句，循环语句无法循环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但条件语句可以脱离循环语句单独存在，可以不依赖循环语句独立地解决问题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6574" y="3141762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编写程序时，什么情况下使用循环语句？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6574" y="3896063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答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在问题处理中，对不同的运算对象进行若干次相同运算或处理时，一般用到循环结构，在编写程序时要用到循环语句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10387199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1" grpId="0"/>
      <p:bldP spid="11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题型探究                 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重点突破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5360" y="720519"/>
            <a:ext cx="11161240" cy="6956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题型一　直到型循环语句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6574" y="1445024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Courier New" panose="02070309020205020404"/>
              </a:rPr>
              <a:t>1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画出计算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en-US" altLang="zh-CN" sz="2800" kern="100" baseline="300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en-US" altLang="zh-CN" sz="2800" kern="100" baseline="300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</a:t>
            </a:r>
            <a:r>
              <a:rPr lang="en-US" altLang="zh-CN" sz="2800" kern="100" baseline="300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999</a:t>
            </a:r>
            <a:r>
              <a:rPr lang="en-US" altLang="zh-CN" sz="2800" kern="100" baseline="300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的程序框图，并写出程序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>
            <a:hlinkClick r:id="rId1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圆角矩形 11">
            <a:hlinkClick r:id="rId2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37476" y="117426"/>
            <a:ext cx="11499437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由题意知各项指数相同，底数相差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，可以借助于循环语句设计算法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7477" y="742827"/>
            <a:ext cx="3193434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程序框图：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7170" name="Picture 2" descr="RA11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223" y="1485578"/>
            <a:ext cx="2151382" cy="5076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5879182" y="742827"/>
            <a:ext cx="3193434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程序为：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6110398" y="1451670"/>
          <a:ext cx="3801232" cy="5120640"/>
        </p:xfrm>
        <a:graphic>
          <a:graphicData uri="http://schemas.openxmlformats.org/drawingml/2006/table">
            <a:tbl>
              <a:tblPr firstRow="1" firstCol="1" bandRow="1"/>
              <a:tblGrid>
                <a:gridCol w="3801232"/>
              </a:tblGrid>
              <a:tr h="463790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S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＝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0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i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＝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1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DO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indent="3556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S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＝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S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＋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i^2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indent="3556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i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＝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i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＋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2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LOOP UNTIL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　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i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＞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999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PRINT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　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S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END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37315" marR="373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75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1629594"/>
            <a:ext cx="12190413" cy="374441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406574" y="1813055"/>
            <a:ext cx="1116124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直到型循环语句中先执行一次循环体，再判断条件是否满足，以决定继续循环还是退出循环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循环次数由判断条件控制，控制条件的设置要综合考虑初始化值和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LOOP UNTIL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后的判断条件，若初始值为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，则循环体中变量累加，若初始值为循环的次数，则循环体中变量递减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407937" y="261442"/>
          <a:ext cx="11591925" cy="1390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文档" r:id="rId1" imgW="11594465" imgH="1391920" progId="Word.Document.12">
                  <p:embed/>
                </p:oleObj>
              </mc:Choice>
              <mc:Fallback>
                <p:oleObj name="文档" r:id="rId1" imgW="11594465" imgH="1391920" progId="Word.Document.12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07937" y="261442"/>
                        <a:ext cx="11591925" cy="13906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334566" y="909514"/>
            <a:ext cx="3384376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程序如下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endParaRPr lang="zh-CN" altLang="zh-CN" sz="1050" kern="100" dirty="0">
              <a:effectLst/>
              <a:latin typeface="宋体" panose="02010600030101010101" pitchFamily="2" charset="-122"/>
              <a:ea typeface="华文细黑" panose="02010600040101010101" pitchFamily="2" charset="-122"/>
              <a:cs typeface="Courier New" panose="02070309020205020404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478582" y="1651878"/>
          <a:ext cx="3960440" cy="4949952"/>
        </p:xfrm>
        <a:graphic>
          <a:graphicData uri="http://schemas.openxmlformats.org/drawingml/2006/table">
            <a:tbl>
              <a:tblPr firstRow="1" firstCol="1" bandRow="1"/>
              <a:tblGrid>
                <a:gridCol w="3960440"/>
              </a:tblGrid>
              <a:tr h="3774013">
                <a:tc>
                  <a:txBody>
                    <a:bodyPr/>
                    <a:lstStyle/>
                    <a:p>
                      <a:pPr algn="just">
                        <a:lnSpc>
                          <a:spcPct val="145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i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＝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1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45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S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＝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0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45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DO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45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　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S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＝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S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＋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1/i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45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　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i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＝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i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＋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1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45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LOOP UNTIL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　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i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＞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100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45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PRINT S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45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END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40425" marR="404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06574" y="26368"/>
            <a:ext cx="11161240" cy="6956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题型二　当型循环语句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6574" y="575403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Courier New" panose="02070309020205020404"/>
              </a:rPr>
              <a:t>2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编写程序求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×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×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6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×…×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100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的值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6574" y="1120013"/>
            <a:ext cx="3096344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程序框图：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9218" name="Picture 2" descr="RA114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357" y="1828067"/>
            <a:ext cx="2441504" cy="4770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5087094" y="1120013"/>
            <a:ext cx="3096344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程序：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294995" y="1790307"/>
          <a:ext cx="3094942" cy="4779264"/>
        </p:xfrm>
        <a:graphic>
          <a:graphicData uri="http://schemas.openxmlformats.org/drawingml/2006/table">
            <a:tbl>
              <a:tblPr firstRow="1" firstCol="1" bandRow="1"/>
              <a:tblGrid>
                <a:gridCol w="3094942"/>
              </a:tblGrid>
              <a:tr h="4565898"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i</a:t>
                      </a:r>
                      <a:r>
                        <a:rPr lang="zh-CN" sz="2800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＝</a:t>
                      </a:r>
                      <a:r>
                        <a:rPr lang="en-US" sz="2800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2</a:t>
                      </a:r>
                      <a:endParaRPr lang="zh-CN" sz="2800" kern="100" baseline="0" dirty="0" smtClean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m</a:t>
                      </a:r>
                      <a:r>
                        <a:rPr lang="zh-CN" sz="2800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＝</a:t>
                      </a:r>
                      <a:r>
                        <a:rPr lang="en-US" sz="2800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1</a:t>
                      </a:r>
                      <a:endParaRPr lang="zh-CN" sz="2800" kern="100" baseline="0" dirty="0" smtClean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WHILE</a:t>
                      </a:r>
                      <a:r>
                        <a:rPr lang="zh-CN" sz="2800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　</a:t>
                      </a:r>
                      <a:r>
                        <a:rPr lang="en-US" sz="2800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i</a:t>
                      </a:r>
                      <a:r>
                        <a:rPr lang="zh-CN" sz="2800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＜＝</a:t>
                      </a:r>
                      <a:r>
                        <a:rPr lang="en-US" sz="2800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100</a:t>
                      </a:r>
                      <a:endParaRPr lang="zh-CN" sz="2800" kern="100" baseline="0" dirty="0" smtClean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　</a:t>
                      </a:r>
                      <a:r>
                        <a:rPr lang="en-US" sz="2800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m</a:t>
                      </a:r>
                      <a:r>
                        <a:rPr lang="zh-CN" sz="2800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＝</a:t>
                      </a:r>
                      <a:r>
                        <a:rPr lang="en-US" sz="2800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m*i</a:t>
                      </a:r>
                      <a:endParaRPr lang="zh-CN" sz="2800" kern="100" baseline="0" dirty="0" smtClean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　</a:t>
                      </a:r>
                      <a:r>
                        <a:rPr lang="en-US" sz="2800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i</a:t>
                      </a:r>
                      <a:r>
                        <a:rPr lang="zh-CN" sz="2800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＝</a:t>
                      </a:r>
                      <a:r>
                        <a:rPr lang="en-US" sz="2800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i</a:t>
                      </a:r>
                      <a:r>
                        <a:rPr lang="zh-CN" sz="2800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＋</a:t>
                      </a:r>
                      <a:r>
                        <a:rPr lang="en-US" sz="2800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2</a:t>
                      </a:r>
                      <a:endParaRPr lang="zh-CN" sz="2800" kern="100" baseline="0" dirty="0" smtClean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WEND</a:t>
                      </a:r>
                      <a:endParaRPr lang="zh-CN" sz="2800" kern="100" baseline="0" dirty="0" smtClean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PRINT</a:t>
                      </a:r>
                      <a:r>
                        <a:rPr lang="zh-CN" sz="2800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　</a:t>
                      </a:r>
                      <a:r>
                        <a:rPr lang="en-US" sz="2800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m</a:t>
                      </a:r>
                      <a:endParaRPr lang="zh-CN" sz="2800" kern="100" baseline="0" dirty="0" smtClean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END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37315" marR="373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圆角矩形 11">
            <a:hlinkClick r:id="rId2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774374"/>
            <a:ext cx="12190413" cy="35128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406574" y="1845618"/>
            <a:ext cx="11161240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计算机执行当型循环语句时，先判断条件的真假，若条件为真，执行循环体，若条件为假则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退出</a:t>
            </a:r>
            <a:r>
              <a:rPr lang="zh-CN" altLang="en-US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循环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这是确定是否应用当型循环语句的关键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当型循环语句中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WHILE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WEND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成对出现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判断条件往往是控制循环次数的变量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78582" y="325378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 panose="02020603050405020304"/>
                <a:ea typeface="微软雅黑" panose="020B0503020204020204" pitchFamily="34" charset="-122"/>
                <a:cs typeface="Courier New" panose="02070309020205020404"/>
              </a:rPr>
              <a:t>2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已知程序如下，则输出结果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S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________.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622598" y="1117466"/>
          <a:ext cx="2592288" cy="5120640"/>
        </p:xfrm>
        <a:graphic>
          <a:graphicData uri="http://schemas.openxmlformats.org/drawingml/2006/table">
            <a:tbl>
              <a:tblPr firstRow="1" firstCol="1" bandRow="1"/>
              <a:tblGrid>
                <a:gridCol w="2592288"/>
              </a:tblGrid>
              <a:tr h="485819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i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＝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0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S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＝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0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WHILE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　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i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＜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6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　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i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＝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i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＋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2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　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S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＝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S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＋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i^2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WEND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PRINT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　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S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END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37315" marR="373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3503057" y="2413610"/>
            <a:ext cx="8280781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解析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根据程序逐次写出每次循环的结果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第一次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循环，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i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S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第二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次循环；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i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S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16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20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第三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次循环，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i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6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S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36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56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由于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i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6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不满足条件，跳出循环，输出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S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，结果为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56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751390" y="46939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56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5" grpId="0" build="allAtOnce"/>
      <p:bldP spid="7" grpId="0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85152" y="1557586"/>
            <a:ext cx="10004085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理解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循环语句的概念，并掌握其结构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会应用条件语句和循环语句编写程序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经历对现实生活情境的探究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zh-CN" altLang="en-US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体会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应用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计算机解决数学问题的方便简捷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5360" y="117426"/>
            <a:ext cx="11161240" cy="6956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题型三　循环语句和条件语句的嵌套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3616" y="693490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Courier New" panose="02070309020205020404"/>
              </a:rPr>
              <a:t>3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编写程序，求出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24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的所有正因数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3616" y="1269554"/>
            <a:ext cx="7253758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程序框图如图所示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(MOD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是用来取余数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1266" name="Picture 2" descr="RA11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542" y="1937872"/>
            <a:ext cx="2308642" cy="4683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7766525" y="93043"/>
            <a:ext cx="2577153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程序如下：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7938839" y="827901"/>
          <a:ext cx="3723910" cy="5760720"/>
        </p:xfrm>
        <a:graphic>
          <a:graphicData uri="http://schemas.openxmlformats.org/drawingml/2006/table">
            <a:tbl>
              <a:tblPr firstRow="1" firstCol="1" bandRow="1"/>
              <a:tblGrid>
                <a:gridCol w="3723910"/>
              </a:tblGrid>
              <a:tr h="452755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 pitchFamily="18" charset="0"/>
                          <a:ea typeface="华文细黑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 pitchFamily="18" charset="0"/>
                          <a:ea typeface="华文细黑"/>
                          <a:cs typeface="Times New Roman" panose="02020603050405020304" pitchFamily="18" charset="0"/>
                        </a:rPr>
                        <a:t>＝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 pitchFamily="18" charset="0"/>
                          <a:ea typeface="华文细黑"/>
                          <a:cs typeface="Times New Roman" panose="02020603050405020304" pitchFamily="18" charset="0"/>
                        </a:rPr>
                        <a:t>1</a:t>
                      </a:r>
                      <a:endParaRPr lang="zh-CN" sz="2800" kern="100" baseline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 pitchFamily="18" charset="0"/>
                          <a:ea typeface="华文细黑"/>
                          <a:cs typeface="Times New Roman" panose="02020603050405020304" pitchFamily="18" charset="0"/>
                        </a:rPr>
                        <a:t>DO</a:t>
                      </a:r>
                      <a:endParaRPr lang="zh-CN" sz="2800" kern="100" baseline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711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 pitchFamily="18" charset="0"/>
                          <a:ea typeface="华文细黑"/>
                          <a:cs typeface="Times New Roman" panose="02020603050405020304" pitchFamily="18" charset="0"/>
                        </a:rPr>
                        <a:t>r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 pitchFamily="18" charset="0"/>
                          <a:ea typeface="华文细黑"/>
                          <a:cs typeface="Times New Roman" panose="02020603050405020304" pitchFamily="18" charset="0"/>
                        </a:rPr>
                        <a:t>＝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 pitchFamily="18" charset="0"/>
                          <a:ea typeface="华文细黑"/>
                          <a:cs typeface="Times New Roman" panose="02020603050405020304" pitchFamily="18" charset="0"/>
                        </a:rPr>
                        <a:t>24 MOD i</a:t>
                      </a:r>
                      <a:endParaRPr lang="zh-CN" sz="2800" kern="100" baseline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711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 pitchFamily="18" charset="0"/>
                          <a:ea typeface="华文细黑"/>
                          <a:cs typeface="Times New Roman" panose="02020603050405020304" pitchFamily="18" charset="0"/>
                        </a:rPr>
                        <a:t>IF r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 pitchFamily="18" charset="0"/>
                          <a:ea typeface="华文细黑"/>
                          <a:cs typeface="Times New Roman" panose="02020603050405020304" pitchFamily="18" charset="0"/>
                        </a:rPr>
                        <a:t>＝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 pitchFamily="18" charset="0"/>
                          <a:ea typeface="华文细黑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 pitchFamily="18" charset="0"/>
                          <a:ea typeface="华文细黑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 pitchFamily="18" charset="0"/>
                          <a:ea typeface="华文细黑"/>
                          <a:cs typeface="Times New Roman" panose="02020603050405020304" pitchFamily="18" charset="0"/>
                        </a:rPr>
                        <a:t>THEN</a:t>
                      </a:r>
                      <a:endParaRPr lang="zh-CN" sz="2800" kern="100" baseline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 pitchFamily="18" charset="0"/>
                          <a:ea typeface="华文细黑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 pitchFamily="18" charset="0"/>
                          <a:ea typeface="Times New Roman" panose="02020603050405020304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 pitchFamily="18" charset="0"/>
                          <a:ea typeface="Times New Roman" panose="02020603050405020304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en-US" sz="2800" kern="1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/>
                          <a:cs typeface="Times New Roman" panose="02020603050405020304" pitchFamily="18" charset="0"/>
                        </a:rPr>
                        <a:t>     PRINT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 pitchFamily="18" charset="0"/>
                          <a:ea typeface="华文细黑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 pitchFamily="18" charset="0"/>
                          <a:ea typeface="华文细黑"/>
                          <a:cs typeface="Times New Roman" panose="02020603050405020304" pitchFamily="18" charset="0"/>
                        </a:rPr>
                        <a:t>i</a:t>
                      </a:r>
                      <a:endParaRPr lang="zh-CN" sz="2800" kern="100" baseline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711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 pitchFamily="18" charset="0"/>
                          <a:ea typeface="华文细黑"/>
                          <a:cs typeface="Times New Roman" panose="02020603050405020304" pitchFamily="18" charset="0"/>
                        </a:rPr>
                        <a:t>END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 pitchFamily="18" charset="0"/>
                          <a:ea typeface="华文细黑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 pitchFamily="18" charset="0"/>
                          <a:ea typeface="华文细黑"/>
                          <a:cs typeface="Times New Roman" panose="02020603050405020304" pitchFamily="18" charset="0"/>
                        </a:rPr>
                        <a:t>IF</a:t>
                      </a:r>
                      <a:endParaRPr lang="zh-CN" sz="2800" kern="100" baseline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711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 pitchFamily="18" charset="0"/>
                          <a:ea typeface="华文细黑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 pitchFamily="18" charset="0"/>
                          <a:ea typeface="华文细黑"/>
                          <a:cs typeface="Times New Roman" panose="02020603050405020304" pitchFamily="18" charset="0"/>
                        </a:rPr>
                        <a:t>＝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 pitchFamily="18" charset="0"/>
                          <a:ea typeface="华文细黑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 pitchFamily="18" charset="0"/>
                          <a:ea typeface="华文细黑"/>
                          <a:cs typeface="Times New Roman" panose="02020603050405020304" pitchFamily="18" charset="0"/>
                        </a:rPr>
                        <a:t>＋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 pitchFamily="18" charset="0"/>
                          <a:ea typeface="华文细黑"/>
                          <a:cs typeface="Times New Roman" panose="02020603050405020304" pitchFamily="18" charset="0"/>
                        </a:rPr>
                        <a:t>1</a:t>
                      </a:r>
                      <a:endParaRPr lang="zh-CN" sz="2800" kern="100" baseline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 pitchFamily="18" charset="0"/>
                          <a:ea typeface="华文细黑"/>
                          <a:cs typeface="Times New Roman" panose="02020603050405020304" pitchFamily="18" charset="0"/>
                        </a:rPr>
                        <a:t>LOOP UNTIL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 pitchFamily="18" charset="0"/>
                          <a:ea typeface="华文细黑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 pitchFamily="18" charset="0"/>
                          <a:ea typeface="华文细黑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 pitchFamily="18" charset="0"/>
                          <a:ea typeface="华文细黑"/>
                          <a:cs typeface="Times New Roman" panose="02020603050405020304" pitchFamily="18" charset="0"/>
                        </a:rPr>
                        <a:t>＞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 pitchFamily="18" charset="0"/>
                          <a:ea typeface="华文细黑"/>
                          <a:cs typeface="Times New Roman" panose="02020603050405020304" pitchFamily="18" charset="0"/>
                        </a:rPr>
                        <a:t>24</a:t>
                      </a:r>
                      <a:endParaRPr lang="zh-CN" sz="2800" kern="100" baseline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 pitchFamily="18" charset="0"/>
                          <a:ea typeface="华文细黑"/>
                          <a:cs typeface="Times New Roman" panose="02020603050405020304" pitchFamily="18" charset="0"/>
                        </a:rPr>
                        <a:t>END</a:t>
                      </a:r>
                      <a:endParaRPr lang="zh-CN" sz="2800" kern="100" baseline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99" marR="53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701602"/>
            <a:ext cx="12190413" cy="309634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406574" y="1883322"/>
            <a:ext cx="1116124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本题在循环结构中包含条件结构，所以在写混合语句时，应明确循环体和条件结构之间的关系，此类循环语句嵌套条件语句的问题和解题思路是：先确定外层的循环语句，再逐步确定内层的条件，一定要保证内层的变量与外层的变量不能冲突，以免引起矛盾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06574" y="-26590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 panose="02020603050405020304"/>
                <a:ea typeface="微软雅黑" panose="020B0503020204020204" pitchFamily="34" charset="-122"/>
                <a:cs typeface="Courier New" panose="02070309020205020404"/>
              </a:rPr>
              <a:t>3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给出以下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个数：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4,10,70,33,95,74,29,17,60,30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，要求将大于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的数找出来，画出求解该问题的程序框图，并写出程序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6574" y="1182117"/>
            <a:ext cx="4896544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程序框图如图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2290" name="Picture 2" descr="RA116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382" y="1956921"/>
            <a:ext cx="2791299" cy="4574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6239222" y="1182117"/>
            <a:ext cx="4896544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程序如下：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6398464" y="1845618"/>
          <a:ext cx="3729190" cy="4800600"/>
        </p:xfrm>
        <a:graphic>
          <a:graphicData uri="http://schemas.openxmlformats.org/drawingml/2006/table">
            <a:tbl>
              <a:tblPr firstRow="1" firstCol="1" bandRow="1"/>
              <a:tblGrid>
                <a:gridCol w="3729190"/>
              </a:tblGrid>
              <a:tr h="4565898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i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＝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1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DO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　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INPUT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　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x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　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IF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　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x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＞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40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　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THEN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indent="711200"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　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PRINT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　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x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　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END IF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　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i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＝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i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＋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1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LOOP UNTIL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　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i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＞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10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END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5531" marR="25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801" y="261442"/>
            <a:ext cx="1415487" cy="57606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8582" y="157160"/>
            <a:ext cx="11161240" cy="69305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2800" kern="10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</a:t>
            </a:r>
            <a:r>
              <a:rPr lang="zh-CN" altLang="zh-CN" sz="2800" b="1" kern="10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应用</a:t>
            </a:r>
            <a:r>
              <a:rPr lang="zh-CN" altLang="zh-CN" sz="28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循环语句设计程序</a:t>
            </a:r>
            <a:endParaRPr lang="zh-CN" altLang="zh-CN" sz="2800" b="1" kern="1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8542" y="261442"/>
            <a:ext cx="1296144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Bef>
                <a:spcPts val="400"/>
              </a:spcBef>
            </a:pP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易错点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28872" y="995214"/>
          <a:ext cx="11410950" cy="171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文档" r:id="rId1" imgW="11413490" imgH="1714500" progId="Word.Document.12">
                  <p:embed/>
                </p:oleObj>
              </mc:Choice>
              <mc:Fallback>
                <p:oleObj name="文档" r:id="rId1" imgW="11413490" imgH="1714500" progId="Word.Document.12">
                  <p:embed/>
                  <p:pic>
                    <p:nvPicPr>
                      <p:cNvPr id="0" name="图片 2048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28872" y="995214"/>
                        <a:ext cx="11410950" cy="17145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矩形 1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0050313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圆角矩形 12">
            <a:hlinkClick r:id="rId4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78582" y="117426"/>
            <a:ext cx="3057247" cy="6578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E36C0A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错解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程序如下：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3358902" y="693490"/>
          <a:ext cx="4393724" cy="5760720"/>
        </p:xfrm>
        <a:graphic>
          <a:graphicData uri="http://schemas.openxmlformats.org/drawingml/2006/table">
            <a:tbl>
              <a:tblPr firstRow="1" firstCol="1" bandRow="1"/>
              <a:tblGrid>
                <a:gridCol w="4393724"/>
              </a:tblGrid>
              <a:tr h="356205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INPUT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　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n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i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＝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1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S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＝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0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DO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　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i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＝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i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＋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1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　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S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＝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S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＋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1/i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LOOP UNTIL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　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i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＞＝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n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PRINT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　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S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END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32340" marR="323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圆角矩形 9">
            <a:hlinkClick r:id="rId1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406574" y="621482"/>
          <a:ext cx="11277600" cy="407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文档" r:id="rId1" imgW="11280775" imgH="4077335" progId="Word.Document.12">
                  <p:embed/>
                </p:oleObj>
              </mc:Choice>
              <mc:Fallback>
                <p:oleObj name="文档" r:id="rId1" imgW="11280775" imgH="4077335" progId="Word.Document.12">
                  <p:embed/>
                  <p:pic>
                    <p:nvPicPr>
                      <p:cNvPr id="0" name="图片 307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06574" y="621482"/>
                        <a:ext cx="11277600" cy="40767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406574" y="189434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正解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程序如下：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3574926" y="765498"/>
          <a:ext cx="4032448" cy="5760720"/>
        </p:xfrm>
        <a:graphic>
          <a:graphicData uri="http://schemas.openxmlformats.org/drawingml/2006/table">
            <a:tbl>
              <a:tblPr firstRow="1" firstCol="1" bandRow="1"/>
              <a:tblGrid>
                <a:gridCol w="4032448"/>
              </a:tblGrid>
              <a:tr h="463790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INPUT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　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n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i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＝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0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S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＝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0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DO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　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i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＝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i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＋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1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　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S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＝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S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＋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1/i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LOOP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　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UNTIL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　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i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＞＝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n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PRENT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　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S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END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34650" marR="346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当堂检测</a:t>
            </a:r>
            <a:endParaRPr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2000" dirty="0">
              <a:solidFill>
                <a:srgbClr val="C00000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0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06574" y="508920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下列四个程序框图中，能用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UNTIL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语句描述的是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5362" name="Picture 2" descr="RA11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590" y="1197546"/>
            <a:ext cx="6057808" cy="2373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3" descr="RA11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059" y="3933850"/>
            <a:ext cx="6073078" cy="2373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453896" y="3314353"/>
            <a:ext cx="391485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　　　　　　　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453896" y="6022082"/>
            <a:ext cx="391485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C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　　　　　　　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D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700676" y="3251474"/>
            <a:ext cx="523948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解析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UNTIL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语句对应的程序是先进入循环体，再判断条件是否满足，若满足退出循环体，否则再次进入循环体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531174" y="664801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A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5" grpId="0"/>
      <p:bldP spid="5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2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2000" dirty="0">
              <a:solidFill>
                <a:srgbClr val="C00000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06574" y="549474"/>
            <a:ext cx="1116124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关于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WHILE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语句的一般格式，下列说法正确的是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总是执行循环体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执行一次循环体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条件为真时，执行循环体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D.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遇到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WEND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就结束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6574" y="3896063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解析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执行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WHILE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语句时，先判断条件，若条件成立，就执行循环体，再判断，为真，继续执行，直到条件为假时结束循环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562528" y="736809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C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2" grpId="0"/>
      <p:bldP spid="2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2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2000" dirty="0">
              <a:solidFill>
                <a:srgbClr val="C00000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06574" y="261442"/>
            <a:ext cx="6984776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下面程序执行后输出的结果是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50590" y="1045458"/>
          <a:ext cx="2880320" cy="5120640"/>
        </p:xfrm>
        <a:graphic>
          <a:graphicData uri="http://schemas.openxmlformats.org/drawingml/2006/table">
            <a:tbl>
              <a:tblPr firstRow="1" firstCol="1" bandRow="1"/>
              <a:tblGrid>
                <a:gridCol w="2880320"/>
              </a:tblGrid>
              <a:tr h="435414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n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＝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5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S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＝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0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WHILE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　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S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＜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15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　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S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＝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S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＋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n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　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n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＝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n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－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1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WEND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PRINT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　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n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END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37315" marR="373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406574" y="6041132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－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 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		B.0  		C.1  		D.2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圆角矩形 17">
            <a:hlinkClick r:id="rId6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hlinkClick r:id="rId1" action="ppaction://hlinksldjump"/>
          </p:cNvPr>
          <p:cNvSpPr txBox="1"/>
          <p:nvPr/>
        </p:nvSpPr>
        <p:spPr>
          <a:xfrm>
            <a:off x="3178077" y="2056065"/>
            <a:ext cx="5149378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>
            <a:hlinkClick r:id="rId2" action="ppaction://hlinksldjump"/>
          </p:cNvPr>
          <p:cNvSpPr txBox="1"/>
          <p:nvPr/>
        </p:nvSpPr>
        <p:spPr>
          <a:xfrm>
            <a:off x="3176786" y="3174285"/>
            <a:ext cx="5150668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题型探究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重点突破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>
            <a:hlinkClick r:id="rId3" action="ppaction://hlinksldjump"/>
          </p:cNvPr>
          <p:cNvSpPr txBox="1"/>
          <p:nvPr/>
        </p:nvSpPr>
        <p:spPr>
          <a:xfrm>
            <a:off x="3178077" y="4297838"/>
            <a:ext cx="5149377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自查自纠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189733" y="2693023"/>
            <a:ext cx="5209729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189733" y="3817492"/>
            <a:ext cx="52092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189733" y="4941962"/>
            <a:ext cx="52092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2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2000" dirty="0">
              <a:solidFill>
                <a:srgbClr val="C00000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16534" y="981522"/>
            <a:ext cx="1094132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解析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当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S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14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时，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－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，此时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S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＜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15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执行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循环体，则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S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－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，此时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S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15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循环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结束，输出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0.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16534" y="2925738"/>
            <a:ext cx="1094132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答案　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endParaRPr lang="zh-CN" altLang="zh-CN" sz="1050" b="1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8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solidFill>
                <a:srgbClr val="C00000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06574" y="518652"/>
            <a:ext cx="11161240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下列问题可以设计成循环语句计算的有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en-US" altLang="zh-CN" sz="2800" kern="100" baseline="300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en-US" altLang="zh-CN" sz="2800" kern="100" baseline="30000" dirty="0">
                <a:latin typeface="Times New Roman" panose="02020603050405020304"/>
                <a:ea typeface="华文细黑"/>
                <a:cs typeface="Courier New" panose="02070309020205020404"/>
              </a:rPr>
              <a:t>9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的和；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比较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两个数的大小；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对于分段函数，要求输入自变量，输出函数值；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求平方值小于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100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的最大整数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A.0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个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           B.1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个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            C.2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个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  	   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	D.3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个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6574" y="4397352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解析　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用到循环语句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用不到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故选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031310" y="693490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C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8" grpId="0" build="allAtOnce"/>
      <p:bldP spid="2" grpId="0"/>
      <p:bldP spid="2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5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7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8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solidFill>
                <a:srgbClr val="C00000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06574" y="477466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下面的程序运行后第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次输出的数是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________.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50590" y="1333490"/>
          <a:ext cx="3672408" cy="5120640"/>
        </p:xfrm>
        <a:graphic>
          <a:graphicData uri="http://schemas.openxmlformats.org/drawingml/2006/table">
            <a:tbl>
              <a:tblPr firstRow="1" firstCol="1" bandRow="1"/>
              <a:tblGrid>
                <a:gridCol w="3672408"/>
              </a:tblGrid>
              <a:tr h="477785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i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＝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1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x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＝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1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DO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  PRINT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　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x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  i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＝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i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＋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1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  x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＝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x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＋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1/2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LOOP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　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UNTIL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　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i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＞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5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END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40425" marR="404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4661890" y="1303775"/>
            <a:ext cx="632986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解析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该程序中关键是循环语句，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第一次输出的数是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783806" y="2741315"/>
          <a:ext cx="5694363" cy="157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文档" r:id="rId6" imgW="5695315" imgH="1572895" progId="Word.Document.12">
                  <p:embed/>
                </p:oleObj>
              </mc:Choice>
              <mc:Fallback>
                <p:oleObj name="文档" r:id="rId6" imgW="5695315" imgH="1572895" progId="Word.Document.12">
                  <p:embed/>
                  <p:pic>
                    <p:nvPicPr>
                      <p:cNvPr id="0" name="图片 4096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783806" y="2741315"/>
                        <a:ext cx="5694363" cy="15716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4783806" y="3749427"/>
          <a:ext cx="5686425" cy="157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文档" r:id="rId8" imgW="5695315" imgH="1572895" progId="Word.Document.12">
                  <p:embed/>
                </p:oleObj>
              </mc:Choice>
              <mc:Fallback>
                <p:oleObj name="文档" r:id="rId8" imgW="5695315" imgH="1572895" progId="Word.Document.12">
                  <p:embed/>
                  <p:pic>
                    <p:nvPicPr>
                      <p:cNvPr id="0" name="图片 4097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783806" y="3749427"/>
                        <a:ext cx="5686425" cy="15716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6743278" y="621482"/>
            <a:ext cx="31488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2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0" grpId="0" build="allAtOnce"/>
      <p:bldP spid="5" grpId="0"/>
      <p:bldP spid="5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75109" y="117426"/>
            <a:ext cx="886838" cy="714378"/>
            <a:chOff x="3758308" y="2656863"/>
            <a:chExt cx="886838" cy="714378"/>
          </a:xfrm>
        </p:grpSpPr>
        <p:sp>
          <p:nvSpPr>
            <p:cNvPr id="14" name="等腰三角形 13"/>
            <p:cNvSpPr/>
            <p:nvPr/>
          </p:nvSpPr>
          <p:spPr>
            <a:xfrm rot="5400000">
              <a:off x="3951695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accent6">
                <a:lumMod val="7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o UI" panose="020B0502040204020203" pitchFamily="34" charset="0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5400000">
              <a:off x="3737382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bg1">
                <a:lumMod val="8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o UI" panose="020B0502040204020203" pitchFamily="34" charset="0"/>
              </a:endParaRPr>
            </a:p>
          </p:txBody>
        </p:sp>
      </p:grpSp>
      <p:cxnSp>
        <p:nvCxnSpPr>
          <p:cNvPr id="16" name="Straight Connector 10"/>
          <p:cNvCxnSpPr/>
          <p:nvPr/>
        </p:nvCxnSpPr>
        <p:spPr>
          <a:xfrm>
            <a:off x="992412" y="743726"/>
            <a:ext cx="1611686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1001689" y="228095"/>
            <a:ext cx="16371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小结</a:t>
            </a:r>
            <a:endParaRPr lang="zh-CN" altLang="en-US" sz="28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圆角矩形 18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06574" y="1053530"/>
            <a:ext cx="1116124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应用循环语句编写程序要注意以下三点：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循环语句中的变量一定要合理设置初始值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循环语句在循环的过程中需要有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结束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的语句，即有跳出循环的机会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在循环中要改变循环条件的成立因素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程序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每执行一次循环体，循环条件中涉及到的变量就会发生改变，且在步步逼近跳出循环体的条件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70" b="17102"/>
          <a:stretch>
            <a:fillRect/>
          </a:stretch>
        </p:blipFill>
        <p:spPr>
          <a:xfrm>
            <a:off x="7150943" y="4048135"/>
            <a:ext cx="5040558" cy="28136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9600"/>
            </a:fgClr>
            <a:bgClr>
              <a:srgbClr val="FC6204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zh-CN" altLang="en-US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知识梳理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                     自主学习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5360" y="765498"/>
            <a:ext cx="11161240" cy="6956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知识点一　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UNTIL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语句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566" y="1445024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语句格式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2998863" y="2133650"/>
          <a:ext cx="3384375" cy="2016225"/>
        </p:xfrm>
        <a:graphic>
          <a:graphicData uri="http://schemas.openxmlformats.org/drawingml/2006/table">
            <a:tbl>
              <a:tblPr firstRow="1" firstCol="1" bandRow="1"/>
              <a:tblGrid>
                <a:gridCol w="3384375"/>
              </a:tblGrid>
              <a:tr h="201622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DO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indent="5334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循环体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LOOP UNTIL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　条件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06574" y="734676"/>
            <a:ext cx="11161240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执行过程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当计算机执行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UNTIL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语句时，先执行一次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DO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UNTIL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之间的循环体，再对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UNTIL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后的条件进行判断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如果条件不符合，继续执行循环体；然后再检查上述条件，如果条件仍不符合，再次执行循环体，直到条件符合时为止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这时，计算机将不执行循环体，直接跳到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UNTIL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语句后，接着执行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UNTIL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语句之后的语句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RA111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1876" y="635444"/>
            <a:ext cx="3379715" cy="3268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406574" y="3627217"/>
            <a:ext cx="11161240" cy="306825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用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UNTIL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语句编写程序的一般过程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对变量进行初始赋值；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确定循环体；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设置跳出循环体的控制条件；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(4)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输出结果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6574" y="54943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3.UNTIL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语句对应的基本框图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直到型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如图所示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06574" y="333450"/>
            <a:ext cx="10941320" cy="6956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知识点二　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WHILE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语句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06574" y="1012976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语句格式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3646934" y="1845618"/>
          <a:ext cx="2592288" cy="2088233"/>
        </p:xfrm>
        <a:graphic>
          <a:graphicData uri="http://schemas.openxmlformats.org/drawingml/2006/table">
            <a:tbl>
              <a:tblPr firstRow="1" firstCol="1" bandRow="1"/>
              <a:tblGrid>
                <a:gridCol w="2592288"/>
              </a:tblGrid>
              <a:tr h="208823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WHILE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　条件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　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    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循环体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WEND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406574" y="549474"/>
            <a:ext cx="11161240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执行过程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当计算机遇到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WHILE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语句时，先判断条件的真假，如果条件符合，就执行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WHILE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与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WEND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之间的循环体；然后再检查上述条件，如果条件仍符合，再次执行循环体，这个过程反复进行，直到某一次条件不符合为止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这时，计算机将不执行循环体，直到跳到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WEND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语句后，接着执行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WEND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之后的语句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406574" y="693490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3.WHILE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语句对应的基本框图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当型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如图所示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5122" name="Picture 2" descr="RA11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2958" y="1580964"/>
            <a:ext cx="3315716" cy="3000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3544</Words>
  <Application>WPS 演示</Application>
  <PresentationFormat>自定义</PresentationFormat>
  <Paragraphs>425</Paragraphs>
  <Slides>34</Slides>
  <Notes>0</Notes>
  <HiddenSlides>8</HiddenSlides>
  <MMClips>0</MMClips>
  <ScaleCrop>false</ScaleCrop>
  <HeadingPairs>
    <vt:vector size="8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5</vt:i4>
      </vt:variant>
      <vt:variant>
        <vt:lpstr>幻灯片标题</vt:lpstr>
      </vt:variant>
      <vt:variant>
        <vt:i4>34</vt:i4>
      </vt:variant>
    </vt:vector>
  </HeadingPairs>
  <TitlesOfParts>
    <vt:vector size="58" baseType="lpstr">
      <vt:lpstr>Arial</vt:lpstr>
      <vt:lpstr>宋体</vt:lpstr>
      <vt:lpstr>Wingdings</vt:lpstr>
      <vt:lpstr>微软雅黑</vt:lpstr>
      <vt:lpstr>Times New Roman</vt:lpstr>
      <vt:lpstr>Times New Roman</vt:lpstr>
      <vt:lpstr>华文细黑</vt:lpstr>
      <vt:lpstr>Courier New</vt:lpstr>
      <vt:lpstr>华文新魏</vt:lpstr>
      <vt:lpstr>Arial Unicode MS</vt:lpstr>
      <vt:lpstr>Calibri</vt:lpstr>
      <vt:lpstr>华文细黑</vt:lpstr>
      <vt:lpstr>黑体</vt:lpstr>
      <vt:lpstr>Broadway</vt:lpstr>
      <vt:lpstr>楷体</vt:lpstr>
      <vt:lpstr>经典繁仿黑</vt:lpstr>
      <vt:lpstr>Lao UI</vt:lpstr>
      <vt:lpstr>Segoe Print</vt:lpstr>
      <vt:lpstr>Office 主题</vt:lpstr>
      <vt:lpstr>Word.Document.12</vt:lpstr>
      <vt:lpstr>Word.Document.12</vt:lpstr>
      <vt:lpstr>Word.Document.12</vt:lpstr>
      <vt:lpstr>Word.Document.12</vt:lpstr>
      <vt:lpstr>Word.Document.12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797</cp:revision>
  <dcterms:created xsi:type="dcterms:W3CDTF">2014-10-15T07:25:00Z</dcterms:created>
  <dcterms:modified xsi:type="dcterms:W3CDTF">2018-02-14T12:32:39Z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