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74" r:id="rId2"/>
    <p:sldId id="263" r:id="rId3"/>
    <p:sldId id="264" r:id="rId4"/>
    <p:sldId id="267" r:id="rId5"/>
    <p:sldId id="334" r:id="rId6"/>
    <p:sldId id="268" r:id="rId7"/>
    <p:sldId id="295" r:id="rId8"/>
    <p:sldId id="296" r:id="rId9"/>
    <p:sldId id="297" r:id="rId10"/>
    <p:sldId id="298" r:id="rId11"/>
    <p:sldId id="265" r:id="rId12"/>
    <p:sldId id="300" r:id="rId13"/>
    <p:sldId id="301" r:id="rId14"/>
    <p:sldId id="302" r:id="rId15"/>
    <p:sldId id="318" r:id="rId16"/>
    <p:sldId id="266" r:id="rId17"/>
    <p:sldId id="303" r:id="rId18"/>
    <p:sldId id="319" r:id="rId19"/>
    <p:sldId id="269" r:id="rId20"/>
    <p:sldId id="270" r:id="rId21"/>
    <p:sldId id="321" r:id="rId22"/>
    <p:sldId id="322" r:id="rId23"/>
    <p:sldId id="323" r:id="rId24"/>
    <p:sldId id="324" r:id="rId25"/>
    <p:sldId id="335" r:id="rId26"/>
    <p:sldId id="336" r:id="rId27"/>
    <p:sldId id="271" r:id="rId28"/>
    <p:sldId id="325" r:id="rId29"/>
    <p:sldId id="326" r:id="rId30"/>
    <p:sldId id="327" r:id="rId31"/>
    <p:sldId id="328" r:id="rId32"/>
    <p:sldId id="305" r:id="rId33"/>
    <p:sldId id="330" r:id="rId34"/>
    <p:sldId id="316" r:id="rId35"/>
    <p:sldId id="332" r:id="rId36"/>
    <p:sldId id="306"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2016-03-11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20.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0.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0.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0.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2</a:t>
            </a:r>
            <a:r>
              <a:rPr lang="zh-CN" altLang="zh-CN" sz="1600" dirty="0" smtClean="0"/>
              <a:t>　</a:t>
            </a:r>
            <a:r>
              <a:rPr lang="zh-CN" altLang="zh-CN" sz="1600" b="1" dirty="0" smtClean="0"/>
              <a:t>装在套子里的人</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9.xml"/></Relationships>
</file>

<file path=ppt/slides/_rels/slide12.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image" Target="../media/image12.jpeg"/><Relationship Id="rId4" Type="http://schemas.openxmlformats.org/officeDocument/2006/relationships/slide" Target="slide19.xml"/></Relationships>
</file>

<file path=ppt/slides/_rels/slide13.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9.xml"/></Relationships>
</file>

<file path=ppt/slides/_rels/slide14.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11.xml"/><Relationship Id="rId7"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19.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11.xml"/><Relationship Id="rId7" Type="http://schemas.openxmlformats.org/officeDocument/2006/relationships/package" Target="../embeddings/Microsoft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19.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11.xml"/><Relationship Id="rId7" Type="http://schemas.openxmlformats.org/officeDocument/2006/relationships/package" Target="../embeddings/Microsoft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slide" Target="slide19.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9.xml"/></Relationships>
</file>

<file path=ppt/slides/_rels/slide19.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slide" Target="slide11.xml"/><Relationship Id="rId7" Type="http://schemas.openxmlformats.org/officeDocument/2006/relationships/package" Target="../embeddings/Microsoft_Word___7.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oleObject" Target="../embeddings/oleObject7.bin"/><Relationship Id="rId5" Type="http://schemas.openxmlformats.org/officeDocument/2006/relationships/slide" Target="slide19.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34.xml"/><Relationship Id="rId5" Type="http://schemas.openxmlformats.org/officeDocument/2006/relationships/slide" Target="slide36.xml"/><Relationship Id="rId4" Type="http://schemas.openxmlformats.org/officeDocument/2006/relationships/slide" Target="slide32.xml"/></Relationships>
</file>

<file path=ppt/slides/_rels/slide2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34.xml"/><Relationship Id="rId5" Type="http://schemas.openxmlformats.org/officeDocument/2006/relationships/slide" Target="slide36.xml"/><Relationship Id="rId4" Type="http://schemas.openxmlformats.org/officeDocument/2006/relationships/slide" Target="slide32.xml"/></Relationships>
</file>

<file path=ppt/slides/_rels/slide22.xml.rels><?xml version="1.0" encoding="UTF-8" standalone="yes"?>
<Relationships xmlns="http://schemas.openxmlformats.org/package/2006/relationships"><Relationship Id="rId3" Type="http://schemas.openxmlformats.org/officeDocument/2006/relationships/slide" Target="slide27.xml"/><Relationship Id="rId7" Type="http://schemas.openxmlformats.org/officeDocument/2006/relationships/image" Target="../media/image17.jpeg"/><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34.xml"/><Relationship Id="rId5" Type="http://schemas.openxmlformats.org/officeDocument/2006/relationships/slide" Target="slide36.xml"/><Relationship Id="rId4" Type="http://schemas.openxmlformats.org/officeDocument/2006/relationships/slide" Target="slide32.xml"/></Relationships>
</file>

<file path=ppt/slides/_rels/slide2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34.xml"/><Relationship Id="rId5" Type="http://schemas.openxmlformats.org/officeDocument/2006/relationships/slide" Target="slide36.xml"/><Relationship Id="rId4" Type="http://schemas.openxmlformats.org/officeDocument/2006/relationships/slide" Target="slide32.xml"/></Relationships>
</file>

<file path=ppt/slides/_rels/slide24.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34.xml"/><Relationship Id="rId5" Type="http://schemas.openxmlformats.org/officeDocument/2006/relationships/slide" Target="slide36.xml"/><Relationship Id="rId4" Type="http://schemas.openxmlformats.org/officeDocument/2006/relationships/slide" Target="slide32.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34.xml"/><Relationship Id="rId5" Type="http://schemas.openxmlformats.org/officeDocument/2006/relationships/slide" Target="slide36.xml"/><Relationship Id="rId4" Type="http://schemas.openxmlformats.org/officeDocument/2006/relationships/slide" Target="slide32.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34.xml"/><Relationship Id="rId5" Type="http://schemas.openxmlformats.org/officeDocument/2006/relationships/slide" Target="slide36.xml"/><Relationship Id="rId4" Type="http://schemas.openxmlformats.org/officeDocument/2006/relationships/slide" Target="slide32.xml"/></Relationships>
</file>

<file path=ppt/slides/_rels/slide27.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34.xml"/><Relationship Id="rId5" Type="http://schemas.openxmlformats.org/officeDocument/2006/relationships/slide" Target="slide36.xml"/><Relationship Id="rId4" Type="http://schemas.openxmlformats.org/officeDocument/2006/relationships/slide" Target="slide32.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34.xml"/><Relationship Id="rId5" Type="http://schemas.openxmlformats.org/officeDocument/2006/relationships/slide" Target="slide36.xml"/><Relationship Id="rId4" Type="http://schemas.openxmlformats.org/officeDocument/2006/relationships/slide" Target="slide32.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34.xml"/><Relationship Id="rId5" Type="http://schemas.openxmlformats.org/officeDocument/2006/relationships/slide" Target="slide36.xml"/><Relationship Id="rId4" Type="http://schemas.openxmlformats.org/officeDocument/2006/relationships/slide" Target="slide32.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34.xml"/><Relationship Id="rId5" Type="http://schemas.openxmlformats.org/officeDocument/2006/relationships/slide" Target="slide36.xml"/><Relationship Id="rId4" Type="http://schemas.openxmlformats.org/officeDocument/2006/relationships/slide" Target="slide32.xml"/></Relationships>
</file>

<file path=ppt/slides/_rels/slide3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0.xml"/><Relationship Id="rId1" Type="http://schemas.openxmlformats.org/officeDocument/2006/relationships/slideLayout" Target="../slideLayouts/slideLayout7.xml"/><Relationship Id="rId6" Type="http://schemas.openxmlformats.org/officeDocument/2006/relationships/slide" Target="slide34.xml"/><Relationship Id="rId5" Type="http://schemas.openxmlformats.org/officeDocument/2006/relationships/slide" Target="slide36.xml"/><Relationship Id="rId4" Type="http://schemas.openxmlformats.org/officeDocument/2006/relationships/slide" Target="slide32.xml"/></Relationships>
</file>

<file path=ppt/slides/_rels/slide3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32.xml"/><Relationship Id="rId1" Type="http://schemas.openxmlformats.org/officeDocument/2006/relationships/slideLayout" Target="../slideLayouts/slideLayout7.xml"/><Relationship Id="rId6" Type="http://schemas.openxmlformats.org/officeDocument/2006/relationships/slide" Target="slide34.xml"/><Relationship Id="rId5" Type="http://schemas.openxmlformats.org/officeDocument/2006/relationships/slide" Target="slide36.xml"/><Relationship Id="rId4" Type="http://schemas.openxmlformats.org/officeDocument/2006/relationships/slide" Target="slide20.xml"/></Relationships>
</file>

<file path=ppt/slides/_rels/slide3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32.xml"/><Relationship Id="rId1" Type="http://schemas.openxmlformats.org/officeDocument/2006/relationships/slideLayout" Target="../slideLayouts/slideLayout7.xml"/><Relationship Id="rId6" Type="http://schemas.openxmlformats.org/officeDocument/2006/relationships/slide" Target="slide34.xml"/><Relationship Id="rId5" Type="http://schemas.openxmlformats.org/officeDocument/2006/relationships/slide" Target="slide36.xml"/><Relationship Id="rId4" Type="http://schemas.openxmlformats.org/officeDocument/2006/relationships/slide" Target="slide20.xml"/></Relationships>
</file>

<file path=ppt/slides/_rels/slide3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27.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36.xml"/></Relationships>
</file>

<file path=ppt/slides/_rels/slide3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27.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36.xml"/></Relationships>
</file>

<file path=ppt/slides/_rels/slide3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32.xml"/><Relationship Id="rId1" Type="http://schemas.openxmlformats.org/officeDocument/2006/relationships/slideLayout" Target="../slideLayouts/slideLayout7.xml"/><Relationship Id="rId6" Type="http://schemas.openxmlformats.org/officeDocument/2006/relationships/slide" Target="slide34.xml"/><Relationship Id="rId5" Type="http://schemas.openxmlformats.org/officeDocument/2006/relationships/slide" Target="slide36.xml"/><Relationship Id="rId4" Type="http://schemas.openxmlformats.org/officeDocument/2006/relationships/slide" Target="slide20.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6.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6.xml"/><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2</a:t>
            </a:r>
            <a:r>
              <a:rPr lang="zh-CN" altLang="zh-CN" dirty="0"/>
              <a:t>　</a:t>
            </a:r>
            <a:r>
              <a:rPr lang="zh-CN" altLang="zh-CN" b="1" dirty="0"/>
              <a:t>装在套子里的人</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check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99761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安然无恙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毫发无损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两者都表示没有受到任何伤害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但词的使用范围不同。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安然无恙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原指人平安没有疾病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后泛指平平安安没有受到任何损伤。使用范围较广。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毫发无损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一点损伤都没有。多用来指没有表皮的创伤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常常用在人上。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一印度女子在火车来临时突然跌入车道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火车过后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该女子竟然</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毫发无损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堪称奇迹。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洪水吞没了这个小村庄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幸运的是村里人都</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安然无恙</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154573" y="445914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28184" y="486916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31374352"/>
      </p:ext>
    </p:extLst>
  </p:cSld>
  <p:clrMapOvr>
    <a:masterClrMapping/>
  </p:clrMapOvr>
  <mc:AlternateContent xmlns:mc="http://schemas.openxmlformats.org/markup-compatibility/2006" xmlns:p14="http://schemas.microsoft.com/office/powerpoint/2010/main">
    <mc:Choice Requires="p14">
      <p:transition spd="slow" p14:dur="11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069619"/>
            <a:ext cx="8128000" cy="330359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理清小说的情节结构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这篇小说采用了怎样的叙述手法和叙事角度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小说采用了倒叙的手法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先写别里科夫的死亡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然后再叙述其故事。采用了第三人称的叙事角度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是故事的见证人。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课文主要写了别里科夫哪些事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根据情节发展可以分成几部分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主要写了别里科夫的日常生活和恋爱故事。按照情节的发展可以把课文分成三部分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5~33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写婚事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34~36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叙结局。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51520" y="2913927"/>
            <a:ext cx="8668614"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73554" y="4118384"/>
            <a:ext cx="8668614" cy="12548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604055"/>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与华连卡的婚事泡汤后只一个月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别里科夫就死了。是被嘲笑死的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还是被吓死的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或者另有原因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你是怎样理解的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嘲笑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最直接原因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、吓、气都有。所有这些死因的背后是套子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杀害别里科夫的元凶应该是套子思想。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N02.eps" descr="id:2147489321;FounderCES"/>
          <p:cNvPicPr/>
          <p:nvPr/>
        </p:nvPicPr>
        <p:blipFill>
          <a:blip r:embed="rId5"/>
          <a:stretch>
            <a:fillRect/>
          </a:stretch>
        </p:blipFill>
        <p:spPr>
          <a:xfrm>
            <a:off x="2771800" y="2565592"/>
            <a:ext cx="2592288" cy="2621261"/>
          </a:xfrm>
          <a:prstGeom prst="rect">
            <a:avLst/>
          </a:prstGeom>
        </p:spPr>
      </p:pic>
      <p:sp>
        <p:nvSpPr>
          <p:cNvPr id="7" name="矩形 6"/>
          <p:cNvSpPr/>
          <p:nvPr/>
        </p:nvSpPr>
        <p:spPr>
          <a:xfrm>
            <a:off x="223866" y="5224144"/>
            <a:ext cx="8412134" cy="9682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2594063"/>
      </p:ext>
    </p:extLst>
  </p:cSld>
  <p:clrMapOvr>
    <a:masterClrMapping/>
  </p:clrMapOvr>
  <mc:AlternateContent xmlns:mc="http://schemas.openxmlformats.org/markup-compatibility/2006" xmlns:p14="http://schemas.microsoft.com/office/powerpoint/2010/main">
    <mc:Choice Requires="p14">
      <p:transition spd="slow" p14:dur="2000">
        <p:strips/>
      </p:transition>
    </mc:Choice>
    <mc:Fallback xmlns="">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513599"/>
            <a:ext cx="8128000" cy="2084801"/>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赏析小说的手法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作者在刻画别里科夫这一形象时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主要采用了哪些描写技巧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正面描写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写其肖像、语言、行为、心理和思想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侧面描写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用华连卡兄妹反衬。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45704" y="3717032"/>
            <a:ext cx="8290295" cy="936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7530534"/>
      </p:ext>
    </p:extLst>
  </p:cSld>
  <p:clrMapOvr>
    <a:masterClrMapping/>
  </p:clrMapOvr>
  <mc:AlternateContent xmlns:mc="http://schemas.openxmlformats.org/markup-compatibility/2006" xmlns:p14="http://schemas.microsoft.com/office/powerpoint/2010/main">
    <mc:Choice Requires="p14">
      <p:transition spd="slow" p14:dur="20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89699"/>
            <a:ext cx="8128000" cy="466090"/>
          </a:xfrm>
          <a:prstGeom prst="rect">
            <a:avLst/>
          </a:prstGeom>
        </p:spPr>
        <p:txBody>
          <a:bodyPr>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套子</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是别里科夫最典型的特征。请根据提示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填写下表。</a:t>
            </a:r>
            <a:endParaRPr lang="zh-CN" altLang="en-US" sz="2200" dirty="0"/>
          </a:p>
        </p:txBody>
      </p:sp>
      <p:graphicFrame>
        <p:nvGraphicFramePr>
          <p:cNvPr id="6" name="对象 5"/>
          <p:cNvGraphicFramePr>
            <a:graphicFrameLocks noChangeAspect="1"/>
          </p:cNvGraphicFramePr>
          <p:nvPr>
            <p:extLst>
              <p:ext uri="{D42A27DB-BD31-4B8C-83A1-F6EECF244321}">
                <p14:modId xmlns:p14="http://schemas.microsoft.com/office/powerpoint/2010/main" val="46534982"/>
              </p:ext>
            </p:extLst>
          </p:nvPr>
        </p:nvGraphicFramePr>
        <p:xfrm>
          <a:off x="508000" y="1966806"/>
          <a:ext cx="8128000" cy="3121838"/>
        </p:xfrm>
        <a:graphic>
          <a:graphicData uri="http://schemas.openxmlformats.org/presentationml/2006/ole">
            <mc:AlternateContent xmlns:mc="http://schemas.openxmlformats.org/markup-compatibility/2006">
              <mc:Choice xmlns:v="urn:schemas-microsoft-com:vml" Requires="v">
                <p:oleObj spid="_x0000_s29701" name="文档" r:id="rId7" imgW="3910080" imgH="1501867" progId="Word.Document.12">
                  <p:embed/>
                </p:oleObj>
              </mc:Choice>
              <mc:Fallback>
                <p:oleObj name="文档" r:id="rId7" imgW="3910080" imgH="1501867" progId="Word.Document.12">
                  <p:embed/>
                  <p:pic>
                    <p:nvPicPr>
                      <p:cNvPr id="0" name=""/>
                      <p:cNvPicPr/>
                      <p:nvPr/>
                    </p:nvPicPr>
                    <p:blipFill>
                      <a:blip r:embed="rId8"/>
                      <a:stretch>
                        <a:fillRect/>
                      </a:stretch>
                    </p:blipFill>
                    <p:spPr>
                      <a:xfrm>
                        <a:off x="508000" y="1966806"/>
                        <a:ext cx="8128000" cy="3121838"/>
                      </a:xfrm>
                      <a:prstGeom prst="rect">
                        <a:avLst/>
                      </a:prstGeom>
                    </p:spPr>
                  </p:pic>
                </p:oleObj>
              </mc:Fallback>
            </mc:AlternateContent>
          </a:graphicData>
        </a:graphic>
      </p:graphicFrame>
      <p:sp>
        <p:nvSpPr>
          <p:cNvPr id="7" name="矩形 6"/>
          <p:cNvSpPr>
            <a:spLocks noChangeAspect="1"/>
          </p:cNvSpPr>
          <p:nvPr/>
        </p:nvSpPr>
        <p:spPr>
          <a:xfrm>
            <a:off x="508000" y="4684808"/>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穿雨鞋、带雨伞、竖衣领、戴墨镜、用棉花堵耳朵眼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任何用具都装在套子里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坐车支篷子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床上挂帐子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睡觉蒙被子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卧室像箱子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千万别闹出什么乱子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教古希腊文躲避生活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只有政府的告示和报纸上的文章才是正确的。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85374" y="4791089"/>
            <a:ext cx="8535097" cy="15571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1264628"/>
      </p:ext>
    </p:extLst>
  </p:cSld>
  <p:clrMapOvr>
    <a:masterClrMapping/>
  </p:clrMapOvr>
  <mc:AlternateContent xmlns:mc="http://schemas.openxmlformats.org/markup-compatibility/2006" xmlns:p14="http://schemas.microsoft.com/office/powerpoint/2010/main">
    <mc:Choice Requires="p14">
      <p:transition spd="slow" p14:dur="2000">
        <p:pull dir="ld"/>
      </p:transition>
    </mc:Choice>
    <mc:Fallback xmlns="">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70906"/>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本文在写作上最大的特点是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运用夸张的手法来彰显人物的个性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活画人物形象。请根据提示填写下表。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600459809"/>
              </p:ext>
            </p:extLst>
          </p:nvPr>
        </p:nvGraphicFramePr>
        <p:xfrm>
          <a:off x="508000" y="2708920"/>
          <a:ext cx="8128000" cy="2494604"/>
        </p:xfrm>
        <a:graphic>
          <a:graphicData uri="http://schemas.openxmlformats.org/presentationml/2006/ole">
            <mc:AlternateContent xmlns:mc="http://schemas.openxmlformats.org/markup-compatibility/2006">
              <mc:Choice xmlns:v="urn:schemas-microsoft-com:vml" Requires="v">
                <p:oleObj spid="_x0000_s30724" name="文档" r:id="rId7" imgW="3926273" imgH="1204877" progId="Word.Document.12">
                  <p:embed/>
                </p:oleObj>
              </mc:Choice>
              <mc:Fallback>
                <p:oleObj name="文档" r:id="rId7" imgW="3926273" imgH="1204877" progId="Word.Document.12">
                  <p:embed/>
                  <p:pic>
                    <p:nvPicPr>
                      <p:cNvPr id="0" name=""/>
                      <p:cNvPicPr/>
                      <p:nvPr/>
                    </p:nvPicPr>
                    <p:blipFill>
                      <a:blip r:embed="rId8"/>
                      <a:stretch>
                        <a:fillRect/>
                      </a:stretch>
                    </p:blipFill>
                    <p:spPr>
                      <a:xfrm>
                        <a:off x="508000" y="2708920"/>
                        <a:ext cx="8128000" cy="2494604"/>
                      </a:xfrm>
                      <a:prstGeom prst="rect">
                        <a:avLst/>
                      </a:prstGeom>
                    </p:spPr>
                  </p:pic>
                </p:oleObj>
              </mc:Fallback>
            </mc:AlternateContent>
          </a:graphicData>
        </a:graphic>
      </p:graphicFrame>
      <p:sp>
        <p:nvSpPr>
          <p:cNvPr id="8" name="矩形 7"/>
          <p:cNvSpPr>
            <a:spLocks noChangeAspect="1"/>
          </p:cNvSpPr>
          <p:nvPr/>
        </p:nvSpPr>
        <p:spPr>
          <a:xfrm>
            <a:off x="508000" y="4795242"/>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运用夸张写思想</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毫无基础却想入非非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虚伪荒唐</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被别人不客气的态度和嘲笑的话语吓死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不堪一击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51520" y="4825955"/>
            <a:ext cx="8690791" cy="9505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54922409"/>
      </p:ext>
    </p:extLst>
  </p:cSld>
  <p:clrMapOvr>
    <a:masterClrMapping/>
  </p:clrMapOvr>
  <mc:AlternateContent xmlns:mc="http://schemas.openxmlformats.org/markup-compatibility/2006" xmlns:p14="http://schemas.microsoft.com/office/powerpoint/2010/main">
    <mc:Choice Requires="p14">
      <p:transition spd="slow" p14:dur="2000">
        <p:pull dir="rd"/>
      </p:transition>
    </mc:Choice>
    <mc:Fallback xmlns="">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9506"/>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别里科夫整天战战兢兢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他怕的是什么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全城的人又为什么怕这个胆小如鼠、弱不禁风的人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是不是矛盾的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注意从俄国当时的社会情形分析。两种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的内涵是不同的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别里科夫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的是新生力量的崛起和人民的觉悟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全城人的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显示了沙皇统治力量的强大。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别里科夫整天战战兢兢、六神无主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是害怕生活中的新事物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害怕社会变革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害怕动摇旧秩序。他自觉地维护着旧制度、旧思想。周围的人虽对他嗤之以鼻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却还没有勇气敢跟他斗争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所以受他辖制。这两种怕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表面上是矛盾的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但其根源都是沙皇专制制度。别里科夫所依附的沙皇政府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一方面极力加强反动统治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在全国制造沉重压抑的气氛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又行将灭亡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摇摇欲坠。革命的风暴还未到来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大多数人还处于迷茫中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不敢起来斗争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所以别里科夫能够辖制全城。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67882" y="2204864"/>
            <a:ext cx="8668614"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7693" y="3429000"/>
            <a:ext cx="8150731" cy="32403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63690"/>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别里科夫作为</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世纪末沙皇时代的特殊产物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被人们嘲讽鞭笞了一百余年。</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世纪的我们重新读来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似乎可以对这一形象做一个多维解读。下面的解读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你能补充理由吗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031910421"/>
              </p:ext>
            </p:extLst>
          </p:nvPr>
        </p:nvGraphicFramePr>
        <p:xfrm>
          <a:off x="508000" y="2939822"/>
          <a:ext cx="8128000" cy="3524531"/>
        </p:xfrm>
        <a:graphic>
          <a:graphicData uri="http://schemas.openxmlformats.org/presentationml/2006/ole">
            <mc:AlternateContent xmlns:mc="http://schemas.openxmlformats.org/markup-compatibility/2006">
              <mc:Choice xmlns:v="urn:schemas-microsoft-com:vml" Requires="v">
                <p:oleObj spid="_x0000_s31748" name="文档" r:id="rId7" imgW="3946425" imgH="1711020" progId="Word.Document.12">
                  <p:embed/>
                </p:oleObj>
              </mc:Choice>
              <mc:Fallback>
                <p:oleObj name="文档" r:id="rId7" imgW="3946425" imgH="1711020" progId="Word.Document.12">
                  <p:embed/>
                  <p:pic>
                    <p:nvPicPr>
                      <p:cNvPr id="0" name=""/>
                      <p:cNvPicPr/>
                      <p:nvPr/>
                    </p:nvPicPr>
                    <p:blipFill>
                      <a:blip r:embed="rId8"/>
                      <a:stretch>
                        <a:fillRect/>
                      </a:stretch>
                    </p:blipFill>
                    <p:spPr>
                      <a:xfrm>
                        <a:off x="508000" y="2939822"/>
                        <a:ext cx="8128000" cy="3524531"/>
                      </a:xfrm>
                      <a:prstGeom prst="rect">
                        <a:avLst/>
                      </a:prstGeom>
                    </p:spPr>
                  </p:pic>
                </p:oleObj>
              </mc:Fallback>
            </mc:AlternateContent>
          </a:graphicData>
        </a:graphic>
      </p:graphicFrame>
    </p:spTree>
    <p:extLst>
      <p:ext uri="{BB962C8B-B14F-4D97-AF65-F5344CB8AC3E}">
        <p14:creationId xmlns:p14="http://schemas.microsoft.com/office/powerpoint/2010/main" val="3998487389"/>
      </p:ext>
    </p:extLst>
  </p:cSld>
  <p:clrMapOvr>
    <a:masterClrMapping/>
  </p:clrMapOvr>
  <mc:AlternateContent xmlns:mc="http://schemas.openxmlformats.org/markup-compatibility/2006" xmlns:p14="http://schemas.microsoft.com/office/powerpoint/2010/main">
    <mc:Choice Requires="p14">
      <p:transition spd="slow" p14:dur="1600">
        <p:strips dir="ru"/>
      </p:transition>
    </mc:Choice>
    <mc:Fallback xmlns="">
      <p:transition spd="slow">
        <p:strips dir="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可从他对自己的约束和结局分析其可悲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可从他的恋爱和自尊角度分析其是有感情的。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别里科夫的套子是对自己的一种保护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他无意于害人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却被别人嘲讽。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他想恋爱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差点结了婚。他有自尊心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遭到柯瓦连科的训斥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他心慌意乱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胆战心惊。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45704" y="3163002"/>
            <a:ext cx="8402759" cy="17781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15161966"/>
      </p:ext>
    </p:extLst>
  </p:cSld>
  <p:clrMapOvr>
    <a:masterClrMapping/>
  </p:clrMapOvr>
  <mc:AlternateContent xmlns:mc="http://schemas.openxmlformats.org/markup-compatibility/2006" xmlns:p14="http://schemas.microsoft.com/office/powerpoint/2010/main">
    <mc:Choice Requires="p14">
      <p:transition spd="slow" p14:dur="16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129191621"/>
              </p:ext>
            </p:extLst>
          </p:nvPr>
        </p:nvGraphicFramePr>
        <p:xfrm>
          <a:off x="508000" y="1412776"/>
          <a:ext cx="8128000" cy="4980375"/>
        </p:xfrm>
        <a:graphic>
          <a:graphicData uri="http://schemas.openxmlformats.org/presentationml/2006/ole">
            <mc:AlternateContent xmlns:mc="http://schemas.openxmlformats.org/markup-compatibility/2006">
              <mc:Choice xmlns:v="urn:schemas-microsoft-com:vml" Requires="v">
                <p:oleObj spid="_x0000_s32772" name="文档" r:id="rId7" imgW="3837032" imgH="2350717" progId="Word.Document.12">
                  <p:embed/>
                </p:oleObj>
              </mc:Choice>
              <mc:Fallback>
                <p:oleObj name="文档" r:id="rId7" imgW="3837032" imgH="2350717" progId="Word.Document.12">
                  <p:embed/>
                  <p:pic>
                    <p:nvPicPr>
                      <p:cNvPr id="0" name=""/>
                      <p:cNvPicPr/>
                      <p:nvPr/>
                    </p:nvPicPr>
                    <p:blipFill>
                      <a:blip r:embed="rId8"/>
                      <a:stretch>
                        <a:fillRect/>
                      </a:stretch>
                    </p:blipFill>
                    <p:spPr>
                      <a:xfrm>
                        <a:off x="508000" y="1412776"/>
                        <a:ext cx="8128000" cy="4980375"/>
                      </a:xfrm>
                      <a:prstGeom prst="rect">
                        <a:avLst/>
                      </a:prstGeom>
                    </p:spPr>
                  </p:pic>
                </p:oleObj>
              </mc:Fallback>
            </mc:AlternateContent>
          </a:graphicData>
        </a:graphic>
      </p:graphicFrame>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strips dir="ru"/>
      </p:transition>
    </mc:Choice>
    <mc:Fallback xmlns="">
      <p:transition spd="slow">
        <p:strips dir="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4094532209"/>
              </p:ext>
            </p:extLst>
          </p:nvPr>
        </p:nvGraphicFramePr>
        <p:xfrm>
          <a:off x="508000" y="1772816"/>
          <a:ext cx="8128000" cy="4152734"/>
        </p:xfrm>
        <a:graphic>
          <a:graphicData uri="http://schemas.openxmlformats.org/presentationml/2006/ole">
            <mc:AlternateContent xmlns:mc="http://schemas.openxmlformats.org/markup-compatibility/2006">
              <mc:Choice xmlns:v="urn:schemas-microsoft-com:vml" Requires="v">
                <p:oleObj spid="_x0000_s1081" name="文档" r:id="rId4" imgW="3998962" imgH="2043648" progId="Word.Document.12">
                  <p:embed/>
                </p:oleObj>
              </mc:Choice>
              <mc:Fallback>
                <p:oleObj name="文档" r:id="rId4" imgW="3998962" imgH="2043648" progId="Word.Document.12">
                  <p:embed/>
                  <p:pic>
                    <p:nvPicPr>
                      <p:cNvPr id="0" name=""/>
                      <p:cNvPicPr/>
                      <p:nvPr/>
                    </p:nvPicPr>
                    <p:blipFill>
                      <a:blip r:embed="rId5"/>
                      <a:stretch>
                        <a:fillRect/>
                      </a:stretch>
                    </p:blipFill>
                    <p:spPr>
                      <a:xfrm>
                        <a:off x="508000" y="1772816"/>
                        <a:ext cx="8128000" cy="4152734"/>
                      </a:xfrm>
                      <a:prstGeom prst="rect">
                        <a:avLst/>
                      </a:prstGeom>
                    </p:spPr>
                  </p:pic>
                </p:oleObj>
              </mc:Fallback>
            </mc:AlternateContent>
          </a:graphicData>
        </a:graphic>
      </p:graphicFrame>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cover dir="rd"/>
      </p:transition>
    </mc:Choice>
    <mc:Fallback xmlns="">
      <p:transition spd="slow">
        <p:cover dir="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79378"/>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乞</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契诃夫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仁慈的老爷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行行好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请顾念一下我这个不幸的挨饿的人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我三天没吃东西了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我当了八年的乡村教师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现在失业了。请帮帮忙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行行好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律师斯克沃尔佐夫打量着他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瞧瞧他那件灰蓝色的破大衣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混浊的醉眼和脸上的红斑。他觉得好像在什么地方见过这个人。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在前天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我好像在花园街遇见过您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不过那时您说您是被开除的大学生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没有说是乡村教师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还记得吗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这很下流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这是诈骗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斯克沃尔佐夫大发脾气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毫不留情地痛斥这个求告的人。这家伙一味说谎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利用别人的仁慈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恰恰亵渎了他出于纯洁的心灵喜欢周济穷人的一片好意。破衣人起先一再辩解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后来不作声了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羞愧得低下了头。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一手按到胸口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说了谎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我原来在俄罗斯合唱团里任职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由于酗酒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我被赶了出来。不说谎又有什么办法呢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斯克沃尔佐夫大喝一声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逼近他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您应该工作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这个我自己也明白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可是上哪儿去找工作呀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去当看门人吧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谁也不会要我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工厂也不会要我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工人要有手艺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我却什么也不会。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您总能找到借口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您愿意去劈柴吗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在我家里劈柴您愿意吗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我可以劈</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0571976"/>
      </p:ext>
    </p:extLst>
  </p:cSld>
  <p:clrMapOvr>
    <a:masterClrMapping/>
  </p:clrMapOvr>
  <p:transition spd="slow">
    <p:pull dir="l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9" name="N29.eps" descr="id:2147489389;FounderCES"/>
          <p:cNvPicPr/>
          <p:nvPr/>
        </p:nvPicPr>
        <p:blipFill>
          <a:blip r:embed="rId7"/>
          <a:stretch>
            <a:fillRect/>
          </a:stretch>
        </p:blipFill>
        <p:spPr>
          <a:xfrm>
            <a:off x="3203848" y="1333280"/>
            <a:ext cx="2520280" cy="1846645"/>
          </a:xfrm>
          <a:prstGeom prst="rect">
            <a:avLst/>
          </a:prstGeom>
        </p:spPr>
      </p:pic>
      <p:sp>
        <p:nvSpPr>
          <p:cNvPr id="2" name="矩形 1"/>
          <p:cNvSpPr>
            <a:spLocks noChangeAspect="1"/>
          </p:cNvSpPr>
          <p:nvPr/>
        </p:nvSpPr>
        <p:spPr>
          <a:xfrm>
            <a:off x="508000" y="3118582"/>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斯克沃尔佐夫高兴地搓着手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把厨娘叫了出来。对她说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奥莉加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把这位先生领到板棚里去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让他劈木柴。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斯克沃尔佐夫赶紧走进餐室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那里的窗子正对着院子。斯克沃尔佐夫看到他们进了院子。奥莉加气呼呼地打量她的同伴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打开锁着的板棚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砰一声恶狠狠地推开了门。那个冒牌教师和冒牌大学生坐到木墩子上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用拳头支着红腮帮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想起心事来。厨娘把一把斧子扔到他脚旁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破衣人迟疑地拉过一块木柴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把它放在两腿中间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胆怯地用斧子砍下去。木柴摇晃起来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倒了。那人又把它拉过来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很小心地砍下去。木柴又倒下了。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2827971"/>
      </p:ext>
    </p:extLst>
  </p:cSld>
  <p:clrMapOvr>
    <a:masterClrMapping/>
  </p:clrMapOvr>
  <p:transition spd="slow">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231273"/>
            <a:ext cx="8128000" cy="57261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斯克沃尔佐夫的气愤已经消散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他感到有点不安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有点惭愧。他回到书房里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我这样做是为了他好。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一小时后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奥莉加来报告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木柴已经劈好。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把这半卢布交给他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斯克沃尔佐夫说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要是他愿意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让他常来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活总是有的。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他经常出现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有时把雪扫成堆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有时收拾板棚里的杂物。斯克沃尔佐夫搬家时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雇他来帮忙。破衣人没有喝酒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很少说话。搬运完之后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斯克沃尔佐夫吩咐人把他找来。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我看得出来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我的话对您起了作用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递给他一个卢布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这是给您的工钱。我看得出来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您没有喝酒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也不反对工作。您叫什么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卢什科夫。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卢什科夫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我现在介绍您去做另一份工作。您拿上这封信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明天去找我的一个同行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他会给您一份抄写的工作。好好工作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把酒戒了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别忘了我对您说过的话。再见吧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斯克沃尔佐夫很得意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自己总算把这个人拉到了正道上。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78524708"/>
      </p:ext>
    </p:extLst>
  </p:cSld>
  <p:clrMapOvr>
    <a:masterClrMapping/>
  </p:clrMapOvr>
  <p:transition spd="slow">
    <p:cover dir="l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8066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两年过去了。有一天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斯克沃尔佐夫站在剧院的售票处付钱买票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看到身旁站着一个身材矮小的人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翻着羊羔皮领子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戴一顶旧的海狗皮帽子。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卢什科夫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是您呀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斯克沃尔佐夫问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现在做什么事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日子过得好吧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现在我在一位公证人那里工作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每月拿三十五个卢布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谢天谢地。太好了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我为您感到高兴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非常非常高兴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卢什科夫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要知道您在某种程度上可以说是我的教子。要知道这是我把您推上了正道。</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卢什科夫说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我既感激您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也感激您家的厨娘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求上帝保佑这个善良而高尚的女人身体健康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说实在的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真正救我的是您家的厨娘奥莉加。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0019343"/>
      </p:ext>
    </p:extLst>
  </p:cSld>
  <p:clrMapOvr>
    <a:masterClrMapping/>
  </p:clrMapOvr>
  <p:transition spd="slow">
    <p:check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这是怎么回事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当初我去您家劈柴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她总是这样开始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你这个酒鬼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你这个天地不容的人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然后发起愁来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瞧着我的脸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哭着说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你是个不幸的人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你活在世上没有一点快活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就是到了另一个世界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你这酒鬼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也要下地狱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你这苦命人啊</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尽是这类的话。但重要的是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她替我劈柴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我在您家里连一根柴也没有劈过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为什么她要挽救我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为什么我瞧着她就决心痛改前非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这些我对您也解释不清。我只知道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她的那些话和高尚的行为使我的心灵起了变化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是她挽救了我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这件事我永世不忘。该入场了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里面正在打铃。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卢什科夫鞠躬告辞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找他的楼座去了。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冯加译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0955974"/>
      </p:ext>
    </p:extLst>
  </p:cSld>
  <p:clrMapOvr>
    <a:masterClrMapping/>
  </p:clrMapOvr>
  <p:transition spd="slow">
    <p:strips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4438"/>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小说两次写到卢什科夫的衣着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作者这样写的用意是什么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第一次描写卢什科夫的衣着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表现了他生活无依的惨况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突出了他乞丐一般的落魄气质。</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第二次描写卢什科夫的衣着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表现了他生活有了着落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并且已经有了更高的追求。</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两次关于衣着的描写形成对比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表现了卢什科夫生活状况的变化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侧面表现了斯克沃尔佐夫和奥莉加帮助卢什科夫所产生的积极效果。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Times New Roman" panose="02020603050405020304" pitchFamily="18" charset="0"/>
                <a:cs typeface="Times New Roman" panose="02020603050405020304" pitchFamily="18" charset="0"/>
              </a:rPr>
              <a:t>38730003</a:t>
            </a:r>
            <a:r>
              <a:rPr lang="zh-CN" altLang="zh-CN" sz="2200" dirty="0">
                <a:solidFill>
                  <a:srgbClr val="000000"/>
                </a:solidFill>
                <a:latin typeface="Times New Roman" panose="02020603050405020304" pitchFamily="18" charset="0"/>
                <a:cs typeface="Times New Roman" panose="02020603050405020304" pitchFamily="18" charset="0"/>
              </a:rPr>
              <a:t>小说中的斯克沃尔佐夫有哪些特点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有同情心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乐于周济穷人。他让卢什科夫到自己家干活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并给他介绍一份抄写工作。</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痛恨撒谎欺骗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痛恨为自己的懒惰寻找借口的人。</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喜欢自我夸耀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希望自己的善举得到别人的感谢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以满足自己的虚荣心。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95536" y="2564904"/>
            <a:ext cx="8419963" cy="20257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6553" y="5013176"/>
            <a:ext cx="8064896" cy="1656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9387484"/>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19620"/>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契诃夫三兄弟迥然不同的人生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刘继兴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英国启蒙主义诗人杨格说过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美德有助于天才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作家为人愈好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愈能写好作品。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俄国作家契诃夫及其两个哥哥所走的道路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从正反两个方面给这句话做了最好的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契诃夫的哥哥亚历山大有着惊人的记忆力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知识非常渊博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当时一些知名学者常常请他以记者的身份出席各种学术团体的会议。他还能写小说。契诃夫曾预言亚历山大能成为一名很杰出的作家。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契诃夫的另一个哥哥尼古拉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也是极有才华的人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他的绘画天才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曾得到</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世纪俄国著名的风景画作家列维坦的赏识。他还为契诃夫的小说画过插图。当时莫斯科出版的幽默刊物《旁观者》的文章和绘画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曾一度被契诃夫三兄弟包揽了。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strips/>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7937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亚历山大和尼古拉走上了与弟弟契诃夫截然不同的道路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他俩都辜负了自己的聪明才智。亚历山大所写的小说全都格调低下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散发着俗不可耐的市侩气。后来他堕落成了一家无名报馆的奴隶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在生命承受之轻中默默地死去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留下了一大堆毫无价值的小说。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尼古拉的结局比亚历山大更令人痛心。他很少读书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成天只知道酗酒。三十一岁时就死去了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契诃夫在给亚历山大的信中谈到尼古拉的情况时痛心地说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尼古拉成天闲荡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一个强有力的出色的俄罗斯天才就这样毁掉了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毁得毫无价值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你看他最近的作品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画的是什么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尽是画一些庸俗的、一文不值的东西。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398702"/>
      </p:ext>
    </p:extLst>
  </p:cSld>
  <p:clrMapOvr>
    <a:masterClrMapping/>
  </p:clrMapOvr>
  <p:transition spd="slow">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三兄弟中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只有契诃夫认识到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才华只有和高尚的情操相结合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才能写出广大读者喜闻乐见的作品。他非常关心下层人民的疾苦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描写普通人的生活。和契诃夫同时代的作家彼塞尔盖耶科在回忆中称契诃夫为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典型的人民的儿子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托尔斯泰也非常钦佩契诃夫的人格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他曾在病中情不自禁地称契诃夫为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。上苍崇德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天道酬勤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契诃夫后来终于成了举世闻名的大作家。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0076639"/>
      </p:ext>
    </p:extLst>
  </p:cSld>
  <p:clrMapOvr>
    <a:masterClrMapping/>
  </p:clrMapOvr>
  <p:transition spd="slow">
    <p:split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4950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这篇小说反映的是</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世纪末沙皇俄国的黑暗现实。</a:t>
            </a:r>
            <a:r>
              <a:rPr lang="en-US" altLang="zh-CN" sz="2200" dirty="0">
                <a:solidFill>
                  <a:srgbClr val="000000"/>
                </a:solidFill>
                <a:latin typeface="Times New Roman" panose="02020603050405020304" pitchFamily="18" charset="0"/>
                <a:cs typeface="Times New Roman" panose="02020603050405020304" pitchFamily="18" charset="0"/>
              </a:rPr>
              <a:t>1881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沙皇亚历山大二世被刺身亡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继位的沙皇亚历山大三世加强了专制统治。受欧洲进步文明潮流的影响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俄国也兴起变革之风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要求自由民主。面对汹涌的变革浪潮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沙皇政府采取一切暴力手段进行镇压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逮捕流放革命者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查封进步刊物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禁锢人们的思想言论。全国警探密布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告密者横行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一切反动势力纠合起来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对抗进步的潮流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竭力维护腐朽没落的沙皇统治。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契诃夫的这篇小说发表于</a:t>
            </a:r>
            <a:r>
              <a:rPr lang="en-US" altLang="zh-CN" sz="2200" dirty="0">
                <a:solidFill>
                  <a:srgbClr val="000000"/>
                </a:solidFill>
                <a:latin typeface="Times New Roman" panose="02020603050405020304" pitchFamily="18" charset="0"/>
                <a:cs typeface="Times New Roman" panose="02020603050405020304" pitchFamily="18" charset="0"/>
              </a:rPr>
              <a:t>1898</a:t>
            </a:r>
            <a:r>
              <a:rPr lang="zh-CN" altLang="zh-CN" sz="2200" dirty="0">
                <a:solidFill>
                  <a:srgbClr val="000000"/>
                </a:solidFill>
                <a:latin typeface="Times New Roman" panose="02020603050405020304" pitchFamily="18" charset="0"/>
                <a:cs typeface="Times New Roman" panose="02020603050405020304" pitchFamily="18" charset="0"/>
              </a:rPr>
              <a:t>年。别里科夫这个形象是作家以故乡塔于洛格初级学校的一个教员兼学监狄河诺夫为原型塑造的。契诃夫对黑暗的沙皇专制制度下的知识界做了长期的、深入细致的观察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把知识分子中的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狄河诺夫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们的思想性格和习惯集中起来进行艺术概括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运用夸张的艺术手法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塑造了别里科夫这个世界文学史上少见的典型形象。课文是原小说主要部分的节选。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44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契诃夫从</a:t>
            </a:r>
            <a:r>
              <a:rPr lang="en-US" altLang="zh-CN" sz="2200" dirty="0">
                <a:solidFill>
                  <a:srgbClr val="000000"/>
                </a:solidFill>
                <a:latin typeface="Times New Roman" panose="02020603050405020304" pitchFamily="18" charset="0"/>
                <a:cs typeface="Times New Roman" panose="02020603050405020304" pitchFamily="18" charset="0"/>
              </a:rPr>
              <a:t>1880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年开始发表作品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其小说《普里什别叶夫中士》《变色龙》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写出了封建统治阶级忠实奴才的愚蠢专横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《哀伤》和《苦恼》描绘了劳动人民的悲惨遭遇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《草原》成功塑造了农民的质朴形象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《乏味的故事》《决斗》描写了知识分子的痛苦探索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《装在套子里的人》刻画了仇视新事件的保守分子的典型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《姚内奇》叙述庸俗的小市民的一生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《农民》和《在峡谷里》描写苦难深重的帝俄农民的生活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《第六病室》描写了俄国生活的落后。其剧作《海鸥》《万尼亚舅舅》和《三姊妹》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揭示了停滞落后的帝俄社会生活。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契诃夫蜚声世界文坛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在中国更是享有极高的声誉。瞿秋白、鲁迅、茅盾、郭沫若、巴金等都对契诃夫有过很高的评价。连对许多大文豪都颇有微词的钱钟书也对契诃夫欣赏不已</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钱钟书在为弟子们讲授契诃夫时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他出的题目就叫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永远的契诃夫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0019230"/>
      </p:ext>
    </p:extLst>
  </p:cSld>
  <p:clrMapOvr>
    <a:masterClrMapping/>
  </p:clrMapOvr>
  <p:transition spd="slow">
    <p:cover dir="l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这篇短文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采用对比的手法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写了契诃夫三兄弟的才华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也写了他们选择的道路和结局。并通过三兄弟的不同人生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告诉我们这样一个道理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有着怎样的品格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选择怎样的道路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是人生能否成功的关键。契诃夫正是走进民间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写普通人的生活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对普通人给予关注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才成就了他辉煌的人生。</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46635330"/>
      </p:ext>
    </p:extLst>
  </p:cSld>
  <p:clrMapOvr>
    <a:masterClrMapping/>
  </p:clrMapOvr>
  <p:transition spd="slow">
    <p:cu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致别里科夫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沉重的希腊文压弯你的躯壳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愚蠢的沙俄大衣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裹住一个没有血肉的灵魂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权柄的黑伞能遮蔽太阳的光辉么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岸然的大盖帽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也难掩住伪君子的面影。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你的墨镜全然滤去春天的色彩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塞耳的棉花却敌不过飞鸟的齐鸣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只会念叨残喘的文告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而你的双脚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永远永远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在污泥辙印中踽踽独行。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是一只口袋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妄图将世界塞进你的套子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你终于死去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遗憾那一抔黄土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没能埋葬你那游荡的幽灵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走出闭塞、拥抱生活、参与革新、阳光心态</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5104476"/>
      </p:ext>
    </p:extLst>
  </p:cSld>
  <p:clrMapOvr>
    <a:masterClrMapping/>
  </p:clrMapOvr>
  <p:transition spd="slow">
    <p:cu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4291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在这个生活里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哪怕在最偏僻的蛮荒地带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也没有一件事情是偶然的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一切都充满一个共同的思想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一切东西只有一个灵魂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要了解这种生活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光是思考还不够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光是判断也不够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也许人还得有透视生活的能力才行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而这种能力分明并不是大家都有。只有把自己的生活看作偶然的人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才会认为那个不幸的、落魄的、自杀的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神经衰弱的人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照医生的说法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和那个把每天的生活消磨在东跑西跑上面的老农民是偶然是生活的断片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也只有把自己的生活看作一个浑然的整体的一部分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而且对这实事看得很透的人才会认为他们是一个神奇而合理的有机体的构成部分。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契诃夫《出差》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偶然与必然、生活要有方向、不能浑浑噩噩、拿捏生活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6689817"/>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寓庄于谐写人物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寓庄于谐法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是指以幽默的语言和诙谐的笔调来表现严肃庄重、深刻丰富的思想内容的写作方法。一方面是夸张人物性格本身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像别里科夫这样整天躲在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套子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里的人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在现实生活中是不可能存在的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另一方面是夸张人物的作用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说他把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整个中学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辖制了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足足十五年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全城都受着他辖制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大家什么都不敢干。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这些夸张是作者对生活的高度概括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展现了社会的真实本质。讽刺也表现在两方面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一是通过对别里科夫性格行为的夸张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嘲讽了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套中人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的丑陋和可憎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二是以戏剧化的情节描写别里科夫可悲的下场。他生平最怕出乱子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结果乱子偏偏找上他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挺好的婚事让他自己无端搞出了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这不是绝妙的讽刺吗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3186732"/>
      </p:ext>
    </p:extLst>
  </p:cSld>
  <p:clrMapOvr>
    <a:masterClrMapping/>
  </p:clrMapOvr>
  <p:transition spd="slow">
    <p:split orient="vert" dir="in"/>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这种方法在高考作文中常常受到阅卷老师的青睐。其特点是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语言笔调虽然幽默诙谐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但思想内容却庄重深刻。运用这种方法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使文章充满幽默感和喜剧性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使读者在轻松愉快的笑声中思考、领悟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获得美的感受和思想的熏陶。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39768518"/>
      </p:ext>
    </p:extLst>
  </p:cSld>
  <p:clrMapOvr>
    <a:masterClrMapping/>
  </p:clrMapOvr>
  <p:transition spd="slow">
    <p:strips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7937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学习这种寓庄于谐的手法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或从言语或从行为方面描写一个人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力求生动形象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具体感人。</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话说严监生临死之时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伸着两个指头总不肯断气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几个侄儿和些家人都来讧乱着问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有说为两个人的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有说为两件事的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有说为两处田地的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纷纷不一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只管摇头不是。赵氏分开众人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走上前道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只有我能知道你的心事。你是为那灯盏里点的是两茎灯草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不放心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恐费了油。我如今挑掉一茎就是了。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忙走去挑掉一茎。众人看严监生时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点一点头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把手垂下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登时就没了气。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吴敬梓《儒林外史》</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9534728"/>
      </p:ext>
    </p:extLst>
  </p:cSld>
  <p:clrMapOvr>
    <a:masterClrMapping/>
  </p:clrMapOvr>
  <p:transition spd="slow">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N01.eps" descr="id:2147489276;FounderCES"/>
          <p:cNvPicPr/>
          <p:nvPr/>
        </p:nvPicPr>
        <p:blipFill>
          <a:blip r:embed="rId5"/>
          <a:stretch>
            <a:fillRect/>
          </a:stretch>
        </p:blipFill>
        <p:spPr>
          <a:xfrm>
            <a:off x="3172425" y="1412776"/>
            <a:ext cx="2047647" cy="2374320"/>
          </a:xfrm>
          <a:prstGeom prst="rect">
            <a:avLst/>
          </a:prstGeom>
        </p:spPr>
      </p:pic>
      <p:sp>
        <p:nvSpPr>
          <p:cNvPr id="3" name="矩形 2"/>
          <p:cNvSpPr>
            <a:spLocks noChangeAspect="1"/>
          </p:cNvSpPr>
          <p:nvPr/>
        </p:nvSpPr>
        <p:spPr>
          <a:xfrm>
            <a:off x="508000" y="3787096"/>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契诃夫</a:t>
            </a:r>
            <a:r>
              <a:rPr lang="en-US" altLang="zh-CN" sz="2200" dirty="0">
                <a:solidFill>
                  <a:srgbClr val="000000"/>
                </a:solidFill>
                <a:latin typeface="Times New Roman" panose="02020603050405020304" pitchFamily="18" charset="0"/>
                <a:cs typeface="Times New Roman" panose="02020603050405020304" pitchFamily="18" charset="0"/>
              </a:rPr>
              <a:t>(1860—1904),19</a:t>
            </a:r>
            <a:r>
              <a:rPr lang="zh-CN" altLang="zh-CN" sz="2200" dirty="0">
                <a:solidFill>
                  <a:srgbClr val="000000"/>
                </a:solidFill>
                <a:latin typeface="Times New Roman" panose="02020603050405020304" pitchFamily="18" charset="0"/>
                <a:cs typeface="Times New Roman" panose="02020603050405020304" pitchFamily="18" charset="0"/>
              </a:rPr>
              <a:t>世纪末期俄国批判现实主义作家、短篇小说艺术大师、戏剧家。他的作品揭露沙皇政府对人民的残酷压榨和剥削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讽刺庸俗腐朽的市侩习气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同情被侮辱、被损害的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带有明显的伤感色彩。契诃夫与法国作家莫泊桑、美国作家欧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亨利并称为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世界三大短篇小说巨匠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。代表作有小说《第六病室》《小公务员之死》《带阁楼的房子》和剧本《樱桃园》《万尼亚舅舅》等。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876198"/>
      </p:ext>
    </p:extLst>
  </p:cSld>
  <p:clrMapOvr>
    <a:masterClrMapping/>
  </p:clrMapOvr>
  <p:transition spd="slow">
    <p:cover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批判现实主义特指</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世纪在欧洲形成的一种文艺思潮和创作方法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其特点是暴露现实的黑暗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批判社会的罪恶。批判现实主义文学是在继承以往文学的现实主义传统的基础上形成的。代表作家有法国的司汤达、巴尔扎克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英国的狄更斯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俄国的托尔斯泰、契诃夫等。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01583252"/>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556792"/>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822561815"/>
              </p:ext>
            </p:extLst>
          </p:nvPr>
        </p:nvGraphicFramePr>
        <p:xfrm>
          <a:off x="508000" y="2092778"/>
          <a:ext cx="8128000" cy="4360558"/>
        </p:xfrm>
        <a:graphic>
          <a:graphicData uri="http://schemas.openxmlformats.org/presentationml/2006/ole">
            <mc:AlternateContent xmlns:mc="http://schemas.openxmlformats.org/markup-compatibility/2006">
              <mc:Choice xmlns:v="urn:schemas-microsoft-com:vml" Requires="v">
                <p:oleObj spid="_x0000_s7191" name="文档" r:id="rId7" imgW="3893887" imgH="2089366" progId="Word.Document.12">
                  <p:embed/>
                </p:oleObj>
              </mc:Choice>
              <mc:Fallback>
                <p:oleObj name="文档" r:id="rId7" imgW="3893887" imgH="2089366" progId="Word.Document.12">
                  <p:embed/>
                  <p:pic>
                    <p:nvPicPr>
                      <p:cNvPr id="0" name=""/>
                      <p:cNvPicPr/>
                      <p:nvPr/>
                    </p:nvPicPr>
                    <p:blipFill>
                      <a:blip r:embed="rId8"/>
                      <a:stretch>
                        <a:fillRect/>
                      </a:stretch>
                    </p:blipFill>
                    <p:spPr>
                      <a:xfrm>
                        <a:off x="508000" y="2092778"/>
                        <a:ext cx="8128000" cy="4360558"/>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zoom/>
      </p:transition>
    </mc:Choice>
    <mc:Fallback xmlns="">
      <p:transition spd="slow">
        <p:zo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2255463"/>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308080119"/>
              </p:ext>
            </p:extLst>
          </p:nvPr>
        </p:nvGraphicFramePr>
        <p:xfrm>
          <a:off x="508000" y="2767009"/>
          <a:ext cx="8128000" cy="2606207"/>
        </p:xfrm>
        <a:graphic>
          <a:graphicData uri="http://schemas.openxmlformats.org/presentationml/2006/ole">
            <mc:AlternateContent xmlns:mc="http://schemas.openxmlformats.org/markup-compatibility/2006">
              <mc:Choice xmlns:v="urn:schemas-microsoft-com:vml" Requires="v">
                <p:oleObj spid="_x0000_s27665" name="文档" r:id="rId7" imgW="3837032" imgH="1230077" progId="Word.Document.12">
                  <p:embed/>
                </p:oleObj>
              </mc:Choice>
              <mc:Fallback>
                <p:oleObj name="文档" r:id="rId7" imgW="3837032" imgH="1230077" progId="Word.Document.12">
                  <p:embed/>
                  <p:pic>
                    <p:nvPicPr>
                      <p:cNvPr id="0" name=""/>
                      <p:cNvPicPr/>
                      <p:nvPr/>
                    </p:nvPicPr>
                    <p:blipFill>
                      <a:blip r:embed="rId8"/>
                      <a:stretch>
                        <a:fillRect/>
                      </a:stretch>
                    </p:blipFill>
                    <p:spPr>
                      <a:xfrm>
                        <a:off x="508000" y="2767009"/>
                        <a:ext cx="8128000" cy="2606207"/>
                      </a:xfrm>
                      <a:prstGeom prst="rect">
                        <a:avLst/>
                      </a:prstGeom>
                    </p:spPr>
                  </p:pic>
                </p:oleObj>
              </mc:Fallback>
            </mc:AlternateContent>
          </a:graphicData>
        </a:graphic>
      </p:graphicFrame>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pull dir="ld"/>
      </p:transition>
    </mc:Choice>
    <mc:Fallback xmlns="">
      <p:transition spd="slow">
        <p:pull dir="l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227492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撮合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从中介绍促成。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怂恿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鼓动别人去做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讥诮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冷言冷语地讥讽。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正人君子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指品行端正的人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有时也用来讥讽假装正经的人。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战战兢兢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形容因害怕而微微发抖的样子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也形容小心谨慎的样子。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1391600"/>
      </p:ext>
    </p:extLst>
  </p:cSld>
  <p:clrMapOvr>
    <a:masterClrMapping/>
  </p:clrMapOvr>
  <mc:AlternateContent xmlns:mc="http://schemas.openxmlformats.org/markup-compatibility/2006" xmlns:p14="http://schemas.microsoft.com/office/powerpoint/2010/main">
    <mc:Choice Requires="p14">
      <p:transition spd="slow" p14:dur="1100">
        <p:strips dir="rd"/>
      </p:transition>
    </mc:Choice>
    <mc:Fallback xmlns="">
      <p:transition spd="slow">
        <p:strips dir="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380663"/>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不止</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有两个词性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作动词时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表示继续不停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作副词时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表示超出某个数目或范围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后面一般跟数词。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是连词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不但、不仅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后面一般跟名词和代词。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这些措施</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不只</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发展了经济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还保护了环境。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通往广场的路</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你跟他说清楚在哪里碰头了吗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误解</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曲解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误解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错误地理解。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错误解释客观事实或别人的原意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多指故意地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人遭</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误解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休怨恨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物过严冬即回春。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你这样分析文章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实际上是</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曲解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了作者的原意。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627148" y="345103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32791" y="384947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55217" y="546632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297051" y="585406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7019275"/>
      </p:ext>
    </p:extLst>
  </p:cSld>
  <p:clrMapOvr>
    <a:masterClrMapping/>
  </p:clrMapOvr>
  <mc:AlternateContent xmlns:mc="http://schemas.openxmlformats.org/markup-compatibility/2006" xmlns:p14="http://schemas.microsoft.com/office/powerpoint/2010/main">
    <mc:Choice Requires="p14">
      <p:transition spd="slow" p14:dur="1100">
        <p:cover dir="ld"/>
      </p:transition>
    </mc:Choice>
    <mc:Fallback xmlns="">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235</TotalTime>
  <Words>3728</Words>
  <Application>Microsoft Office PowerPoint</Application>
  <PresentationFormat>全屏显示(4:3)</PresentationFormat>
  <Paragraphs>237</Paragraphs>
  <Slides>36</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36</vt:i4>
      </vt:variant>
    </vt:vector>
  </HeadingPairs>
  <TitlesOfParts>
    <vt:vector size="49"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2　装在套子里的人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24</cp:revision>
  <dcterms:created xsi:type="dcterms:W3CDTF">2015-04-23T00:36:31Z</dcterms:created>
  <dcterms:modified xsi:type="dcterms:W3CDTF">2016-03-11T04:32:39Z</dcterms:modified>
</cp:coreProperties>
</file>