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74" r:id="rId2"/>
    <p:sldId id="265" r:id="rId3"/>
    <p:sldId id="311" r:id="rId4"/>
    <p:sldId id="312" r:id="rId5"/>
    <p:sldId id="313" r:id="rId6"/>
    <p:sldId id="314" r:id="rId7"/>
    <p:sldId id="315" r:id="rId8"/>
    <p:sldId id="333" r:id="rId9"/>
    <p:sldId id="266" r:id="rId10"/>
    <p:sldId id="316" r:id="rId11"/>
    <p:sldId id="318" r:id="rId12"/>
    <p:sldId id="319" r:id="rId13"/>
    <p:sldId id="320" r:id="rId14"/>
    <p:sldId id="321" r:id="rId15"/>
    <p:sldId id="269" r:id="rId16"/>
    <p:sldId id="325" r:id="rId17"/>
    <p:sldId id="326" r:id="rId18"/>
    <p:sldId id="327" r:id="rId19"/>
    <p:sldId id="328" r:id="rId20"/>
    <p:sldId id="283" r:id="rId21"/>
    <p:sldId id="329" r:id="rId22"/>
    <p:sldId id="330" r:id="rId23"/>
    <p:sldId id="331" r:id="rId24"/>
    <p:sldId id="334" r:id="rId25"/>
    <p:sldId id="335" r:id="rId26"/>
    <p:sldId id="270" r:id="rId27"/>
    <p:sldId id="332" r:id="rId28"/>
    <p:sldId id="336"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2016-03-11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15.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5.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6.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17"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8" name="TextBox 34">
            <a:hlinkClick r:id="rId3"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1" name="组合 20"/>
          <p:cNvGrpSpPr/>
          <p:nvPr userDrawn="1"/>
        </p:nvGrpSpPr>
        <p:grpSpPr>
          <a:xfrm>
            <a:off x="4852164" y="-27384"/>
            <a:ext cx="1443037" cy="880109"/>
            <a:chOff x="11613" y="1584001"/>
            <a:chExt cx="1443037" cy="733424"/>
          </a:xfrm>
        </p:grpSpPr>
        <p:pic>
          <p:nvPicPr>
            <p:cNvPr id="25" name="图片 2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27" name="TextBox 26">
              <a:hlinkClick r:id="rId3" action="ppaction://hlinksldjump"/>
            </p:cNvPr>
            <p:cNvSpPr txBox="1"/>
            <p:nvPr userDrawn="1"/>
          </p:nvSpPr>
          <p:spPr>
            <a:xfrm>
              <a:off x="53741" y="1764689"/>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考点内引外联</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8" name="TextBox 34">
            <a:hlinkClick r:id="rId4" action="ppaction://hlinksldjump"/>
          </p:cNvPr>
          <p:cNvSpPr txBox="1"/>
          <p:nvPr userDrawn="1"/>
        </p:nvSpPr>
        <p:spPr>
          <a:xfrm>
            <a:off x="6241896" y="244964"/>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写作步步推进</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50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0" name="TextBox 16">
            <a:hlinkClick r:id="rId2" action="ppaction://hlinksldjump"/>
          </p:cNvPr>
          <p:cNvSpPr txBox="1"/>
          <p:nvPr userDrawn="1"/>
        </p:nvSpPr>
        <p:spPr>
          <a:xfrm>
            <a:off x="4905511" y="240903"/>
            <a:ext cx="1261884"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考点内引外联</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1" name="组合 20"/>
          <p:cNvGrpSpPr/>
          <p:nvPr userDrawn="1"/>
        </p:nvGrpSpPr>
        <p:grpSpPr>
          <a:xfrm>
            <a:off x="6197901" y="-27384"/>
            <a:ext cx="1443037" cy="880109"/>
            <a:chOff x="11613" y="2237065"/>
            <a:chExt cx="1443037" cy="733424"/>
          </a:xfrm>
        </p:grpSpPr>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25" name="TextBox 42">
              <a:hlinkClick r:id="rId4" action="ppaction://hlinksldjump"/>
            </p:cNvPr>
            <p:cNvSpPr txBox="1"/>
            <p:nvPr userDrawn="1"/>
          </p:nvSpPr>
          <p:spPr>
            <a:xfrm>
              <a:off x="52170" y="2452075"/>
              <a:ext cx="1261884"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写作步步推进</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34" name="组合 33"/>
          <p:cNvGrpSpPr/>
          <p:nvPr userDrawn="1"/>
        </p:nvGrpSpPr>
        <p:grpSpPr>
          <a:xfrm>
            <a:off x="4947050" y="29753"/>
            <a:ext cx="1154483" cy="584775"/>
            <a:chOff x="29482" y="1624652"/>
            <a:chExt cx="1154483" cy="487312"/>
          </a:xfrm>
        </p:grpSpPr>
        <p:sp>
          <p:nvSpPr>
            <p:cNvPr id="35" name="TextBox 34"/>
            <p:cNvSpPr txBox="1"/>
            <p:nvPr userDrawn="1"/>
          </p:nvSpPr>
          <p:spPr>
            <a:xfrm>
              <a:off x="29482" y="1624652"/>
              <a:ext cx="11544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1000" dirty="0" smtClean="0">
                  <a:solidFill>
                    <a:srgbClr val="333333"/>
                  </a:solidFill>
                </a:rPr>
                <a:t>INZHI DAOXUE</a:t>
              </a:r>
              <a:endParaRPr lang="zh-CN" altLang="en-US" sz="1000" dirty="0">
                <a:solidFill>
                  <a:srgbClr val="333333"/>
                </a:solidFill>
              </a:endParaRPr>
            </a:p>
          </p:txBody>
        </p:sp>
        <p:sp>
          <p:nvSpPr>
            <p:cNvPr id="36" name="TextBox 35">
              <a:hlinkClick r:id="rId4" action="ppaction://hlinksldjump"/>
            </p:cNvPr>
            <p:cNvSpPr txBox="1"/>
            <p:nvPr userDrawn="1"/>
          </p:nvSpPr>
          <p:spPr>
            <a:xfrm>
              <a:off x="275416" y="1728180"/>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4" name="组合 43"/>
          <p:cNvGrpSpPr/>
          <p:nvPr userDrawn="1"/>
        </p:nvGrpSpPr>
        <p:grpSpPr>
          <a:xfrm>
            <a:off x="6167395" y="29755"/>
            <a:ext cx="1261884" cy="584775"/>
            <a:chOff x="29482" y="2276803"/>
            <a:chExt cx="1261884" cy="487312"/>
          </a:xfrm>
        </p:grpSpPr>
        <p:sp>
          <p:nvSpPr>
            <p:cNvPr id="45" name="TextBox 44"/>
            <p:cNvSpPr txBox="1"/>
            <p:nvPr userDrawn="1"/>
          </p:nvSpPr>
          <p:spPr>
            <a:xfrm>
              <a:off x="29482" y="2276803"/>
              <a:ext cx="1261884"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Z</a:t>
              </a:r>
              <a:r>
                <a:rPr lang="en-US" altLang="zh-CN" sz="900" dirty="0" smtClean="0">
                  <a:solidFill>
                    <a:srgbClr val="333333"/>
                  </a:solidFill>
                  <a:latin typeface="+mn-lt"/>
                  <a:ea typeface="+mn-ea"/>
                </a:rPr>
                <a:t>HONGNAN TANJIU</a:t>
              </a:r>
              <a:endParaRPr lang="zh-CN" altLang="en-US" sz="900" dirty="0">
                <a:solidFill>
                  <a:srgbClr val="333333"/>
                </a:solidFill>
              </a:endParaRPr>
            </a:p>
          </p:txBody>
        </p:sp>
        <p:sp>
          <p:nvSpPr>
            <p:cNvPr id="46" name="TextBox 45">
              <a:hlinkClick r:id="rId2" action="ppaction://hlinksldjump"/>
            </p:cNvPr>
            <p:cNvSpPr txBox="1"/>
            <p:nvPr userDrawn="1"/>
          </p:nvSpPr>
          <p:spPr>
            <a:xfrm>
              <a:off x="275416" y="2378183"/>
              <a:ext cx="902811"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7" name="组合 46"/>
          <p:cNvGrpSpPr/>
          <p:nvPr userDrawn="1"/>
        </p:nvGrpSpPr>
        <p:grpSpPr>
          <a:xfrm>
            <a:off x="7543337" y="-27384"/>
            <a:ext cx="1443037" cy="880109"/>
            <a:chOff x="11613" y="2907777"/>
            <a:chExt cx="1443037" cy="733424"/>
          </a:xfrm>
        </p:grpSpPr>
        <p:pic>
          <p:nvPicPr>
            <p:cNvPr id="48" name="图片 47"/>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9" name="TextBox 48"/>
            <p:cNvSpPr txBox="1"/>
            <p:nvPr userDrawn="1"/>
          </p:nvSpPr>
          <p:spPr>
            <a:xfrm>
              <a:off x="29482" y="2918863"/>
              <a:ext cx="118814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UXIE TUOZHAN</a:t>
              </a:r>
              <a:endParaRPr lang="zh-CN" altLang="en-US" sz="1000" dirty="0">
                <a:solidFill>
                  <a:schemeClr val="bg1"/>
                </a:solidFill>
              </a:endParaRPr>
            </a:p>
          </p:txBody>
        </p:sp>
        <p:sp>
          <p:nvSpPr>
            <p:cNvPr id="50" name="TextBox 49">
              <a:hlinkClick r:id="rId6" action="ppaction://hlinksldjump"/>
            </p:cNvPr>
            <p:cNvSpPr txBox="1"/>
            <p:nvPr userDrawn="1"/>
          </p:nvSpPr>
          <p:spPr>
            <a:xfrm>
              <a:off x="275416" y="3030391"/>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读写拓展</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250"/>
                                  </p:stCondLst>
                                  <p:childTnLst>
                                    <p:set>
                                      <p:cBhvr>
                                        <p:cTn id="12" dur="1" fill="hold">
                                          <p:stCondLst>
                                            <p:cond delay="0"/>
                                          </p:stCondLst>
                                        </p:cTn>
                                        <p:tgtEl>
                                          <p:spTgt spid="34"/>
                                        </p:tgtEl>
                                        <p:attrNameLst>
                                          <p:attrName>style.visibility</p:attrName>
                                        </p:attrNameLst>
                                      </p:cBhvr>
                                      <p:to>
                                        <p:strVal val="visible"/>
                                      </p:to>
                                    </p:set>
                                    <p:anim calcmode="lin" valueType="num">
                                      <p:cBhvr>
                                        <p:cTn id="13" dur="500" fill="hold"/>
                                        <p:tgtEl>
                                          <p:spTgt spid="34"/>
                                        </p:tgtEl>
                                        <p:attrNameLst>
                                          <p:attrName>ppt_w</p:attrName>
                                        </p:attrNameLst>
                                      </p:cBhvr>
                                      <p:tavLst>
                                        <p:tav tm="0">
                                          <p:val>
                                            <p:fltVal val="0"/>
                                          </p:val>
                                        </p:tav>
                                        <p:tav tm="100000">
                                          <p:val>
                                            <p:strVal val="#ppt_w"/>
                                          </p:val>
                                        </p:tav>
                                      </p:tavLst>
                                    </p:anim>
                                    <p:anim calcmode="lin" valueType="num">
                                      <p:cBhvr>
                                        <p:cTn id="14" dur="500" fill="hold"/>
                                        <p:tgtEl>
                                          <p:spTgt spid="34"/>
                                        </p:tgtEl>
                                        <p:attrNameLst>
                                          <p:attrName>ppt_h</p:attrName>
                                        </p:attrNameLst>
                                      </p:cBhvr>
                                      <p:tavLst>
                                        <p:tav tm="0">
                                          <p:val>
                                            <p:fltVal val="0"/>
                                          </p:val>
                                        </p:tav>
                                        <p:tav tm="100000">
                                          <p:val>
                                            <p:strVal val="#ppt_h"/>
                                          </p:val>
                                        </p:tav>
                                      </p:tavLst>
                                    </p:anim>
                                    <p:animEffect transition="in" filter="fade">
                                      <p:cBhvr>
                                        <p:cTn id="15" dur="500"/>
                                        <p:tgtEl>
                                          <p:spTgt spid="34"/>
                                        </p:tgtEl>
                                      </p:cBhvr>
                                    </p:animEffect>
                                  </p:childTnLst>
                                </p:cTn>
                              </p:par>
                              <p:par>
                                <p:cTn id="16" presetID="53" presetClass="entr" presetSubtype="16" fill="hold" nodeType="withEffect">
                                  <p:stCondLst>
                                    <p:cond delay="5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12" presetClass="entr" presetSubtype="1" fill="hold" nodeType="withEffect">
                                  <p:stCondLst>
                                    <p:cond delay="50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p:tgtEl>
                                          <p:spTgt spid="47"/>
                                        </p:tgtEl>
                                        <p:attrNameLst>
                                          <p:attrName>ppt_y</p:attrName>
                                        </p:attrNameLst>
                                      </p:cBhvr>
                                      <p:tavLst>
                                        <p:tav tm="0">
                                          <p:val>
                                            <p:strVal val="#ppt_y-#ppt_h*1.125000"/>
                                          </p:val>
                                        </p:tav>
                                        <p:tav tm="100000">
                                          <p:val>
                                            <p:strVal val="#ppt_y"/>
                                          </p:val>
                                        </p:tav>
                                      </p:tavLst>
                                    </p:anim>
                                    <p:animEffect transition="in" filter="wipe(down)">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b="1" dirty="0" smtClean="0"/>
              <a:t>专题知能整合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1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5.xml"/><Relationship Id="rId1" Type="http://schemas.openxmlformats.org/officeDocument/2006/relationships/slideLayout" Target="../slideLayouts/slideLayout6.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image" Target="../media/image7.emf"/><Relationship Id="rId5" Type="http://schemas.openxmlformats.org/officeDocument/2006/relationships/package" Target="../embeddings/Microsoft_Word___1.docx"/><Relationship Id="rId4" Type="http://schemas.openxmlformats.org/officeDocument/2006/relationships/slide" Target="slide9.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8.emf"/><Relationship Id="rId5" Type="http://schemas.openxmlformats.org/officeDocument/2006/relationships/package" Target="../embeddings/Microsoft_Word___2.docx"/><Relationship Id="rId4" Type="http://schemas.openxmlformats.org/officeDocument/2006/relationships/slide" Target="slide9.xml"/></Relationships>
</file>

<file path=ppt/slides/_rels/slide5.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b="1" dirty="0"/>
              <a:t>专题知能整合</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check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29467"/>
            <a:ext cx="8128000" cy="5444952"/>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烤肉刘的买卖不错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一到饭口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尤其是中午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人总是满的。附近有几个小工厂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厂里没有食堂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烤肉刘就是他们的食堂。工人们都正在壮年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馅饼至少得来五个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半斤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一瓶啤酒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二两白的。女工则多半是拿一个饭盒来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买馅饼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或炒豆腐、花卷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带到车间里去吃。有一些退了休的职工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不爱吃家里的饭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爱上烤肉刘来吃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想吃什么要点什么。有一个文质彬彬的主儿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原来当会计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他每天都到烤肉刘这儿来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他和家里人说定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每天两块钱的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挑费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aseline="300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都扔在这儿。有一个煤站的副经理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现在也还参加劳动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手指甲缝都是黑的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他在烤肉刘那里吃了十来年了。他来了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没座位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服务员即刻从后面把他们自己坐的凳子提出一张来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把他安排在一个旮旯里。有炮肉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他总是来一盘炮肉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仨烧饼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二两酒。给他炮的这一盘肉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够别人的两盘。因为烤肉刘指着他保证用煤。这些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都是老主顾。还有一些流动客人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东北的、山西的、保定的、石家庄的。大包小包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五颜六色。男人用手指甲剔牙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女人敞开怀喂奶。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9187987"/>
      </p:ext>
    </p:extLst>
  </p:cSld>
  <p:clrMapOvr>
    <a:masterClrMapping/>
  </p:clrMapOvr>
  <mc:AlternateContent xmlns:mc="http://schemas.openxmlformats.org/markup-compatibility/2006">
    <mc:Choice xmlns:p14="http://schemas.microsoft.com/office/powerpoint/2010/main" Requires="p14">
      <p:transition spd="slow" p14:dur="1600">
        <p:randomBar dir="vert"/>
      </p:transition>
    </mc:Choice>
    <mc:Fallback>
      <p:transition spd="slow">
        <p:randomBar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9761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有一个人是每天必到的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午晚两餐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都在这里。这条街上人都认识他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是个捡烂纸的。他穿得很破烂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总是一件油乎乎的烂棉袄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腰里系一根烂麻绳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没有衬衣。脸上说不清是什么颜色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好像是浅黄的。说不清有多大岁数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六十几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七十几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一嘴牙七长八短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残缺不全。你吃点软和的花卷、面条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他总是要三个烧饼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歪着脑袋努力地啃啮。烧饼吃完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站起身子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找一个别人用过的碗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他可不在乎这个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自言自语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跟他们寻一口面汤。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喝了面汤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因为不知道他是向谁说的。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2760535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他和几个小伙子一桌。一个小伙子看了他一眼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跟同伴小声说了句什么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他多了心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你说谁哪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小伙子没有理他。他放下烧饼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跑到店堂当间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这是要打架。北京人过去打架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都到当街去打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不在店铺里打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免得损坏人家的东西搅了人家的买卖。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是叫阵。没人劝。压根儿就没人注意他。打架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这么个糟老头子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这老头可真是糟。从里糟到外。这几个小伙子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随便哪一个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出去一拳准能把他揍趴下。小伙子们看看他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不理他。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这么个糟老头子想打架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是真的吗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他会打架吗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年轻的时候打过架吗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他没打过架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他哪是耍胳膊的人哪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他这是干什么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虚张声势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也说不上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无声势可言。没有人把他当一回事。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205482"/>
      </p:ext>
    </p:extLst>
  </p:cSld>
  <p:clrMapOvr>
    <a:masterClrMapping/>
  </p:clrMapOvr>
  <mc:AlternateContent xmlns:mc="http://schemas.openxmlformats.org/markup-compatibility/2006">
    <mc:Choice xmlns:p14="http://schemas.microsoft.com/office/powerpoint/2010/main" Requires="p14">
      <p:transition spd="slow" p14:dur="1600">
        <p:pull/>
      </p:transition>
    </mc:Choice>
    <mc:Fallback>
      <p:transition spd="slow">
        <p:pull/>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31947"/>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没人理他</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他悻悻地回到座位上</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把没吃完的烧饼很费劲地啃完了</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情绪已经平复下来</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本来也没有多大情绪。</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跟他们寻口汤去。</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喝了两口面汤</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回见</a:t>
            </a:r>
            <a:r>
              <a:rPr lang="en-US"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有几天没看见捡烂纸的老头了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听煤站的副经理说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他死了。死后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在他的破席子底下发现八千多块钱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一沓一沓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用麻筋捆得很整齐。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他攒下这些钱干什么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选自《汪曾祺全集》第二卷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挑费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京津冀方言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指家庭日常生活开支。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本文开头两段不避其繁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结尾两段不避其简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作者为什么作这样的结构安排</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62484941"/>
      </p:ext>
    </p:extLst>
  </p:cSld>
  <p:clrMapOvr>
    <a:masterClrMapping/>
  </p:clrMapOvr>
  <mc:AlternateContent xmlns:mc="http://schemas.openxmlformats.org/markup-compatibility/2006">
    <mc:Choice xmlns:p14="http://schemas.microsoft.com/office/powerpoint/2010/main" Requires="p14">
      <p:transition spd="slow" p14:dur="1600">
        <p:strips/>
      </p:transition>
    </mc:Choice>
    <mc:Fallback>
      <p:transition spd="slow">
        <p:strip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这是一道考查场景、结构、描写方式综合运用的试题。开头与结尾用笔的繁与简构成对比。鉴赏题用些术语是必要的。如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铺垫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留下悬念与想象空间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繁笔舒缓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简笔急促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开头以繁笔设置故事场景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营造出浓厚的市井氛围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的出场作了铺垫。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结尾交代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死后留下巨款的情节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以简笔收束全文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留下悬念与想象空间。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开头与结尾繁简反差巨大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突破了常规写法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繁笔舒缓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简笔急促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结构奇峻峭拔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令人惊奇。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57335" y="3284984"/>
            <a:ext cx="8402759" cy="24482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6542625"/>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如何才能写得深刻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本单元写作训练对应的是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部分《缘事析理　学习写得深刻》。深刻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是指作文的见解深刻。议论性文章指的是说理透彻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论点深刻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记叙性文章指的是形象生动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思想深刻。深刻的表现是多种多样的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或是深入本质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或是揭示原因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或是说明结果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或是指出规律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或是预见发展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或是抓住要害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或是给人启发等。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那么如何将作文写得深刻呢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除教材中提到的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以小见大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比较鉴赏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由表及里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探究因果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等方法外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还要注意以下几点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6317821"/>
      </p:ext>
    </p:extLst>
  </p:cSld>
  <p:clrMapOvr>
    <a:masterClrMapping/>
  </p:clrMapOvr>
  <mc:AlternateContent xmlns:mc="http://schemas.openxmlformats.org/markup-compatibility/2006">
    <mc:Choice xmlns:p14="http://schemas.microsoft.com/office/powerpoint/2010/main" Requires="p14">
      <p:transition spd="slow" p14:dur="1300">
        <p:checker dir="vert"/>
      </p:transition>
    </mc:Choice>
    <mc:Fallback>
      <p:transition spd="slow">
        <p:checker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0768"/>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打破思维定式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突破立意公式。立意公式化是很多同学的作文通病。有些立意简直成了颠扑不破的铁公式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写蜡烛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必定是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燃烧了自己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照亮了别人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写蜜蜂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必定是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得到的少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付出的多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。这些公式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历史悠久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影响深远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束缚了我们的创造性思维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扼杀了作文的个性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使文章的立意千篇一律、千人一面。因此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立意要深刻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首先应冲出公式化的羁绊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寻找独特的心灵感悟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言人之所未言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发人之所未发。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进行思维系列训练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培养良好的思维品质。在学习中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要培养自己的思维广度和思维深度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使作文超越平庸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摆脱幼稚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表现出个性化。要不断思索人生的意义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积极充实精神世界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丰富理性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思考人生、社会、历史、自然等命题的意识。通过对思辨意识的系列训练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明辨是非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辨别优劣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分析前因后果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形成自己的独特的观点和看法。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2244521"/>
      </p:ext>
    </p:extLst>
  </p:cSld>
  <p:clrMapOvr>
    <a:masterClrMapping/>
  </p:clrMapOvr>
  <mc:AlternateContent xmlns:mc="http://schemas.openxmlformats.org/markup-compatibility/2006">
    <mc:Choice xmlns:p14="http://schemas.microsoft.com/office/powerpoint/2010/main" Requires="p14">
      <p:transition spd="slow" p14:dur="1300">
        <p:strips dir="ru"/>
      </p:transition>
    </mc:Choice>
    <mc:Fallback>
      <p:transition spd="slow">
        <p:strips dir="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关注平凡生活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挖掘生活的本质。在我们的日常生活中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也许缺乏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血染的风采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但绝不缺少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平凡的风情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。与其立意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说空话、假话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倒不如为平凡的生活说真话、实话。小溪的潺潺流淌是平凡的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有人却能感受它的执着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小草的漫山遍野是平凡的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有人却能欣赏它的顽强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常回家看看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是平凡的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但它蕴含的亲情却是感人至深的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一缕缕炊烟是很平常的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但通过它来反映农家生活的日新月异却是不同凡响的。从司空见惯的平凡生活中开掘文章的深度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挖掘生活的本质和细节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立意就会深刻。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82422006"/>
      </p:ext>
    </p:extLst>
  </p:cSld>
  <p:clrMapOvr>
    <a:masterClrMapping/>
  </p:clrMapOvr>
  <mc:AlternateContent xmlns:mc="http://schemas.openxmlformats.org/markup-compatibility/2006">
    <mc:Choice xmlns:p14="http://schemas.microsoft.com/office/powerpoint/2010/main" Requires="p14">
      <p:transition spd="slow" p14:dur="1300">
        <p:randomBar dir="vert"/>
      </p:transition>
    </mc:Choice>
    <mc:Fallback>
      <p:transition spd="slow">
        <p:randomBar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以说明某一事物构造为主的说明文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常按事物构成部分的组合顺序或人们观察事物的先后顺序来进行说明。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以说明某一事物发展过程为主的说明文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常按事物形成的时间顺序来进行说明。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以说明某些事物相互关系及其特点为主的说明文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往往按照先总体后局部来进行说明。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以说明科学实验为主的说明文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往往按照实验本身的顺序进行说明。最后指出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合理的顺序有一定的灵活性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需要多实践、勤总结积累。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28072253"/>
      </p:ext>
    </p:extLst>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3971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技法指津</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94446"/>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掌握一些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理论武器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使文章富有哲理色彩。如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用一分为二的观点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采用实事求是的态度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客观地、全面地分析事物。事物有正面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有主流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有支流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有长处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有短处。看问题时不可抓住一点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不及其余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只见树木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不见森林。</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用联系的观点分析事物。要注意事物之间的相互联系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学会由此及彼地分析事物。任何事物都不是孤立存在的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而是与外界有着密切的联系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并且事物之间是相互制约的。</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用发展的观点分析事物。世界上万事万物都是运动、变化的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只有用发展的观点看待问题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才能对事物的发展趋向作出正确推断。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2119512"/>
      </p:ext>
    </p:extLst>
  </p:cSld>
  <p:clrMapOvr>
    <a:masterClrMapping/>
  </p:clrMapOvr>
  <mc:AlternateContent xmlns:mc="http://schemas.openxmlformats.org/markup-compatibility/2006">
    <mc:Choice xmlns:p14="http://schemas.microsoft.com/office/powerpoint/2010/main" Requires="p14">
      <p:transition spd="slow" p14:dur="1300">
        <p:cover dir="r"/>
      </p:transition>
    </mc:Choice>
    <mc:Fallback>
      <p:transition spd="slow">
        <p:cover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4205"/>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如何分析环境描写的作用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环境描写是小说艺术的一个重要内容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小说的环境包括社会环境和自然环境。社会环境描写对揭示小说的中心有着举足轻重的作用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但自然环境描写的作用也不可忽视。恰当的环境描写有助于人物的刻画和主题的表达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人物的性格通过环境得以凸显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环境是为人物而设置的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小说中的人物是生活在特定的历史背景和特定的生活环境之中的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人物的思想感情总要打上时代的烙印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留下环境的痕迹。小说追求相对完整的人物形象的塑造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就要着力于人物所处的环境的描绘。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我们先看本单元的三篇小说是怎样描写环境的。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mc:Choice xmlns:p14="http://schemas.microsoft.com/office/powerpoint/2010/main" Requires="p14">
      <p:transition spd="slow" p14:dur="2000">
        <p:strips dir="ru"/>
      </p:transition>
    </mc:Choice>
    <mc:Fallback>
      <p:transition spd="slow">
        <p:strips dir="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8896"/>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因父亲总是在高速路上开车时接电话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家人屡劝不改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女大学生小陈迫于无奈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更出于生命安全的考虑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通过微博私信向警方举报了自己的父亲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警方查实后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依法对老陈进行了教育和处罚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并将这起举报发在官方微博上。此事赢得众多网友点赞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也引发一些质疑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经媒体报道后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激起了更大范围、更多角度的讨论。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对于以上事情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你怎么看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请给小陈、老陈或其他相关方写一封信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表明你的态度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阐述你的看法。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要求综合材料内容及含意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完成写作任务。明确收信人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为写信人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不得泄露个人信息。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7266785"/>
      </p:ext>
    </p:extLst>
  </p:cSld>
  <p:clrMapOvr>
    <a:masterClrMapping/>
  </p:clrMapOvr>
  <mc:AlternateContent xmlns:mc="http://schemas.openxmlformats.org/markup-compatibility/2006">
    <mc:Choice xmlns:p14="http://schemas.microsoft.com/office/powerpoint/2010/main" Requires="p14">
      <p:transition spd="slow" p14:dur="1300">
        <p:wipe dir="u"/>
      </p:transition>
    </mc:Choice>
    <mc:Fallback>
      <p:transition spd="slow">
        <p:wipe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致陈先生的一封信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做个敬畏生命的人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陈先生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您的遭遇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我在网上略有了解。我想说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也会如您女儿一般对您进行举报。我这样做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不仅是因为您的所作所为违反了交规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更是因为当您开车载着家人时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那个接通的电话已经将您自己、您的家人和路上的其他人的生命吊在了悬崖之上。下面请允许我和您谈一谈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生命关天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我们必须敬畏。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9537130"/>
      </p:ext>
    </p:extLst>
  </p:cSld>
  <p:clrMapOvr>
    <a:masterClrMapping/>
  </p:clrMapOvr>
  <mc:AlternateContent xmlns:mc="http://schemas.openxmlformats.org/markup-compatibility/2006">
    <mc:Choice xmlns:p14="http://schemas.microsoft.com/office/powerpoint/2010/main" Requires="p14">
      <p:transition spd="slow" p14:dur="1300">
        <p:zoom dir="in"/>
      </p:transition>
    </mc:Choice>
    <mc:Fallback>
      <p:transition spd="slow">
        <p:zoom dir="in"/>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敬畏自我的生命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此生无悔。《古诗十九首》云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人生天地间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忽如远行客。每个人都只是这天地逆旅中的暂住之客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我们的生命脆弱而又短暂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无法重新来过。也正因如此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我们才更应该对自我的生命心怀敬畏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不因任何外因而失去对它的尊重。不由想起了那个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职业是生病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业余是写作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的残疾作家史铁生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当他说出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微笑着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去唱生活的歌谣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当他穷四年之功利用透析后的残存时间写下《病隙碎笔》时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当他在《命若琴弦》中塑造了千弦弹断希望不灭的盲人琴师时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希望您能够懂得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正像当代诗人郭小川所说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但愿每次回忆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对生活都不感到负疚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敬畏自我的生命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可以让我们无悔此生。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37782412"/>
      </p:ext>
    </p:extLst>
  </p:cSld>
  <p:clrMapOvr>
    <a:masterClrMapping/>
  </p:clrMapOvr>
  <mc:AlternateContent xmlns:mc="http://schemas.openxmlformats.org/markup-compatibility/2006">
    <mc:Choice xmlns:p14="http://schemas.microsoft.com/office/powerpoint/2010/main" Requires="p14">
      <p:transition spd="slow" p14:dur="1300">
        <p:fade thruBlk="1"/>
      </p:transition>
    </mc:Choice>
    <mc:Fallback>
      <p:transition spd="slow">
        <p:fade thruBlk="1"/>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敬畏与自己相关的生命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此生有责。我们每个个体都与其他无数生命紧密相连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而这些与我们相关的生命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都是我们肩上的责任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我们需要对它们心怀敬畏。看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那为了让独居的母亲颐养天年而辞官奉母的潘岳挂起的官印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它提醒我们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敬畏亲人的生命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那落在为了给发烧的妻子降温而只穿单衣站在雪地中的荀粲肩上的雪花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敬畏爱人的生命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那重病在床的元稹在听到挚友白居易被贬江州时吟出的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垂死病中惊坐起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暗风吹雨入寒窗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它教导我们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敬畏友人的生命。陈先生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您一定明白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只有当我们因敬畏而为与自己相关的生命负起责任时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我们才可以俯仰无愧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坦然前行。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4948068"/>
      </p:ext>
    </p:extLst>
  </p:cSld>
  <p:clrMapOvr>
    <a:masterClrMapping/>
  </p:clrMapOvr>
  <mc:AlternateContent xmlns:mc="http://schemas.openxmlformats.org/markup-compatibility/2006">
    <mc:Choice xmlns:p14="http://schemas.microsoft.com/office/powerpoint/2010/main"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敬畏与自己无关的生命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此生崇高。鲁迅说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无穷的远方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无数的人们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都和我有关。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如果我们还可以对与自己无关的生命心存敬畏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则我们的生命一定可以更加崇高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正像尼采说的那样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我的灵魂清澈而明亮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宛若清晨的群山。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如韩愈一般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为了天下苍生不受蛊惑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上《论佛骨表》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被贬潮州仍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肯将衰朽惜残年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如东林学派一般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为了黎元百姓乐于樵苏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发出正直呼喊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惨遭屠戮却成为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一支重整道德的十字军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如新东方学校一般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为了汶川同胞重振希望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捐款支教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耗费巨大终获民政部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中华慈善奖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相信您十分清楚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这些人之所以值得我们敬佩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正是因为他们都能对那些与自己无关的生命心怀敬畏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方能普施大爱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让自己的生命清澈而崇高。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90376970"/>
      </p:ext>
    </p:extLst>
  </p:cSld>
  <p:clrMapOvr>
    <a:masterClrMapping/>
  </p:clrMapOvr>
  <mc:AlternateContent xmlns:mc="http://schemas.openxmlformats.org/markup-compatibility/2006">
    <mc:Choice xmlns:p14="http://schemas.microsoft.com/office/powerpoint/2010/main" Requires="p14">
      <p:transition spd="slow" p14:dur="1300">
        <p:strips dir="rd"/>
      </p:transition>
    </mc:Choice>
    <mc:Fallback>
      <p:transition spd="slow">
        <p:strips dir="rd"/>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02765"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例文借鉴</a:t>
            </a:r>
          </a:p>
        </p:txBody>
      </p:sp>
      <p:sp>
        <p:nvSpPr>
          <p:cNvPr id="7" name="矩形 6">
            <a:hlinkClick r:id="rId4" action="ppaction://hlinksldjump"/>
          </p:cNvPr>
          <p:cNvSpPr/>
          <p:nvPr/>
        </p:nvSpPr>
        <p:spPr>
          <a:xfrm>
            <a:off x="2166861"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写作练习</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这红尘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太污太苦太锦簇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这人情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总浮总疏总麻木。陈先生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您可以看到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当今时代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食品安全隐患多多、医患矛盾逐渐升级、老人跌倒无人搀扶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人们对生命的敬畏似乎越来越淡漠。然而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越是在这时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我们越应该不断自省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对自我的、与自己相关或无关的生命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我们都要心怀敬畏。大儒张载说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为生民立命。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我真诚地希望您可以在今后的生活中将对生命的敬畏放在心头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生命对每个人都只有一次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我们等过了无尽黑暗才睁开了双眼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这是一个不能停留太久、又不知何时会告别的世界。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您说呢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5775264"/>
      </p:ext>
    </p:extLst>
  </p:cSld>
  <p:clrMapOvr>
    <a:masterClrMapping/>
  </p:clrMapOvr>
  <mc:AlternateContent xmlns:mc="http://schemas.openxmlformats.org/markup-compatibility/2006">
    <mc:Choice xmlns:p14="http://schemas.microsoft.com/office/powerpoint/2010/main" Requires="p14">
      <p:transition spd="slow" p14:dur="1300">
        <p:pull dir="ld"/>
      </p:transition>
    </mc:Choice>
    <mc:Fallback>
      <p:transition spd="slow">
        <p:pull dir="ld"/>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133443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曼德拉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如果天空是黑暗的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那就摸黑生存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如果发出声音是危险的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那就保持沉默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如果自觉无力发光的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那就蜷伏于墙角。但不要习惯了黑暗就为黑暗辩护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不要为自己的苟且而得意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不要嘲讽那些比自己更勇敢热情的人们。我们可以卑微如尘土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不可扭曲如蛆虫。</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要求选好角度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不要脱离材料内容及含意的范围作文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这段材料可分为三层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第一层是三个假设关系的复句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第二层是三个不要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第三层是最后一句话。从这三层的关系看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第三层可以概括前两层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是这段文字的重点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也是审题立意的关键所在。即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我们可以卑微如尘土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不可扭曲如蛆虫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。换句话说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我们地位可以卑微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但灵魂却不可卑鄙。据此立意行文即可。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trips dir="l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3" name="矩形 2"/>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按照要求写一篇不少于</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有个教授做过一项实验</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他要求他的学生进入一个宽敞的大礼堂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并自由找座位坐下。反复几次后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教授发现有的学生总爱坐前排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有的则盲目随意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四处都坐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还有一些人似乎特别钟情后面的座位。教授分别记下了他们的名字。</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教授的追踪调查结果显示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爱坐前排的学生中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成功的比例高出其他两类学生很多。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教授语重心长地对新生们说道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不是说凡事一定要站在最前面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而是说这种积极向上的心态十分重要。在漫长的一生中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你们一定要勇争第一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积极坐在前排呀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选准角度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明确立意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自选文体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自拟标题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不要脱离材料内容及范围作文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2792266"/>
      </p:ext>
    </p:extLst>
  </p:cSld>
  <p:clrMapOvr>
    <a:masterClrMapping/>
  </p:clrMapOvr>
  <p:transition spd="slow">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3971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技法点津</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02765" y="1002244"/>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例文借鉴</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2166861" y="1002244"/>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写作练习</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本题可以转换成的话题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坐在生活的前排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。本材料的关键词是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爱坐前排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的理解不要狭隘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所以抓住这两个词语的逻辑关系组织成句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就会有如下立意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积极的态度决定成功的高度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要有不甘落后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敢为人先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要树立明确的目标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争第一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勇于坐在生活的前排等。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5824082"/>
      </p:ext>
    </p:extLst>
  </p:cSld>
  <p:clrMapOvr>
    <a:masterClrMapping/>
  </p:clrMapOvr>
  <p:transition spd="slow">
    <p:split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661303603"/>
              </p:ext>
            </p:extLst>
          </p:nvPr>
        </p:nvGraphicFramePr>
        <p:xfrm>
          <a:off x="508000" y="1856605"/>
          <a:ext cx="8128000" cy="4236691"/>
        </p:xfrm>
        <a:graphic>
          <a:graphicData uri="http://schemas.openxmlformats.org/presentationml/2006/ole">
            <mc:AlternateContent xmlns:mc="http://schemas.openxmlformats.org/markup-compatibility/2006">
              <mc:Choice xmlns:v="urn:schemas-microsoft-com:vml" Requires="v">
                <p:oleObj spid="_x0000_s56327" name="文档" r:id="rId5" imgW="3921955" imgH="2044008" progId="Word.Document.12">
                  <p:embed/>
                </p:oleObj>
              </mc:Choice>
              <mc:Fallback>
                <p:oleObj name="文档" r:id="rId5" imgW="3921955" imgH="2044008" progId="Word.Document.12">
                  <p:embed/>
                  <p:pic>
                    <p:nvPicPr>
                      <p:cNvPr id="0" name=""/>
                      <p:cNvPicPr/>
                      <p:nvPr/>
                    </p:nvPicPr>
                    <p:blipFill>
                      <a:blip r:embed="rId6"/>
                      <a:stretch>
                        <a:fillRect/>
                      </a:stretch>
                    </p:blipFill>
                    <p:spPr>
                      <a:xfrm>
                        <a:off x="508000" y="1856605"/>
                        <a:ext cx="8128000" cy="4236691"/>
                      </a:xfrm>
                      <a:prstGeom prst="rect">
                        <a:avLst/>
                      </a:prstGeom>
                    </p:spPr>
                  </p:pic>
                </p:oleObj>
              </mc:Fallback>
            </mc:AlternateContent>
          </a:graphicData>
        </a:graphic>
      </p:graphicFrame>
    </p:spTree>
    <p:extLst>
      <p:ext uri="{BB962C8B-B14F-4D97-AF65-F5344CB8AC3E}">
        <p14:creationId xmlns:p14="http://schemas.microsoft.com/office/powerpoint/2010/main" val="3635968812"/>
      </p:ext>
    </p:extLst>
  </p:cSld>
  <p:clrMapOvr>
    <a:masterClrMapping/>
  </p:clrMapOvr>
  <mc:AlternateContent xmlns:mc="http://schemas.openxmlformats.org/markup-compatibility/2006">
    <mc:Choice xmlns:p14="http://schemas.microsoft.com/office/powerpoint/2010/main" Requires="p14">
      <p:transition spd="slow" p14:dur="2000">
        <p:blinds/>
      </p:transition>
    </mc:Choice>
    <mc:Fallback>
      <p:transition spd="slow">
        <p:blind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962509993"/>
              </p:ext>
            </p:extLst>
          </p:nvPr>
        </p:nvGraphicFramePr>
        <p:xfrm>
          <a:off x="508000" y="1612986"/>
          <a:ext cx="8128000" cy="5006400"/>
        </p:xfrm>
        <a:graphic>
          <a:graphicData uri="http://schemas.openxmlformats.org/presentationml/2006/ole">
            <mc:AlternateContent xmlns:mc="http://schemas.openxmlformats.org/markup-compatibility/2006">
              <mc:Choice xmlns:v="urn:schemas-microsoft-com:vml" Requires="v">
                <p:oleObj spid="_x0000_s57351" name="文档" r:id="rId5" imgW="3922675" imgH="2415515" progId="Word.Document.12">
                  <p:embed/>
                </p:oleObj>
              </mc:Choice>
              <mc:Fallback>
                <p:oleObj name="文档" r:id="rId5" imgW="3922675" imgH="2415515" progId="Word.Document.12">
                  <p:embed/>
                  <p:pic>
                    <p:nvPicPr>
                      <p:cNvPr id="0" name=""/>
                      <p:cNvPicPr/>
                      <p:nvPr/>
                    </p:nvPicPr>
                    <p:blipFill>
                      <a:blip r:embed="rId6"/>
                      <a:stretch>
                        <a:fillRect/>
                      </a:stretch>
                    </p:blipFill>
                    <p:spPr>
                      <a:xfrm>
                        <a:off x="508000" y="1612986"/>
                        <a:ext cx="8128000" cy="5006400"/>
                      </a:xfrm>
                      <a:prstGeom prst="rect">
                        <a:avLst/>
                      </a:prstGeom>
                    </p:spPr>
                  </p:pic>
                </p:oleObj>
              </mc:Fallback>
            </mc:AlternateContent>
          </a:graphicData>
        </a:graphic>
      </p:graphicFrame>
    </p:spTree>
    <p:extLst>
      <p:ext uri="{BB962C8B-B14F-4D97-AF65-F5344CB8AC3E}">
        <p14:creationId xmlns:p14="http://schemas.microsoft.com/office/powerpoint/2010/main" val="1894412894"/>
      </p:ext>
    </p:extLst>
  </p:cSld>
  <p:clrMapOvr>
    <a:masterClrMapping/>
  </p:clrMapOvr>
  <mc:AlternateContent xmlns:mc="http://schemas.openxmlformats.org/markup-compatibility/2006">
    <mc:Choice xmlns:p14="http://schemas.microsoft.com/office/powerpoint/2010/main" Requires="p14">
      <p:transition spd="slow" p14:dur="2000">
        <p:strips dir="ld"/>
      </p:transition>
    </mc:Choice>
    <mc:Fallback>
      <p:transition spd="slow">
        <p:strips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从这三篇课文中可以看出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不论是自然环境描写还是社会环境描写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都是小说的重要组成部分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是小说不可缺少的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三要素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之一。这些描写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在交代背景、渲染气氛、塑造人物形象、推动情节发展、表现小说的主题方面具有不可忽视的作用。因而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对小说中环境描写作用的分析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也要从这些方面进行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透过主题思想去分析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环境描写经常用来深化主题。因此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理解文章的主题对分析环境描写的作用至关重要。如《边城》中描写的独具特色的边城风景和独具色彩的民族风情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其实与这篇小说的主题密切相关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凸显了人性的善良美好与心灵的澄澈纯净。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69093622"/>
      </p:ext>
    </p:extLst>
  </p:cSld>
  <p:clrMapOvr>
    <a:masterClrMapping/>
  </p:clrMapOvr>
  <mc:AlternateContent xmlns:mc="http://schemas.openxmlformats.org/markup-compatibility/2006">
    <mc:Choice xmlns:p14="http://schemas.microsoft.com/office/powerpoint/2010/main" Requires="p14">
      <p:transition spd="slow" p14:dur="2000">
        <p:pull dir="u"/>
      </p:transition>
    </mc:Choice>
    <mc:Fallback>
      <p:transition spd="slow">
        <p:pull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3443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联系人物性格去体会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作家为了表现人物丰富的心境、复杂的性格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往往要为人物设置多种不同的环境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刺激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以记录其种种行为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从而显露其性格。所以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联系人物性格分析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可以帮助我们理解环境描写的作用。</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如《装在套子里的人》一文中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如果要理解别里科夫生活的环境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居室、教授的古代语言乃至这个让他处处胆战心惊的学校的特点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都可以联系别里科夫的性格去分析把握。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依据情节发展去推断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情节发展与环境描写往往是相互依存、相互制约的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环境描写要以情节为依据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情节发展离不开环境描写。如《林教头风雪山神庙》一文中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我们要探究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就完全可以依据小说的情节发展需要分析。</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41423352"/>
      </p:ext>
    </p:extLst>
  </p:cSld>
  <p:clrMapOvr>
    <a:masterClrMapping/>
  </p:clrMapOvr>
  <mc:AlternateContent xmlns:mc="http://schemas.openxmlformats.org/markup-compatibility/2006">
    <mc:Choice xmlns:p14="http://schemas.microsoft.com/office/powerpoint/2010/main" Requires="p14">
      <p:transition spd="slow" p14:dur="2000">
        <p:wipe dir="u"/>
      </p:transition>
    </mc:Choice>
    <mc:Fallback>
      <p:transition spd="slow">
        <p:wipe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49506"/>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紧扣文章感情去揣摩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环境往往是为塑造人物服务的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一切景语皆情语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。景由情生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情由景显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情景交融。在鲁迅先生的小说《社戏》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月夜乘船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此时小伙伴们充满喜悦、激动以及急切想看到社戏的心情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正是这样的情生发了这样的景。因此作者描写到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两岸的豆麦和河底的水草所发散出来的清香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夹杂在水气中扑面的吹来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月色便朦胧在这水气里。淡黑的起伏的连山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仿佛是踊跃的铁的兽脊似的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都远远的向船尾跑去了</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这是一段乘船去看戏时的景物描写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从嗅觉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豆麦和水草的清香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、视觉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月色朦胧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群山踊跃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等各个感官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描绘了一幅夏夜乘船图。由景即情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可以体会出本段描写烘托了看社戏的孩子们轻快、喜悦、憧憬、急切的心情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也表现出儿时朋友之间一种至真至纯的友情。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56337730"/>
      </p:ext>
    </p:extLst>
  </p:cSld>
  <p:clrMapOvr>
    <a:masterClrMapping/>
  </p:clrMapOvr>
  <mc:AlternateContent xmlns:mc="http://schemas.openxmlformats.org/markup-compatibility/2006">
    <mc:Choice xmlns:p14="http://schemas.microsoft.com/office/powerpoint/2010/main" Requires="p14">
      <p:transition spd="slow" p14:dur="2000">
        <p:strips dir="rd"/>
      </p:transition>
    </mc:Choice>
    <mc:Fallback>
      <p:transition spd="slow">
        <p:strips dir="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考点直击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真</a:t>
            </a:r>
            <a:r>
              <a:rPr lang="zh-CN" altLang="en-US" sz="1200" dirty="0" smtClean="0">
                <a:solidFill>
                  <a:srgbClr val="333333"/>
                </a:solidFill>
                <a:latin typeface="微软雅黑" panose="020B0503020204020204" pitchFamily="34" charset="-122"/>
                <a:ea typeface="微软雅黑" panose="020B0503020204020204" pitchFamily="34" charset="-122"/>
              </a:rPr>
              <a:t>题演练</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环境描写的几种作用并不是孤立使用的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往往一段描写中兼有几种作用。我们在做题过程中要开阔思路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根据具体的文章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多从不同的角度思考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切不可生搬硬套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依葫芦画瓢。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2831959"/>
      </p:ext>
    </p:extLst>
  </p:cSld>
  <p:clrMapOvr>
    <a:masterClrMapping/>
  </p:clrMapOvr>
  <mc:AlternateContent xmlns:mc="http://schemas.openxmlformats.org/markup-compatibility/2006">
    <mc:Choice xmlns:p14="http://schemas.microsoft.com/office/powerpoint/2010/main" Requires="p14">
      <p:transition spd="slow" p14:dur="2000">
        <p:pull dir="rd"/>
      </p:transition>
    </mc:Choice>
    <mc:Fallback>
      <p:transition spd="slow">
        <p:pull dir="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考点直击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真题演练</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0269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捡烂纸的老头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汪曾祺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烤肉刘早就不卖烤肉了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不过虎坊桥一带的人都还叫它烤肉刘。这是一家平民化的回民馆子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地方不小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东西实惠。卖大锅菜。炒辣豆腐、炒豆角、炒蒜苗、炒洋白菜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比较贵一点是黄焖羊肉、也就是块儿来钱一小碗。在后面做得了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用脸盆端出来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倒在几个深深的铁罐里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下面用微火煨着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倒总是温和的。有时也卖小勺炒菜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大葱炮羊肉、干炸丸子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它似蜜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主食有米饭、花卷、芝麻烧饼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罗丝转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卖面条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浇炸酱、浇卤。夏天卖麻酱面。卖馅儿饼。烙饼的炉紧挨着门脸儿。一进门就听到饼铛里的油吱吱喳喳地响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饼香扑鼻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很诱人。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zoom dir="in"/>
      </p:transition>
    </mc:Choice>
    <mc:Fallback>
      <p:transition spd="slow">
        <p:zoom dir="in"/>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84</TotalTime>
  <Words>4235</Words>
  <Application>Microsoft Office PowerPoint</Application>
  <PresentationFormat>全屏显示(4:3)</PresentationFormat>
  <Paragraphs>137</Paragraphs>
  <Slides>28</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40" baseType="lpstr">
      <vt:lpstr>NEU-BZ-S92</vt:lpstr>
      <vt:lpstr>方正书宋_GBK</vt:lpstr>
      <vt:lpstr>方正宋黑_GBK</vt:lpstr>
      <vt:lpstr>黑体</vt:lpstr>
      <vt:lpstr>楷体</vt:lpstr>
      <vt:lpstr>宋体</vt:lpstr>
      <vt:lpstr>微软雅黑</vt:lpstr>
      <vt:lpstr>Arial</vt:lpstr>
      <vt:lpstr>Calibri</vt:lpstr>
      <vt:lpstr>Times New Roman</vt:lpstr>
      <vt:lpstr>测控设计模板14新</vt:lpstr>
      <vt:lpstr>文档</vt:lpstr>
      <vt:lpstr>专题知能整合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24</cp:revision>
  <dcterms:created xsi:type="dcterms:W3CDTF">2015-04-23T00:36:31Z</dcterms:created>
  <dcterms:modified xsi:type="dcterms:W3CDTF">2016-03-11T07:07:58Z</dcterms:modified>
</cp:coreProperties>
</file>