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273" r:id="rId2"/>
    <p:sldId id="275" r:id="rId3"/>
    <p:sldId id="291" r:id="rId4"/>
    <p:sldId id="274" r:id="rId5"/>
    <p:sldId id="263" r:id="rId6"/>
    <p:sldId id="264" r:id="rId7"/>
    <p:sldId id="317" r:id="rId8"/>
    <p:sldId id="267" r:id="rId9"/>
    <p:sldId id="268" r:id="rId10"/>
    <p:sldId id="295" r:id="rId11"/>
    <p:sldId id="296" r:id="rId12"/>
    <p:sldId id="297" r:id="rId13"/>
    <p:sldId id="298" r:id="rId14"/>
    <p:sldId id="335" r:id="rId15"/>
    <p:sldId id="299" r:id="rId16"/>
    <p:sldId id="265" r:id="rId17"/>
    <p:sldId id="300" r:id="rId18"/>
    <p:sldId id="301" r:id="rId19"/>
    <p:sldId id="357" r:id="rId20"/>
    <p:sldId id="358" r:id="rId21"/>
    <p:sldId id="359" r:id="rId22"/>
    <p:sldId id="266" r:id="rId23"/>
    <p:sldId id="303" r:id="rId24"/>
    <p:sldId id="360" r:id="rId25"/>
    <p:sldId id="361" r:id="rId26"/>
    <p:sldId id="269" r:id="rId27"/>
    <p:sldId id="270" r:id="rId28"/>
    <p:sldId id="321" r:id="rId29"/>
    <p:sldId id="322" r:id="rId30"/>
    <p:sldId id="323" r:id="rId31"/>
    <p:sldId id="324" r:id="rId32"/>
    <p:sldId id="354" r:id="rId33"/>
    <p:sldId id="271" r:id="rId34"/>
    <p:sldId id="325" r:id="rId35"/>
    <p:sldId id="326" r:id="rId36"/>
    <p:sldId id="327" r:id="rId37"/>
    <p:sldId id="328" r:id="rId38"/>
    <p:sldId id="329" r:id="rId39"/>
    <p:sldId id="362" r:id="rId40"/>
    <p:sldId id="305" r:id="rId41"/>
    <p:sldId id="330" r:id="rId42"/>
    <p:sldId id="363" r:id="rId43"/>
    <p:sldId id="316" r:id="rId44"/>
    <p:sldId id="332" r:id="rId45"/>
    <p:sldId id="364" r:id="rId46"/>
    <p:sldId id="306" r:id="rId47"/>
    <p:sldId id="365" r:id="rId48"/>
    <p:sldId id="366" r:id="rId4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2016-03-11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7" Type="http://schemas.openxmlformats.org/officeDocument/2006/relationships/slide" Target="../slides/slide27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6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7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7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image" Target="../media/image5.png"/><Relationship Id="rId4" Type="http://schemas.openxmlformats.org/officeDocument/2006/relationships/slide" Target="../slides/slide6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27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6.xml"/><Relationship Id="rId4" Type="http://schemas.openxmlformats.org/officeDocument/2006/relationships/slide" Target="../slides/slide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7" name="TextBox 16">
            <a:hlinkClick r:id="rId5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5" grpId="0"/>
      <p:bldP spid="41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4981272" y="213252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9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0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34">
              <a:hlinkClick r:id="rId6" action="ppaction://hlinksldjump"/>
            </p:cNvPr>
            <p:cNvSpPr txBox="1"/>
            <p:nvPr userDrawn="1"/>
          </p:nvSpPr>
          <p:spPr>
            <a:xfrm>
              <a:off x="6309554" y="210299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课堂探究案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8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2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TextBox 34">
            <a:hlinkClick r:id="rId5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40">
              <a:hlinkClick r:id="rId7" action="ppaction://hlinksldjump"/>
            </p:cNvPr>
            <p:cNvSpPr txBox="1"/>
            <p:nvPr userDrawn="1"/>
          </p:nvSpPr>
          <p:spPr>
            <a:xfrm>
              <a:off x="7637836" y="21029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课外拓展案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8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咬文嚼字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slide" Target="slide26.xml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.docx"/><Relationship Id="rId5" Type="http://schemas.openxmlformats.org/officeDocument/2006/relationships/slide" Target="slide26.xml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7.docx"/><Relationship Id="rId5" Type="http://schemas.openxmlformats.org/officeDocument/2006/relationships/slide" Target="slide26.xml"/><Relationship Id="rId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slide" Target="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3.xml"/><Relationship Id="rId5" Type="http://schemas.openxmlformats.org/officeDocument/2006/relationships/slide" Target="slide46.xml"/><Relationship Id="rId4" Type="http://schemas.openxmlformats.org/officeDocument/2006/relationships/slide" Target="slide4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3.xml"/><Relationship Id="rId5" Type="http://schemas.openxmlformats.org/officeDocument/2006/relationships/slide" Target="slide46.xml"/><Relationship Id="rId4" Type="http://schemas.openxmlformats.org/officeDocument/2006/relationships/slide" Target="slide4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3.xml"/><Relationship Id="rId5" Type="http://schemas.openxmlformats.org/officeDocument/2006/relationships/slide" Target="slide46.xml"/><Relationship Id="rId4" Type="http://schemas.openxmlformats.org/officeDocument/2006/relationships/slide" Target="slide4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3.xml"/><Relationship Id="rId5" Type="http://schemas.openxmlformats.org/officeDocument/2006/relationships/slide" Target="slide46.xml"/><Relationship Id="rId4" Type="http://schemas.openxmlformats.org/officeDocument/2006/relationships/slide" Target="slide4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3.xml"/><Relationship Id="rId5" Type="http://schemas.openxmlformats.org/officeDocument/2006/relationships/slide" Target="slide46.xml"/><Relationship Id="rId4" Type="http://schemas.openxmlformats.org/officeDocument/2006/relationships/slide" Target="slide4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3.xml"/><Relationship Id="rId5" Type="http://schemas.openxmlformats.org/officeDocument/2006/relationships/slide" Target="slide46.xml"/><Relationship Id="rId4" Type="http://schemas.openxmlformats.org/officeDocument/2006/relationships/slide" Target="slide4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3.xml"/><Relationship Id="rId5" Type="http://schemas.openxmlformats.org/officeDocument/2006/relationships/slide" Target="slide46.xml"/><Relationship Id="rId4" Type="http://schemas.openxmlformats.org/officeDocument/2006/relationships/slide" Target="slide4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3.xml"/><Relationship Id="rId5" Type="http://schemas.openxmlformats.org/officeDocument/2006/relationships/slide" Target="slide46.xml"/><Relationship Id="rId4" Type="http://schemas.openxmlformats.org/officeDocument/2006/relationships/slide" Target="slide4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3.xml"/><Relationship Id="rId5" Type="http://schemas.openxmlformats.org/officeDocument/2006/relationships/slide" Target="slide46.xml"/><Relationship Id="rId4" Type="http://schemas.openxmlformats.org/officeDocument/2006/relationships/slide" Target="slide4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3.xml"/><Relationship Id="rId5" Type="http://schemas.openxmlformats.org/officeDocument/2006/relationships/slide" Target="slide46.xml"/><Relationship Id="rId4" Type="http://schemas.openxmlformats.org/officeDocument/2006/relationships/slide" Target="slide4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3.xml"/><Relationship Id="rId5" Type="http://schemas.openxmlformats.org/officeDocument/2006/relationships/slide" Target="slide46.xml"/><Relationship Id="rId4" Type="http://schemas.openxmlformats.org/officeDocument/2006/relationships/slide" Target="slide4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3.xml"/><Relationship Id="rId5" Type="http://schemas.openxmlformats.org/officeDocument/2006/relationships/slide" Target="slide46.xml"/><Relationship Id="rId4" Type="http://schemas.openxmlformats.org/officeDocument/2006/relationships/slide" Target="slide4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3.xml"/><Relationship Id="rId5" Type="http://schemas.openxmlformats.org/officeDocument/2006/relationships/slide" Target="slide46.xml"/><Relationship Id="rId4" Type="http://schemas.openxmlformats.org/officeDocument/2006/relationships/slide" Target="slide4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3.xml"/><Relationship Id="rId5" Type="http://schemas.openxmlformats.org/officeDocument/2006/relationships/slide" Target="slide46.xml"/><Relationship Id="rId4" Type="http://schemas.openxmlformats.org/officeDocument/2006/relationships/slide" Target="slide2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3.xml"/><Relationship Id="rId5" Type="http://schemas.openxmlformats.org/officeDocument/2006/relationships/slide" Target="slide46.xml"/><Relationship Id="rId4" Type="http://schemas.openxmlformats.org/officeDocument/2006/relationships/slide" Target="slide2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3.xml"/><Relationship Id="rId5" Type="http://schemas.openxmlformats.org/officeDocument/2006/relationships/slide" Target="slide46.xml"/><Relationship Id="rId4" Type="http://schemas.openxmlformats.org/officeDocument/2006/relationships/slide" Target="slide2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0.xml"/><Relationship Id="rId5" Type="http://schemas.openxmlformats.org/officeDocument/2006/relationships/slide" Target="slide43.xml"/><Relationship Id="rId4" Type="http://schemas.openxmlformats.org/officeDocument/2006/relationships/slide" Target="slide4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0.xml"/><Relationship Id="rId5" Type="http://schemas.openxmlformats.org/officeDocument/2006/relationships/slide" Target="slide43.xml"/><Relationship Id="rId4" Type="http://schemas.openxmlformats.org/officeDocument/2006/relationships/slide" Target="slide4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3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0.xml"/><Relationship Id="rId5" Type="http://schemas.openxmlformats.org/officeDocument/2006/relationships/slide" Target="slide43.xml"/><Relationship Id="rId4" Type="http://schemas.openxmlformats.org/officeDocument/2006/relationships/slide" Target="slide4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3.xml"/><Relationship Id="rId5" Type="http://schemas.openxmlformats.org/officeDocument/2006/relationships/slide" Target="slide46.xml"/><Relationship Id="rId4" Type="http://schemas.openxmlformats.org/officeDocument/2006/relationships/slide" Target="slide2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3.xml"/><Relationship Id="rId5" Type="http://schemas.openxmlformats.org/officeDocument/2006/relationships/slide" Target="slide46.xml"/><Relationship Id="rId4" Type="http://schemas.openxmlformats.org/officeDocument/2006/relationships/slide" Target="slide2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3.xml"/><Relationship Id="rId5" Type="http://schemas.openxmlformats.org/officeDocument/2006/relationships/slide" Target="slide46.xml"/><Relationship Id="rId4" Type="http://schemas.openxmlformats.org/officeDocument/2006/relationships/slide" Target="slide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eg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第</a:t>
            </a:r>
            <a:r>
              <a:rPr lang="zh-CN" altLang="en-US" b="1" dirty="0"/>
              <a:t>三</a:t>
            </a:r>
            <a:r>
              <a:rPr lang="zh-CN" altLang="en-US" b="1" dirty="0" smtClean="0"/>
              <a:t>单元  文艺评论和随笔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60848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汉字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5721322"/>
              </p:ext>
            </p:extLst>
          </p:nvPr>
        </p:nvGraphicFramePr>
        <p:xfrm>
          <a:off x="508000" y="2583775"/>
          <a:ext cx="8128000" cy="25679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9" name="文档" r:id="rId6" imgW="3893887" imgH="1230077" progId="Word.Document.12">
                  <p:embed/>
                </p:oleObj>
              </mc:Choice>
              <mc:Fallback>
                <p:oleObj name="文档" r:id="rId6" imgW="3893887" imgH="12300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583775"/>
                        <a:ext cx="8128000" cy="25679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580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cover dir="ru"/>
      </p:transition>
    </mc:Choice>
    <mc:Fallback xmlns=""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78813"/>
            <a:ext cx="8128000" cy="41264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解词语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援例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引用成例。援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平添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自然而然地增添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无端地增添。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游离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比喻离开集体或依附的事物而存在。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点铁成金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比喻把不好的或平凡的事物改变成很好的事物。也说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点石成金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学富五车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形容书读得多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学问渊博。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才高八斗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形容富有文才。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自鸣得意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自己表示很得意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多含贬义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粗枝大叶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形容不细致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做事粗心大意。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39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辨近义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因缘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姻缘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佛教指产生结果的直接原因和辅助促成结果的条件或力量。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姻缘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指婚姻的缘分。两者适用的对象不同。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怨敌的武器与我的身体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二者都是产生痛苦的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她相信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姻缘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命中注定。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76256" y="398452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83328" y="438710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01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捉摸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琢磨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捉摸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猜测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预料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多用于否定句式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琢磨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雕刻和打磨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加工使精美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指文章等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。反复思索的意思应该用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琢磨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命运并不是不可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捉摸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我们可以像贝多芬那样扼住命运的咽喉。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有网友调侃说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我时常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琢磨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美国人不用筷子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那加州牛肉面该怎么吃。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69846" y="357872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34904" y="437771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37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咬文嚼字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字斟句酌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咬文嚼字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过分地斟酌字句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多用来指死抠字眼儿而不注重实质内容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。一般情况下为贬义词。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字斟句酌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对每一字、每一句都仔细推敲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形容说话或写作的态度慎重。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莫里哀在《可笑的女才子》一剧中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将矛头指向贵族社会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讽刺他们说话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咬文嚼字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使别人听不懂他们的话。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舒尔曼在此书中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字斟句酌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不仅一步一步把他破碎的故事拼接起来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而且在此过程中始终在与自己的内心搏斗。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67744" y="3972013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83773" y="4375026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553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锱铢必较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斤斤计较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锱铢必较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对很少的钱或很小的事都要计较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原形容办事非常认真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一丝不苟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现多形容过于吝啬或气量小。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斤斤计较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形容过分计较微小的利益或无关紧要的事情。两者一般情况下可以换用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在专指数目和钱这一方面的计较时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锱铢必较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他是个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锱铢必较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所以最好不要跟他有金钱上的往来。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正当维权并不是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斤斤计较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不要把维权者看成是刻薄吝啬之人。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56166" y="4182131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83773" y="4582381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070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【目标一】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理清论证思路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咬文嚼字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本来的意思是什么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在这篇文章中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它是什么意思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是在第几段提出的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本来的意思是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过分地斟酌字句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多用来指死抠字眼儿而不注重实质内容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一般情况下为贬义词。在本文中是指一字不肯放松的谨严精神。是在文章的第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段提出的。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5704" y="3559880"/>
            <a:ext cx="8402759" cy="1381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课文是如何阐述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咬文嚼字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请根据提示填空。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全文共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根据文意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大致可以分成如下三部分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通过三个例子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咬文嚼字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实质上就是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的调整。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6~7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从正反两方面强调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第三部分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点明写作目的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思想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文学作品要注重斟酌文字的联想意义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强调运用文字应有一字不肯放松的谨严精神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5704" y="4393907"/>
            <a:ext cx="8546775" cy="950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594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文章最后一段中说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以上只是随便举几个实例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说明咬文嚼字的道理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你认为作者是随便举的例子吗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其侧重点各是什么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这些例子不仅不是随便举的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而且是用心选择的。从选材的内容来看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一方面是关于文字修改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一方面是有关联想意义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从修改的效果来看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有成功的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也有失败的。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3528" y="3356992"/>
            <a:ext cx="8568952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53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5679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【目标二】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体会论证方法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在文章第一部分中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作者采用了举例论证的手法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举了三个例子阐述自己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斟酌文字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实际上就是调整思想和情感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的观点。根据提示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填写下面的表格。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8569330"/>
              </p:ext>
            </p:extLst>
          </p:nvPr>
        </p:nvGraphicFramePr>
        <p:xfrm>
          <a:off x="508000" y="3285498"/>
          <a:ext cx="8128000" cy="22317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8" name="文档" r:id="rId6" imgW="3908281" imgH="1073122" progId="Word.Document.12">
                  <p:embed/>
                </p:oleObj>
              </mc:Choice>
              <mc:Fallback>
                <p:oleObj name="文档" r:id="rId6" imgW="3908281" imgH="10731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3285498"/>
                        <a:ext cx="8128000" cy="22317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5048367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说明字数不同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意味不同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说明字眼不同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意境不同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4358" y="5085184"/>
            <a:ext cx="8474106" cy="8141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63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u"/>
      </p:transition>
    </mc:Choice>
    <mc:Fallback xmlns=""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0417608"/>
              </p:ext>
            </p:extLst>
          </p:nvPr>
        </p:nvGraphicFramePr>
        <p:xfrm>
          <a:off x="508000" y="1780339"/>
          <a:ext cx="8128000" cy="38809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文档" r:id="rId3" imgW="3946425" imgH="1883813" progId="Word.Document.12">
                  <p:embed/>
                </p:oleObj>
              </mc:Choice>
              <mc:Fallback>
                <p:oleObj name="文档" r:id="rId3" imgW="3946425" imgH="18838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780339"/>
                        <a:ext cx="8128000" cy="38809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75742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91683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作者在说明文字联想意义的使用时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误用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两种情况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采用的是怎样的论证方法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请在横线处填空。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533470"/>
              </p:ext>
            </p:extLst>
          </p:nvPr>
        </p:nvGraphicFramePr>
        <p:xfrm>
          <a:off x="508000" y="2791945"/>
          <a:ext cx="8128000" cy="15267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2" name="文档" r:id="rId6" imgW="3837032" imgH="721414" progId="Word.Document.12">
                  <p:embed/>
                </p:oleObj>
              </mc:Choice>
              <mc:Fallback>
                <p:oleObj name="文档" r:id="rId6" imgW="3837032" imgH="7214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791945"/>
                        <a:ext cx="8128000" cy="15267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4409419"/>
            <a:ext cx="4834978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正面举例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反面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举例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536" y="4459269"/>
            <a:ext cx="84969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518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根据下面的语境填空。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如果说第一部分是在讲述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咬文嚼字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的内涵及为什么要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咬文嚼字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那么第二部分则主要论述了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咬文嚼字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咬文嚼字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的过程中要避免哪些问题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3450" y="4005064"/>
            <a:ext cx="849694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79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咬文嚼字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经过朱光潜先生的阐释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被赋予了一种崭新的含义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这对我们养成好的阅读和写作习惯有着极为重要的指导意义。你认为本文的指导意义体现在哪些方面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可以从对待语言文字的态度和方法两个角度分析。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4018009"/>
            <a:ext cx="84969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34810"/>
            <a:ext cx="173156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3049573"/>
              </p:ext>
            </p:extLst>
          </p:nvPr>
        </p:nvGraphicFramePr>
        <p:xfrm>
          <a:off x="508000" y="1961761"/>
          <a:ext cx="8128000" cy="45856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6" name="文档" r:id="rId6" imgW="3908281" imgH="2204562" progId="Word.Document.12">
                  <p:embed/>
                </p:oleObj>
              </mc:Choice>
              <mc:Fallback>
                <p:oleObj name="文档" r:id="rId6" imgW="3908281" imgH="22045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961761"/>
                        <a:ext cx="8128000" cy="45856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848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在《咬文嚼字》一文中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作者提到的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韩愈在月夜里听见贾岛吟诗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其实贾岛所吟之诗是《题李凝幽居》。诗的内容是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闲居少邻并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草径入荒园。鸟宿池边树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僧敲月下门。过桥分野色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移石动云根。暂去还来此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幽期不负言。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古今人都赞赏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字下得好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但朱光潜先生却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很怀疑韩愈的修改是否真如古今所称赏的那么妥当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。结合全诗的内容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谈谈你对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的看法。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对这两个字的使用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要结合诗歌的意境和作者表达的情感分析。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4365104"/>
            <a:ext cx="8496944" cy="83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573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这首诗以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鸟宿池边树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僧敲月下门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一联著称。全诗写了诗人走访友人李凝未遇这样一件寻常小事。首联描写了幽居周围幽静的环境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暗示了李凝隐士的身份。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鸟宿池边树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僧敲月下门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是历来传诵的名句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在皎洁的月光下万籁俱寂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这突然发出的几下敲门声打破了幽居的宁静。这是以声衬静的手法。并且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诗人是去走访友人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临到友人门前用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字更为贴切。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661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N37.eps" descr="id:214748925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611560" y="2101963"/>
            <a:ext cx="7333308" cy="2911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4205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文学的趣味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朱光潜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孔子有言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知之者不如好之者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好之者不如乐之者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仿佛以为知、好、乐是三层事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一层深一层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其实在文艺方面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第一难关是知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能知就能好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能好就能乐。知、好、乐三种心理活动融为一体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就是欣赏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而欣赏所凭的就是趣味。许多人在文艺趣味上有欠缺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大半由于在知上有欠缺。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有些人根本不知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当然不会感到趣味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看到任何好的作品都如蠢牛听琴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不起作用。这是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精神上的残废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。犯这种毛病的人失去大部分生命的意味。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有些人知得不正确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于是趣味低劣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缺乏鉴别力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只以需要刺激或麻醉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取恶劣作品疗饥过瘾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以为这就是欣赏文学。这是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精神上的中毒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可以使整个的精神受腐化。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有些人知得不周全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趣味就难免窄狭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被囿于某一派别的传统习尚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不能自拔。这是</a:t>
            </a:r>
            <a:r>
              <a:rPr lang="zh-CN" altLang="zh-CN"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精神上的短视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坐井观天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诬天藐小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要诊治这三种流行的毛病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唯一的方剂是扩大眼界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加深知解。一切价值都由比较得来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生长在平原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你说一个小山坡最高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你可以受原谅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但是你错误。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登东山而小鲁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登泰山而小天下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也只是孔子所能见到的天下。要把山估计得准确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你必须把世界名山都游历过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测量过。研究文学也是如此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你玩索的作品愈多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种类愈复杂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风格愈纷歧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你的比较资料愈丰富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透视愈正确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你的鉴别力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这就是趣味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也就愈可靠。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57197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85972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人类心理都有几分惰性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常以先入为主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想获得一种新趣味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往往须战胜一种很顽强的抵抗力。许多旧文学家不能欣赏新文学作品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就因为这个道理。就我个人的经验来说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起初习文言文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后来改习语体文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颇费过一番冲突与挣扎。在才置信语体文时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对文言文颇有些反感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后来多经摸索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觉得文言文仍有它的不可磨灭的价值。专就学文言文说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我起初学桐城派古文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跟着古文家们骂六朝文的绮靡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后来稍致力于六朝人的著作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才觉得六朝文也有为唐宋所不可及处。在诗方面我从唐诗入手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觉宋诗索然无味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后来读宋人作品较多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才发现宋诗也特有一种风味。我学外国文学的经验也大致相同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往往从笃嗜甲派不了解乙派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到了解乙派而对甲派重新估定价值。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827971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834131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学法提示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理清文章的结构层次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抓住作者的观点。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文艺评论虽然是对文艺现象或文学创作规律进行的分析与评论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但从文体特点上看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依然属于议论文的范畴。所以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理清文章的结构层次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把握作者在文中表露的观点态度是第一步。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筛选文中的信息材料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分析观点与材料的关系。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筛选文中的信息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即分析作者在文中使用了哪些材料来支撑自己的观点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这些材料各是从什么角度或层面使用的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这样使用有什么好处。对材料的分析、筛选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是理解文章精巧构思的关键。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培养探究精神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善于发现问题并尝试解决问题。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本单元的三篇文章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都体现了作者治学精神的严谨和学识素养的深厚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是具有探究精神的典范文本。学习时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可以在深入理解作者观点的基础上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尝试另举材料证明作者的观点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或举出反例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加以批驳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也可以另选文艺现象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谈谈自己的看法。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283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我因而想到培养文学趣味好比开疆辟土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须逐渐把本来非我所有的征服为我所有。英国诗人华兹华斯说道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一个诗人不仅要创造作品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还要创造能欣赏那种作品的趣味。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我想不仅作者如此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读者也须时常创造他的趣味。生生不息的趣味才是活的趣味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像死水一般静止的趣味必定陈腐。活的趣味时时刻刻在发现新境界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死的趣味老是囿在一个窄狭的圈子里。这道理可以适用于个人的文学修养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也可以适用于全民族的文学演进史。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节选自《朱光潜全集》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524708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思维训练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精神上的残废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精神上的中毒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精神上的短视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具体指什么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请简要概括。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精神上的残废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精神上的中毒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精神上的短视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根本不知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感受不到趣味。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趣味低劣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缺乏鉴别力。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知得不周全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趣味狭窄。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4365104"/>
            <a:ext cx="8496944" cy="9139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01934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文中多处引用名言名句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请举一个例子说说它的具体作用。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答案示例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段引用孔子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知之者不如好之者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好之者不如乐之者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引出了作者关于文艺欣赏的不同见解。第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段引用孔子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登东山而小鲁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登泰山而小天下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说明研究文学也像估计山的大小一样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比较资料愈丰富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透视愈正确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鉴别力也就愈可靠的道理。第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段引用华兹华斯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一个诗人不仅要创造作品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还要创造能欣赏那种作品的趣味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引出不仅是作者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包括读者也须时常创造文学趣味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使趣味广泛而鲜活。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2348880"/>
            <a:ext cx="8496944" cy="2952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726281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066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千锤百炼写文章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已经是几十年前的往事了。当首次读到杜甫的诗篇《偶题》时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文章千古事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得失寸心知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这两句诗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给我留下了那么深刻的印象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我始终都牢牢地记在脑海中。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杜甫把文学创作的影响力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看得多么重大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竟会穿越辽阔的空间和恒久的时间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绵延不绝地密布在历史的顶空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永远叩击着人们的心灵。正因为如此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就得非常认真和刻苦地去从事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让自己在坚持不懈的思虑中间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完完全全地从心里弄明白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究竟是何处获得了成功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哪里又存在着缺失。如果不是像这样用心揣摩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反复推敲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做到栩栩如生、情动于衷和哲思深邃的话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哪里又能够产生一股奇妙和磅礴的力量来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进行构思与挥洒的整个撰述的过程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确乎是一种异常艰巨的劳动。谁都想追求达到最美满的思想和艺术境界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却由于自己修养和资质方面的种种原因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往往很难做到这一点。这就得像杜甫那样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毕生都严肃地对待治学与写作的事业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经过持久和苦心的琢磨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以便使自己获得不断的改进和提高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这样才有可能写出卓越的篇章。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杜甫兢兢业业的精神真值得喜爱写作的人们好好思索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怎样去努力地从事这项工作。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98702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在人类的文明史上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优秀的作品总是比较少见。面对着这无法更移的事实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南北朝时期的文人颜之推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就曾在自己的《颜氏家训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文章》中论述过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自古执笔为文者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何可胜言。然至于宏丽精华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不过数十篇耳。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他估计的这个数字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比起实际的情况来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似乎是过于缩小了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过于苛刻了。从先秦两汉开始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直至整个的魏晋南北朝时期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在如此漫长和浩瀚的历史中间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令人击节赞叹的篇章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肯定是远远超过这个数目的。然而像他这样运用夸张的说法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坚持一种分外拔高了的标准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却也可以提醒和促使很多的有心人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努力奋斗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以便写出更多优秀的作品来。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0766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明末清初的大学者顾炎武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更是掌握了从事著述的内在规律。他在《日知录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著书之难》中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论及这一点时说道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其必古人之所未及就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后世之所不可无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而后为之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庶乎其传也与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必须阐述出前人未能很好涉及和发挥的思想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具有明显的独创个性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才足以启迪后世的许多人。只有像这样刻苦地思考和撰述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才有可能使自己的著作长久地流传下去。如果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视成书太易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而急于求名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像这样写出的书籍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愈多而愈舛漏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愈速而愈不传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。写得太轻松和快速了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自然很容易产生许多差错与谬误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无法让后人从中得到教益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哪里还有可能传诸后世呢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019230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可是历来都有不少轻薄和放纵的文人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跟此种严肃认真的态度相悖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总喜爱随便和胡乱地涂抹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因此就写出了很多低俗与丑陋的东西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其中有谄媚皇上和权贵的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有宣扬声色犬马的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戕害着多少人的精神世界。像这样的行径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只能说是丧失了灵魂的洁净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远离了社会的良知。当今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也有一些喜欢起哄的文人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卖力地吹捧帝王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讴歌色情、淫逸以及种种不健康的生活方式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匆匆忙忙地撰写、发表和出书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看起来是风风火火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把名气炒作得相当响亮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却不能给读者以正面的影响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只会误导读者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滋生消极和危害。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63533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在此之际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冷静地想一想顾炎武这个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著书之难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的见解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不乱写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不图快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不贪多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而致力于追求思想与艺术的质量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必须在读万卷书和行万里路的时候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做到像晋代诗人陆机于《文赋》里所说的那样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观古今于须臾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抚四海于一瞬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笼天地于形内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挫万物于笔端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时刻关心天下的大事、众生的疾苦和人们对于未来的追求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才有可能写出激荡心灵的篇章。这样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无论对于自己来说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抑或对于广大的读者而言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肯定都是件好事。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每当提笔写作的时候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确实应该尽量思考得深远一些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尽量挥洒得优美一些。千锤百炼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精益求精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这样才有可能闪烁出哲思和审美的光芒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足以恒久地提升人们的精神境界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真正做到为建设中华民族的精神大厦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贡献出自己的一分力量。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672978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本文与《咬文嚼字》一样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都是主张为文要谨严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写作要慎思。不同之处是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本文从语言与思想方面告诫人们写文章要千锤百炼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不要急功近利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侧重于构思与挥洒的整个撰述过程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追求的是达到完美的思想境界和艺术境界。在安排材料上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本文侧重于引用名家的做法与说法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以事实为依托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旁征博引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委婉说理。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655112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8</a:t>
            </a:r>
            <a:r>
              <a:rPr lang="zh-CN" altLang="zh-CN" dirty="0"/>
              <a:t>　</a:t>
            </a:r>
            <a:r>
              <a:rPr lang="zh-CN" altLang="zh-CN" b="1" dirty="0"/>
              <a:t>咬文嚼字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4205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朱光潜先生著作等身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建树颇丰。他一生曾三立座右铭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给人们留下了悠长的思索。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是在香港大学教育系求学时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恒、恬、诚、勇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四个字作为自己的座右铭。这四个字不仅集中反映了朱光潜先生求学时的精神状态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而且贯串了他的一生。朱光潜先生曾说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这四个字我终生恪守不渝。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第二次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是在英国爱丁堡大学学习时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他给自己立下这样一条座右铭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走抵抗力最大的路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他全身心地投入到美学研究中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终于写出了《悲剧心理学》《文艺心理学》《变态心理学》等具有开创意义的论著。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1044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第三次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年代。座右铭共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此身、此时、此地。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在这条座右铭的激励下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朱光潜先生不断给自己树立新的奋斗目标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依然信心十足地承担起艰深的维柯《新科学》的翻译工作。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从朱光潜先生三立座右铭的过程中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我们除了看到一个自我砥砺、孜孜以求的学者形象外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难道不应该获取更多的人格力量和思想上的启迪吗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追求卓越、砥砺自己、毅力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68981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09913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朱光潜先生有本书叫《谈美》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副标题为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给青年的第十三封信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。该书出版之后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受到广泛欢迎。可就在《谈美》出版后不久的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1936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上海书摊上便出现一本署名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朱光潸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、题目为《致青年》的书。书名接近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姓名几乎难辨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该书的副标题竟是《给青年的十三封信》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封面设计也追踪摹形。无奈之余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朱光潜先生竟然给这位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朱光潸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写了一封信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他请朱光潸原谅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说是自己误将此书认作自己的了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接下来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朱光潜先生将自己写作的情形略作回溯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并暗示做人要坦白、老实。该文后发表在《申报》上。也许那位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朱光潸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没有看到这封信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《致青年》仍然四处销着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甚至从上海销到成都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不仅印刷一次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几年后还在印行。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优秀作品的影响、宽厚、幽默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779356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联想手法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无论是阅读或是写作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字的难处在意义的确定与控制。字有直指的意义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有联想的意义。比如说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它的直指的意义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凡见过燃烧体冒烟的人都会明白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只是它的联想的意义迷离不易捉摸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它可联想到燃烧弹、鸦片烟榻、庙里焚香、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一川烟草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杨柳万条烟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烟光凝而暮山紫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蓝田日暖玉生烟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种种境界。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以上文字是朱光潜对联想的具体阐释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他以生动的举例给我们的写作点明了途径。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186732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9168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是一种心理活动的方式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也是一种重要的构思方式。它的特点是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从某一事物想到与之有一定联系的另一事物。我们在生活中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随时随地会产生联想。一提到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往往立刻会想到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为什么会想到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不但在时空上往往相伴出现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而且它们之间还有一定的因果关系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相关联想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因果联想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。我们常把小朋友比作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因为花朵鲜艳、惹人喜爱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和小朋友有相似之处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相似联想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。当我们提到被父母遗弃的孤儿时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会自然想到我们在父母身边的幸福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对比联想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。我们看到一位慈祥的女教师时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往往会想到妈妈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因为她们在某些方面相近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对我们都是一样的关怀、体贴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这就又是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相近联想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了。由此可见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就是一事物与另一事物的联系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这种联系就是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联想的桥梁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768518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67739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运用联想手法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应注意以下几种情况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要找准联想点。联想点是触发联想的媒介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可通过相关性和因果性来突破。例如写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其相关性可以表现为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其因果性可以表现为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这样就把作文写活了。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要合情合理。引起联想的事物与联想到的事物、人物之间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要有内在的联系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有相似点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联想要符合客观实际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让人看了可信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读了觉得有道理。不能瞎想、胡思乱想。如由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想到中秋表达对亲人的思念就是有了意义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举头望明月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来表示思念亲人就恰到好处。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要为突出文章中心思想服务。最好能由小见大、见微知著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由小事物表现大的主旨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也可不拘泥于一点而拓展开来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比如英国作家伍尔芙《墙上的斑点》。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6118438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恰当运用联想手法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写一段文字。要求联想丰富、合理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能给人以美的感受。不少于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53472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方方的月亮在移动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消失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又重新诞生。唯一的小方窗里透进了光束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是落日的余晖还是站台的灯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为什么连另外三个方窗也遮严了呢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黑咕隆咚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好像紧接着下午便是深夜。门咣地一关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就和外界隔开了。那愈来愈响的声音是下起了冰雹吗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是铁锤砸在铁砧上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在黄土高原的乡下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到处还靠人打铁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我们祖国的胳膊有多么发达的肌肉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那只是车轮撞击铁轨的噪音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来自这一节铁轨与那一节铁轨之间的缝隙。目前不是正在流行一支轻柔的歌曲吗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叫作什么来着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《泉水叮咚响》。如果火车也叮咚叮咚地响起来呢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广州人可真会生活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不像这西北高原上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人的脸上和房屋的窗玻璃上到处都蒙着一层厚厚的黄土。广州人的凉棚下面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垂挂着许许多多三角形的瓷板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它们伴随着清风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发出叮叮咚咚的清音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愉悦着心灵。美国的抽象派音乐却叫人发狂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4170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真不知道基辛格听我们的杨子荣咏叹调时有什么样的感受。京剧锣鼓里有噪音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所有的噪音都是令人不快的吗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反正火车开动以后的铁轮声给人以鼓舞和希望。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摘自王蒙《春之声》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034683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0185818"/>
              </p:ext>
            </p:extLst>
          </p:nvPr>
        </p:nvGraphicFramePr>
        <p:xfrm>
          <a:off x="508000" y="1357555"/>
          <a:ext cx="8128000" cy="48077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name="文档" r:id="rId3" imgW="3998962" imgH="2364756" progId="Word.Document.12">
                  <p:embed/>
                </p:oleObj>
              </mc:Choice>
              <mc:Fallback>
                <p:oleObj name="文档" r:id="rId3" imgW="3998962" imgH="23647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357555"/>
                        <a:ext cx="8128000" cy="48077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N11.eps" descr="id:214748916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339752" y="1772816"/>
            <a:ext cx="3201695" cy="4230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《咬文嚼字》选自《朱光潜美学文学论文选集》。朱光潜先生在文中赋予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咬文嚼字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这个成语一种新的意义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写作时要字斟句酌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讲究语言运用的准确、传神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力求精确地表达自己的思想感情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文章还涉及对作品语句的玩赏、品鉴。作者提倡咬文嚼字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是与他对文学创作的认识分不开的。作者认为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语言文字和思想感情的关系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不是一表一里、一后一先的关系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思想是心理活动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它所借以活动的是事物形象和语文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即意象和概念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离开事物形象和语文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思想无所凭借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便无从进行。在为思想所凭借时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语文便夹在思想里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咬文嚼字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在表面上像只是斟酌文字的分量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在实际上就是调整思想和情感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在文字上推敲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骨子里实在是在思想情感上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。这些观点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对理解本文至关重要。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63800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朱光潜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(1897—1986),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笔名孟实、孟石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安徽桐城人。美学家、文艺理论家。主要从事美学研究工作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致力于翻译西方美学名著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在批判继承美学遗产方面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做出了卓有成效的努力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他的《西方美学史》是中国第一部系统论述西方美学历史的著作。他的美学理论在中国当代美学流派中自成一派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影响甚大。代表作有《文艺心理学》《谈美书简》《给青年的十二封信》等。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文艺随笔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一种形式灵活、笔调轻松、富有趣味性的文学小品文。文艺随笔注重内容的知识性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注重逻辑和理论论证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常常选用富有趣味性的材料作铺垫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从中引出对某种观点或哲理的议论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再与文学领域的有关话题联系起来加以评论。文艺随笔很讲究文采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笔调轻松活泼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亲切随意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深入浅出。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9904696"/>
              </p:ext>
            </p:extLst>
          </p:nvPr>
        </p:nvGraphicFramePr>
        <p:xfrm>
          <a:off x="508000" y="1844824"/>
          <a:ext cx="8128000" cy="4837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5" name="文档" r:id="rId6" imgW="3893887" imgH="2318318" progId="Word.Document.12">
                  <p:embed/>
                </p:oleObj>
              </mc:Choice>
              <mc:Fallback>
                <p:oleObj name="文档" r:id="rId6" imgW="3893887" imgH="23183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844824"/>
                        <a:ext cx="8128000" cy="48377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405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245</TotalTime>
  <Words>4694</Words>
  <Application>Microsoft Office PowerPoint</Application>
  <PresentationFormat>全屏显示(4:3)</PresentationFormat>
  <Paragraphs>283</Paragraphs>
  <Slides>48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1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第三单元  文艺评论和随笔</vt:lpstr>
      <vt:lpstr>PowerPoint 演示文稿</vt:lpstr>
      <vt:lpstr>PowerPoint 演示文稿</vt:lpstr>
      <vt:lpstr>8　咬文嚼字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29</cp:revision>
  <dcterms:created xsi:type="dcterms:W3CDTF">2015-04-23T00:36:31Z</dcterms:created>
  <dcterms:modified xsi:type="dcterms:W3CDTF">2016-03-11T06:48:38Z</dcterms:modified>
</cp:coreProperties>
</file>