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74" r:id="rId2"/>
    <p:sldId id="265" r:id="rId3"/>
    <p:sldId id="311" r:id="rId4"/>
    <p:sldId id="312" r:id="rId5"/>
    <p:sldId id="313" r:id="rId6"/>
    <p:sldId id="314" r:id="rId7"/>
    <p:sldId id="315" r:id="rId8"/>
    <p:sldId id="333" r:id="rId9"/>
    <p:sldId id="337" r:id="rId10"/>
    <p:sldId id="338" r:id="rId11"/>
    <p:sldId id="339" r:id="rId12"/>
    <p:sldId id="340" r:id="rId13"/>
    <p:sldId id="341" r:id="rId14"/>
    <p:sldId id="266" r:id="rId15"/>
    <p:sldId id="316" r:id="rId16"/>
    <p:sldId id="318" r:id="rId17"/>
    <p:sldId id="319" r:id="rId18"/>
    <p:sldId id="320" r:id="rId19"/>
    <p:sldId id="321" r:id="rId20"/>
    <p:sldId id="342" r:id="rId21"/>
    <p:sldId id="343" r:id="rId22"/>
    <p:sldId id="344" r:id="rId23"/>
    <p:sldId id="345" r:id="rId24"/>
    <p:sldId id="346" r:id="rId25"/>
    <p:sldId id="347" r:id="rId26"/>
    <p:sldId id="269" r:id="rId27"/>
    <p:sldId id="325" r:id="rId28"/>
    <p:sldId id="326" r:id="rId29"/>
    <p:sldId id="327" r:id="rId30"/>
    <p:sldId id="328" r:id="rId31"/>
    <p:sldId id="348" r:id="rId32"/>
    <p:sldId id="349" r:id="rId33"/>
    <p:sldId id="283" r:id="rId34"/>
    <p:sldId id="329" r:id="rId35"/>
    <p:sldId id="330" r:id="rId36"/>
    <p:sldId id="331" r:id="rId37"/>
    <p:sldId id="334" r:id="rId38"/>
    <p:sldId id="270" r:id="rId39"/>
    <p:sldId id="332" r:id="rId40"/>
    <p:sldId id="336"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2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2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38.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专题知能整合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7" Type="http://schemas.openxmlformats.org/officeDocument/2006/relationships/image" Target="../media/image7.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2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2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2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1.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3.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4.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5.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39.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slide" Target="slide26.xml"/><Relationship Id="rId1" Type="http://schemas.openxmlformats.org/officeDocument/2006/relationships/slideLayout" Target="../slideLayouts/slideLayout6.xml"/><Relationship Id="rId4" Type="http://schemas.openxmlformats.org/officeDocument/2006/relationships/slide" Target="slide38.xml"/></Relationships>
</file>

<file path=ppt/slides/_rels/slide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专题知能整合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下列对文章有关内容的分析概括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作者以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归去来兮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田园将芜胡不归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的喟叹唤起全篇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平地拔起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直抒胸臆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以突兀峻峭的笔势表达了自己归田之志的坚决。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作者在描写初回到家的情景时选取了几个有代表性的生活场景和画面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行文节奏趋缓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表现了作者归家后的生活情趣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室中之乐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园中之乐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创设了一个安乐闲适、自由自在的意境。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木欣欣以向荣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感吾生之行休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说明大自然充满生机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令人欢欣鼓舞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也令人低回感慨。万物正当青春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而自己却已近老年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表达了作者满腹的感伤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基调是消沉压抑的。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怀良辰以孤往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临清流而赋诗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是作者理想人生的集中描写。天好则出游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农忙则耕种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闲时登高长啸、临水赋诗。劳动、自然、人文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构成作者全部的充实生命。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15087018"/>
      </p:ext>
    </p:extLst>
  </p:cSld>
  <p:clrMapOvr>
    <a:masterClrMapping/>
  </p:clrMapOvr>
  <mc:AlternateContent xmlns:mc="http://schemas.openxmlformats.org/markup-compatibility/2006" xmlns:p14="http://schemas.microsoft.com/office/powerpoint/2010/main">
    <mc:Choice Requires="p14">
      <p:transition spd="slow" p14:dur="2000">
        <p:cut thruBlk="1"/>
      </p:transition>
    </mc:Choice>
    <mc:Fallback xmlns="">
      <p:transition spd="slow">
        <p:cut thruBlk="1"/>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概括中心意思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指对文中信息进行提炼和综合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对所述事件或所说的道理进行综合判断与推理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是要求大家能够分析作者在概括叙述某一事件或说明某一道理时自己持有的看法。而作者的观点、看法、态度有时表现得直露而显明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有时却表现得含蓄而曲折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这需要对文本进行全面而深刻的理解。通观文本可以看出</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作者虽然有低沉的感叹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也有及时行乐之意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但基调仍是乐观、旷达的。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00053" y="5301208"/>
            <a:ext cx="84027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356661"/>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10549"/>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解答综合分析类题目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要注意以下四点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。要运用三步阅读法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第一步概览全文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明白文中的时、地、人、事和作者的看法。第二步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一般以时间、人物为主线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以求理解。第三步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扫清障碍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准确答题。由此可见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阅读不只是读文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还要会读题。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。文言语段、题目和已有知识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是解答问题的三大依据。不论是考查实词、虚词的选择题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还是语句的翻译题、语段分析概括题、文意理解的对错题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都要以对句中某些关键字词的理解为依据。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。文言文阅读试题所选的语段中所含的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既有情境事理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也有逻辑事理。在解答过程中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特别是对分析概括题、观点判断题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应把握文中关系事理和较为普遍的人之常情、事之常理。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3014791"/>
      </p:ext>
    </p:extLst>
  </p:cSld>
  <p:clrMapOvr>
    <a:masterClrMapping/>
  </p:clrMapOvr>
  <mc:AlternateContent xmlns:mc="http://schemas.openxmlformats.org/markup-compatibility/2006" xmlns:p14="http://schemas.microsoft.com/office/powerpoint/2010/main">
    <mc:Choice Requires="p14">
      <p:transition spd="slow" p14:dur="2000">
        <p:cover dir="r"/>
      </p:transition>
    </mc:Choice>
    <mc:Fallback xmlns="">
      <p:transition spd="slow">
        <p:cover dir="r"/>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。命题人设置对文意的概括分析这类试题的错误选项时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常常是在大体正确的文意概括与分析之中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夹杂一两处不正确的表述作为干扰。探究命题人设置干扰项的方法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无疑为我们准确、快捷地解答这类试题提供了绝佳的突破口。归纳起来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主要有以下</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种设误类型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曲解词义、对象错位、时序倒置、事件杂糅、无中生有、表述失度。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950857"/>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3964"/>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赠郡侯郭文麓升副使序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唐顺之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廉吏自古难之。虽然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今之所谓廉者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有之矣。前有所慕于进而后有所惧于罪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是以虽其嗜利之心不胜其竞进之心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而其避罪之计有甚于忧贫之计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慕与惧相持于中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则势不得不矫强而为廉。其幸而恒处于有可慕、有可惧之地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则可以终其身而不至于坏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而世遂以全节归之。其或权位渐以极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则可慕者既已得之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而无复有惧于罪。至如蹉跎沦落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不复自振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则可慕者既已绝望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且将甘心冒罪而不辞。是故其始也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缩腹镂骨以自苦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而其后也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甚或出于饕餮之所不为。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人见其然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而今乃若是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而不知始终固此一人也。虽然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此犹自其既坏言之也。方其刻意为廉之时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而其萌芽固已露矣。苟捐之足以为名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而得之足以为罪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则千金有所必割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苟捐之不足以为名</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而得之不足以为罪</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则锥刀有所必算。</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人见其千金之捐乃其奇节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而不知锥刀之算其真机也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从而谓之曰廉。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嗟乎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是安知古之所谓廉者哉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古之所谓廉者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必始于不见可欲。不见可欲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故其奉于身者薄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奉于身者薄</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故其资于物者轻。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虽其一无所慕与无所惧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而未尝不廉。盖虽欲不廉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而无所用之也。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xmlns:p14="http://schemas.microsoft.com/office/powerpoint/2010/main">
    <mc:Choice Requires="p14">
      <p:transition spd="slow" p14:dur="16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郭侯治吾常</a:t>
            </a:r>
            <a:r>
              <a:rPr lang="zh-CN" altLang="zh-CN" sz="2200" baseline="300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以平易岂弟、与民休息为政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而尤以清苦绳约自律。余始见侯如是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则亦以为今之所谓廉者耳。徐而与侯处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听其议论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察其志之所存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乃知侯非今之所谓廉者也。侯性本澹泊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苦厌纷华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尝言曰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我蔬食则喜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肉食则不喜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布裀则寝乃安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纻裀则寝不安。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其奉身率如此。侯盖古之廉者也。闻侯之夫人亦乐于粝食敝衣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与侯所嗜好无异。然则古之廉者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犹或不免于室人交谪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于是益知侯之为难能也。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7605352"/>
      </p:ext>
    </p:extLst>
  </p:cSld>
  <p:clrMapOvr>
    <a:masterClrMapping/>
  </p:clrMapOvr>
  <mc:AlternateContent xmlns:mc="http://schemas.openxmlformats.org/markup-compatibility/2006" xmlns:p14="http://schemas.microsoft.com/office/powerpoint/2010/main">
    <mc:Choice Requires="p14">
      <p:transition spd="slow" p14:dur="1600">
        <p:split orient="vert" dir="in"/>
      </p:transition>
    </mc:Choice>
    <mc:Fallback xmlns="">
      <p:transition spd="slow">
        <p:split orient="ver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侯居常三年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升山东副使以去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侯之僚霍君、裘君与其属武进尹杨君征余文为侯赠。夫侯之廉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人既已尽知之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而奚俟乎余之言耶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余知侯之廉非出于慕与惧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而方其为守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则犹在有可慕、有可惧之地也。自今以往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官益峻而望益隆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将可慕者得而可惧者去矣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侯之廉犹是也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而后人信之曰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侯果非慕与惧者也。</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然则知侯者莫如余先也</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而乌得无言乎</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选自《荆川先生文集》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指常州。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205482"/>
      </p:ext>
    </p:extLst>
  </p:cSld>
  <p:clrMapOvr>
    <a:masterClrMapping/>
  </p:clrMapOvr>
  <mc:AlternateContent xmlns:mc="http://schemas.openxmlformats.org/markup-compatibility/2006" xmlns:p14="http://schemas.microsoft.com/office/powerpoint/2010/main">
    <mc:Choice Requires="p14">
      <p:transition spd="slow" p14:dur="1600">
        <p:split orient="vert"/>
      </p:transition>
    </mc:Choice>
    <mc:Fallback xmlns="">
      <p:transition spd="slow">
        <p:split orient="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6890"/>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下列各组语句中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分别指向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今之所谓廉者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古之所谓廉者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的一组是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386623065"/>
              </p:ext>
            </p:extLst>
          </p:nvPr>
        </p:nvGraphicFramePr>
        <p:xfrm>
          <a:off x="508000" y="2564281"/>
          <a:ext cx="8128000" cy="3457007"/>
        </p:xfrm>
        <a:graphic>
          <a:graphicData uri="http://schemas.openxmlformats.org/presentationml/2006/ole">
            <mc:AlternateContent xmlns:mc="http://schemas.openxmlformats.org/markup-compatibility/2006">
              <mc:Choice xmlns:v="urn:schemas-microsoft-com:vml" Requires="v">
                <p:oleObj spid="_x0000_s58372" name="文档" r:id="rId6" imgW="3837032" imgH="1631822" progId="Word.Document.12">
                  <p:embed/>
                </p:oleObj>
              </mc:Choice>
              <mc:Fallback>
                <p:oleObj name="文档" r:id="rId6" imgW="3837032" imgH="1631822" progId="Word.Document.12">
                  <p:embed/>
                  <p:pic>
                    <p:nvPicPr>
                      <p:cNvPr id="0" name=""/>
                      <p:cNvPicPr/>
                      <p:nvPr/>
                    </p:nvPicPr>
                    <p:blipFill>
                      <a:blip r:embed="rId7"/>
                      <a:stretch>
                        <a:fillRect/>
                      </a:stretch>
                    </p:blipFill>
                    <p:spPr>
                      <a:xfrm>
                        <a:off x="508000" y="2564281"/>
                        <a:ext cx="8128000" cy="3457007"/>
                      </a:xfrm>
                      <a:prstGeom prst="rect">
                        <a:avLst/>
                      </a:prstGeom>
                    </p:spPr>
                  </p:pic>
                </p:oleObj>
              </mc:Fallback>
            </mc:AlternateContent>
          </a:graphicData>
        </a:graphic>
      </p:graphicFrame>
    </p:spTree>
    <p:extLst>
      <p:ext uri="{BB962C8B-B14F-4D97-AF65-F5344CB8AC3E}">
        <p14:creationId xmlns:p14="http://schemas.microsoft.com/office/powerpoint/2010/main" val="2262484941"/>
      </p:ext>
    </p:extLst>
  </p:cSld>
  <p:clrMapOvr>
    <a:masterClrMapping/>
  </p:clrMapOvr>
  <mc:AlternateContent xmlns:mc="http://schemas.openxmlformats.org/markup-compatibility/2006" xmlns:p14="http://schemas.microsoft.com/office/powerpoint/2010/main">
    <mc:Choice Requires="p14">
      <p:transition spd="slow" p14:dur="1600">
        <p:checker/>
      </p:transition>
    </mc:Choice>
    <mc:Fallback xmlns="">
      <p:transition spd="slow">
        <p:checker/>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今之廉者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故不得不矫强为廉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以清廉的面目示人。而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古之廉者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澹泊寡欲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不为物役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故能廉俭自守。</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项第一句、</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项第一句、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项两句不符合题干要求。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24010" y="4024575"/>
            <a:ext cx="84027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6542625"/>
      </p:ext>
    </p:extLst>
  </p:cSld>
  <p:clrMapOvr>
    <a:masterClrMapping/>
  </p:clrMapOvr>
  <mc:AlternateContent xmlns:mc="http://schemas.openxmlformats.org/markup-compatibility/2006" xmlns:p14="http://schemas.microsoft.com/office/powerpoint/2010/main">
    <mc:Choice Requires="p14">
      <p:transition spd="slow" p14:dur="1600">
        <p:cover dir="u"/>
      </p:transition>
    </mc:Choice>
    <mc:Fallback xmlns="">
      <p:transition spd="slow">
        <p:cover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95731"/>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文言文阅读综合分析题的解答技巧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《考试说明》对文言文阅读考查的一项重要能力就是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分析综合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能力层级为</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。具体内容包括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筛选文中的信息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分析概括作者在文中的观点态度。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筛选文中的信息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要求考生在理解原文的基础上做出分析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以准确地筛选并提取信息。文言文阅读要求筛选的信息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一般侧重于文中重要的人、事、理等。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归纳内容要点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概括中心意思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要求在理解分析的基础上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对文言文中重要的信息进行归纳和概括。它要求对某个人物的言谈举止、品格操守等进行概括与总结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对某个形象的性格特征、思想倾向等进行归纳与整合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对某件事情的发展过程进行认定与判断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对某个结论、某种观点作判断与推理。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0742"/>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下列对原文有关内容的分析和概括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不正确的一项是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本文主要论说为吏之廉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其中对为吏者心理的剖析尤其深刻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有独到的见解。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今之所谓廉者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本来有意于利禄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但慑于法律的威严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能够自律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管住自己。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古之廉者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无所慕求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偶尔有了不廉的念头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也会克制自己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不付之于行动。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在作者看来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郭文麓升任副使后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权位更加尊显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仍将保持古之廉者的本色。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偶尔有了不廉的念头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也会克制自己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不付之于行动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见原文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盖虽欲不廉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而无所用之也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70620" y="5085184"/>
            <a:ext cx="8402759"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70620" y="5859270"/>
            <a:ext cx="8402759"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4366875"/>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参考译文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廉洁的官吏自古难有。虽然如此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当今所谓的廉洁的官吏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是有的。先前渴慕升官而后来畏惧罪罚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因此虽然他嗜好财利的心思比不上他竞逐升官的心思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而他规避罪罚的心计胜于他忧患贫贱的心计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羡慕与畏惧在内心中相持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那么这种情势之下他不得不勉强表现出廉洁的行为。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他幸好一直处在有所羡慕又有所畏惧的地位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那么可以凭这一点终其一生而不致于败坏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因而世间就把保全大节的名号送给他。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有的人权位逐渐达到顶峰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那么可让人羡慕的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已经得到了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不再有畏惧罪罚的心思。至于仕途蹉跎、沦落不堪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不再自我振作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那么可以让人羡慕的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已经绝无希望了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心灰意冷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颓唐沮丧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就将甘愿触犯罪罚而不知推辞。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6760171"/>
      </p:ext>
    </p:extLst>
  </p:cSld>
  <p:clrMapOvr>
    <a:masterClrMapping/>
  </p:clrMapOvr>
  <mc:AlternateContent xmlns:mc="http://schemas.openxmlformats.org/markup-compatibility/2006" xmlns:p14="http://schemas.microsoft.com/office/powerpoint/2010/main">
    <mc:Choice Requires="p14">
      <p:transition spd="slow" p14:dur="1600">
        <p:pull dir="lu"/>
      </p:transition>
    </mc:Choice>
    <mc:Fallback xmlns="">
      <p:transition spd="slow">
        <p:pull dir="l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85972"/>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因此他们开始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进入仕途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蜷缩着肚子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忍受饥饿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铭心刻骨地自甘痛苦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而后来呢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他们中的有些人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甚至做出了超出饕餮之徒都不做的行为。世人见到他那样子的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如今竟然像这样了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自始至终本来就是这样的一个人。虽然这样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这还是在他们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已经败坏之后说的。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正当他们刻意做出廉洁的行为时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贪婪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的萌芽本来就已暴露了。如果舍弃了足以成全美名而得到了足以构成犯罪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是千金也要有所割舍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如果舍弃了不足以成就名声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而得到不足以构成罪行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那么他对锥刀尖般的微利也必定有所算计。世人看见他抛弃千金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竟然认为他气节奇伟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却不知算计锥尖大的微利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才是他们的真正心机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于是就称赞他廉洁。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54834987"/>
      </p:ext>
    </p:extLst>
  </p:cSld>
  <p:clrMapOvr>
    <a:masterClrMapping/>
  </p:clrMapOvr>
  <mc:AlternateContent xmlns:mc="http://schemas.openxmlformats.org/markup-compatibility/2006" xmlns:p14="http://schemas.microsoft.com/office/powerpoint/2010/main">
    <mc:Choice Requires="p14">
      <p:transition spd="slow" p14:dur="1600">
        <p:wipe dir="u"/>
      </p:transition>
    </mc:Choice>
    <mc:Fallback xmlns="">
      <p:transition spd="slow">
        <p:wipe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这哪里算是知道古代的所谓廉洁的官吏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古代所说的廉洁的人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一定是从不显示足以引起贪心的事物开始。不显示足以引起贪心的事物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所以他对自身的供养比较微薄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供养于自身的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俭薄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所以他们依赖于外物的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就轻微。虽然他全无所羡慕和所忧惧的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却未尝不清廉。大概是即使想不廉洁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所贪财物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却没有适用之处。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55041702"/>
      </p:ext>
    </p:extLst>
  </p:cSld>
  <p:clrMapOvr>
    <a:masterClrMapping/>
  </p:clrMapOvr>
  <mc:AlternateContent xmlns:mc="http://schemas.openxmlformats.org/markup-compatibility/2006" xmlns:p14="http://schemas.microsoft.com/office/powerpoint/2010/main">
    <mc:Choice Requires="p14">
      <p:transition spd="slow" p14:dur="1600">
        <p:cut thruBlk="1"/>
      </p:transition>
    </mc:Choice>
    <mc:Fallback xmlns="">
      <p:transition spd="slow">
        <p:cut thruBlk="1"/>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郭侯治理我们常州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用平易和乐、让百姓休养生息的政策来治理政事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而且尤其用廉洁清苦来自我约束。我刚刚见到郭侯的时候是这样的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那么也认为他就是当今所谓的廉洁的官吏了。与郭侯相处了一段时间后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听到他的议论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考察他志向之所在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才知道郭侯不是当今所说的廉洁的官吏。郭侯本性淡薄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厌憎繁华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我就喜欢蔬食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而不喜欢肉食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用粗布作床褥睡觉才安然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用丝麻作床褥睡觉就心有不安。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他奉养自身大抵如此。郭侯大概是古代的廉洁的官吏吧。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听说郭侯的夫人也乐于吃粗食穿破衣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跟郭侯的嗜好没有什么不同。虽然这样那么古代的廉洁的官吏还不能免于与家人互相埋怨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因此越发知道郭侯的行为难能可贵。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0673031"/>
      </p:ext>
    </p:extLst>
  </p:cSld>
  <p:clrMapOvr>
    <a:masterClrMapping/>
  </p:clrMapOvr>
  <mc:AlternateContent xmlns:mc="http://schemas.openxmlformats.org/markup-compatibility/2006" xmlns:p14="http://schemas.microsoft.com/office/powerpoint/2010/main">
    <mc:Choice Requires="p14">
      <p:transition spd="slow" p14:dur="1600">
        <p:zoom dir="in"/>
      </p:transition>
    </mc:Choice>
    <mc:Fallback xmlns="">
      <p:transition spd="slow">
        <p:zoom dir="in"/>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郭侯在常州任职三年后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升任山东副使离开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郭侯的幕僚霍君、裘君和他的下属武进县尹杨君请求我写文章作为郭侯的赠序。郭侯的清廉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世人都已经全部知道了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等待我的文章呢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我知道郭侯的廉洁不是出于贪慕与忧惧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而他担任州守的时候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还处在有可以贪慕可以忧惧的地位。从今往后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官位越高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声望越隆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值得贪慕的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官职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得到了而畏惧的东西去除了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郭侯的清廉还是这样的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世人就会相信这样的说法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郭侯果真不是贪慕与忧惧的人吧。既然这样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那么了解郭侯的人就没有谁先于我了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我怎么能不说说呢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84102544"/>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如何才能写得充实</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讴歌亲情　学习写得充实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。充实是对文章内容方面的要求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即作文要言之有物、持之有据。具体说就是文章的材料丰富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有足够的高质量的材料显示文章的主题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文章的思想情感饱满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能充分表达作者的深层情感体验。具体到不同的文体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充实又有不同的表现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不同的写作要求。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一、记叙类文章中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充实要求叙述描写具体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细节丰富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感情真挚。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从内容上看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选材要具体、典型、有个性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要从生活出发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选择鲜活的事例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从写法上看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要进行具体的叙述描写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并将感情灌注于叙述描写之中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避免行文的干瘪空洞。具体如下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注重联想和想象。联想是指由于某人、某事物引发想起相关的人或事物的一种思维活动。联想有相似联想、相反联想、因果联想、事理联想等。相似联想指根据事物的相似点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由此及彼的思维过程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相反联想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即依据事物的相反点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由此事物转到与之相反的事物的思维过程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因果联想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或由因到果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或由果到因的思维过程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事理联想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即依据现象与本质的内在联系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由事及理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由理及事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或事理一体的思维过程。联想要注意与眼前的人、事、物相关联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然后由实而虚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达到虚实相生。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2244521"/>
      </p:ext>
    </p:extLst>
  </p:cSld>
  <p:clrMapOvr>
    <a:masterClrMapping/>
  </p:clrMapOvr>
  <mc:AlternateContent xmlns:mc="http://schemas.openxmlformats.org/markup-compatibility/2006" xmlns:p14="http://schemas.microsoft.com/office/powerpoint/2010/main">
    <mc:Choice Requires="p14">
      <p:transition spd="slow" p14:dur="1300">
        <p:dissolve/>
      </p:transition>
    </mc:Choice>
    <mc:Fallback xmlns="">
      <p:transition spd="slow">
        <p:dissolv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注重细节和典型。细节是指具有典型意义的生活事例或人物的神态、动作等。细节要经过精心的选择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要抓住人物的典型特征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表现人物的性格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显示人物的思想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体现作者的思想感情。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抒发真情实感。作文如做人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要朴实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要从现实生活中寻找典型的事例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挖掘出平凡生活中不平凡的意义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学会关注生活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用生活的实际表现人物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表达自己的观点、态度。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老舍先生说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叙述不怕细致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而怕不生动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在细致处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要显出才华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文笔如放风筝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要飞起来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不可爬伏在地上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要有自己的想象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而且使读者的想象也活跃起来。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就是这个道理。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2422006"/>
      </p:ext>
    </p:extLst>
  </p:cSld>
  <p:clrMapOvr>
    <a:masterClrMapping/>
  </p:clrMapOvr>
  <mc:AlternateContent xmlns:mc="http://schemas.openxmlformats.org/markup-compatibility/2006" xmlns:p14="http://schemas.microsoft.com/office/powerpoint/2010/main">
    <mc:Choice Requires="p14">
      <p:transition spd="slow" p14:dur="1300">
        <p:cover dir="ld"/>
      </p:transition>
    </mc:Choice>
    <mc:Fallback xmlns="">
      <p:transition spd="slow">
        <p:cover dir="l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二、议论类文章中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充实要求论据翔实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理由充分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说理酣畅淋漓。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议论文要摆事实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注重用事实说话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以理服人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而不能空发议论。论据可分为事实论据和理论论据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事实论据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一般指有代表性的事例或史实以及统计数字等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一般指哲学基本原理、自然科学的原理、定律、公式以及经典名言、谚语和格言等。要做到论据充实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必须注意三个方面的问题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要合理选择论据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要选择能充分证明论点的典型论据。典型即具有代表性和普遍意义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能收到以少服多的效果。其次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要选择新鲜的论据。在议论文写作中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新鲜的别人尚未用过的论据是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别人已用的论据你能变换角度去用是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别人经常用的而你又照搬照用的是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8072253"/>
      </p:ext>
    </p:extLst>
  </p:cSld>
  <p:clrMapOvr>
    <a:masterClrMapping/>
  </p:clrMapOvr>
  <mc:AlternateContent xmlns:mc="http://schemas.openxmlformats.org/markup-compatibility/2006" xmlns:p14="http://schemas.microsoft.com/office/powerpoint/2010/main">
    <mc:Choice Requires="p14">
      <p:transition spd="slow" p14:dur="1300">
        <p:fade thruBlk="1"/>
      </p:transition>
    </mc:Choice>
    <mc:Fallback xmlns="">
      <p:transition spd="slow">
        <p:fade thruBlk="1"/>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分析概括作者在文中的观点态度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要求在理解分析的基础上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把握作者隐含在文中的观点态度和思想倾向。既考查分析概括能力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又考查判断评价能力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是在理解文意的基础上进一步提高的综合分析能力。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我们下面以《归去来兮辞》为例设题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分析这类题目的特点及解答方法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35968812"/>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3536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要注意论据呈现的方式。如果为了达到丰富就堆砌材料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会导致行文拖沓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臃肿不堪。要避免这个毛病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就要注意分类标准。时间上从古到今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或由今到古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地域上从中到外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或从外到中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伟人如何说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科学家如何论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平凡人怎么看。这样一排列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论据分别从不同的角度证明论点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论据就显得非常充实了。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要注意分析论据。写作议论文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摆事实只是议论的手段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讲道理才是议论的目的。因此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要力求做到精选事例与深入说理相互结合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做到事与理之间的契合、呼应与阐发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举例之后的分析是少不得的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才能做到真正意义上的论据充实。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2119512"/>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三、抒情类文章中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充实要求情感真挚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抒发自然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饱满动人。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抒情文要感情真挚、饱满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情文并茂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要以叙述描写为基础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把情感赖以产生的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写足、写实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抒情才来得自然、感人。否则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抒情就容易显得虚情矫饰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无病呻吟。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81498222"/>
      </p:ext>
    </p:extLst>
  </p:cSld>
  <p:clrMapOvr>
    <a:masterClrMapping/>
  </p:clrMapOvr>
  <mc:AlternateContent xmlns:mc="http://schemas.openxmlformats.org/markup-compatibility/2006" xmlns:p14="http://schemas.microsoft.com/office/powerpoint/2010/main">
    <mc:Choice Requires="p14">
      <p:transition spd="slow" p14:dur="1300">
        <p:pull dir="ld"/>
      </p:transition>
    </mc:Choice>
    <mc:Fallback xmlns="">
      <p:transition spd="slow">
        <p:pull dir="ld"/>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李密的《陈情表》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是一篇脍炙人口的佳作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历来为后人所称道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尤其是它的抒情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感人肺腑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催人泪下。文章先叙说个人厄运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家庭凄苦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突出祖孙的特殊关系。再叙因辞官不受而陷入应命孝养不能两全的狼狈处境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以此博取晋武帝的同情。有了这样的叙述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让晋武帝明白自己对祖母的孝情不仅仅是平常的祖孙亲情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更相为命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的特殊亲情。有了这样的叙述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让晋武帝明白了一个很凄惨的故事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以激起他的恻隐之心。这样的叙事是以充满抒情的笔调写的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作者把情感渗透在字里行间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在形象的描绘中显露自己的倾向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读来凄婉动人。在文章结尾处作者用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臣无祖母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无以至今日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祖母无臣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无以终余年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生当陨首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死当结草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作保证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读来字字出肺腑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句句断肝肠。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8260629"/>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有一棵大树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枝繁叶茂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浓荫匝地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是飞禽、走兽们喜爱的憩息场所。飞禽、走兽们经常讲它们旅行的见闻。大树听了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请飞禽带自己去旅行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飞禽说大树没有翅膀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拒绝了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请走兽帮助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走兽说大树没有腿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也拒绝了。大树决定自己想办法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它结出甜美的果实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果实中包着种子。飞禽、走兽们吃了果实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大树的种子就这样传播到世界各地。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请根据上面的材料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自拟题目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字的记叙文或议论文。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xmlns:p14="http://schemas.microsoft.com/office/powerpoint/2010/main">
    <mc:Choice Requires="p14">
      <p:transition spd="slow" p14:dur="1300">
        <p:checker/>
      </p:transition>
    </mc:Choice>
    <mc:Fallback xmlns="">
      <p:transition spd="slow">
        <p:checker/>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我是你的眼睛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这是我最后一次去看老何了。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并不宽敞的房屋下堆着些祭祀用的物什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堂屋中央摆放着一口黑得发亮的棺木。老何静静地躺在里面。他的面色黄中透着青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好像他对我们发着怒的模样。我觉得我可以抓住点什么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一伸出手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眼睛上涌了一股热气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把我的眼镜也给弄得模糊不清了。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我抬起头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竟看到满屋子的人。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老何你看到了吗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他们都回来看你了。他们的眼睛里还写满了和当年一样的热烈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那热烈如今也灼烧到了我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让我的胸中充满了似要喷出来的浓焰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一如当年的你啊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537130"/>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三十年前的老何有着瘦干的模样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每天都在这片小山坳里晃悠。破败的山村有一种出奇的宁静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老何觉得这种宁静实在太过沉寂。他在溪边捡了一担担鹅卵石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填上了村口那条坑坑洼洼的泥浆路。抬头看见天上飞过的一只麻雀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突然知道少了些什么。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老何用自己的积蓄买了些红砖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最后修修补补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在村口盖了一座很小的红砖房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他自制了一块木板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上面用炭块写上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村口小学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四字。接着他挨家挨户劝说村民们让孩子到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小红砖房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里上课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他担任校长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也是唯一的教师。</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7782412"/>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2197"/>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老何的学校开办起来了。他用炭块当粉笔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用手抄的作业本作学生的教材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每当讲到高兴处就满脸通红。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世上有许多好地方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北京有故宫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有颐和园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还有圆明园。圆明园可惜被洋鬼子破坏了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要是也能去看一看</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他忽然停下来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有些黯然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抬起头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眼睛便又亮了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你们要努力读书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将来一定能走出山坳坳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去多看看外头的世界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也就当是老师我看了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三十多年间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老何送走了一批批学生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孩子们眼睛里有光啊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那光太热烈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灼得他非得做些什么。于是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他做了孩子们的老师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看他们一个个飞出大山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飞到世界各地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去那个美丽的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饱览美景。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948068"/>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我也是桃李满天下了。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我每逢去看望他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他总是这样对我说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是感慨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也是叹息。我静静地握着他的手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听他讲他和他的学生过去的趣事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心里有一种格外的自豪</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我抓住他已经不再温暖的手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眼前是一些照片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那些爷爷口中的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孩子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手持着它们。你看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那是故宫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那是圆明园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一位年长的叔叔跪了下来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温和的声音都颤抖着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何老师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我们回来了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我们带了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回来。您放心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我们一直都是您的眼睛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我也忍不住哭了起来。我也是你的眼睛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爷爷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我会把这条路坚持下去。我知道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坐在志愿填报的电脑前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我一定会告诉自己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就报师范吧。让我成为你的眼睛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替你去看世界的美。也让更多人替我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成为我的眼睛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看到世界的未来。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376970"/>
      </p:ext>
    </p:extLst>
  </p:cSld>
  <p:clrMapOvr>
    <a:masterClrMapping/>
  </p:clrMapOvr>
  <mc:AlternateContent xmlns:mc="http://schemas.openxmlformats.org/markup-compatibility/2006" xmlns:p14="http://schemas.microsoft.com/office/powerpoint/2010/main">
    <mc:Choice Requires="p14">
      <p:transition spd="slow" p14:dur="1300">
        <p:split orient="vert"/>
      </p:transition>
    </mc:Choice>
    <mc:Fallback xmlns="">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39074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按要求作文。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落霞虽美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却是单调的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凭借孤鹜的齐飞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向人们展示了自己的美丽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孤鹜虽美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却是落寞的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凭借落霞的背景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成就了一幅灵动的画面。社会、人生又何尝不是如此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审题时要注意材料中双方的依存关系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也要注意材料的倾向性。像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相互映衬、相得益彰的例子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如城市中的新老建筑和谐衬托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富有美感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如林黛玉式的孤傲冷艳与薛宝钗型的温厚端庄相互衬托又各美其美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如儒家思想与道家主张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可以互补互济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可以联想到费孝通先生的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各美其美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美人之美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美美与共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天下大同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的十六字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箴言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735362"/>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在宥》曰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我守其一以处其和。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意思是说守心一处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而处于身内阴阳二气的和谐之中。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生活中也应该如此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退回内心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平静修行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自然会悠然自在。也许我们想爬上更高的山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想走出更远的路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但是不要忘记自己心内的风景。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读了以上的文字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你有什么感想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请谈谈你的感受。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2792266"/>
      </p:ext>
    </p:extLst>
  </p:cSld>
  <p:clrMapOvr>
    <a:masterClrMapping/>
  </p:clrMapOvr>
  <p:transition spd="slow">
    <p:cut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归去来兮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田园将芜胡不归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既自以心为形役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奚惆怅而独悲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悟已往之不谏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知来者之可追。实迷途其未远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觉今是而昨非。舟遥遥以轻飏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风飘飘而吹衣。问征夫以前路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恨晨光之熹微。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乃瞻衡宇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载欣载奔。僮仆欢迎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稚子候门。三径就荒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松菊犹存。携幼入室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有酒盈樽。引壶觞以自酌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眄庭柯以怡颜。倚南窗以寄傲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审容膝之易安。园日涉以成趣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门虽设而常关。策扶老以流憩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时矫首而遐观。云无心以出岫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鸟倦飞而知还。景翳翳以将入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抚孤松而盘桓。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4412894"/>
      </p:ext>
    </p:extLst>
  </p:cSld>
  <p:clrMapOvr>
    <a:masterClrMapping/>
  </p:clrMapOvr>
  <mc:AlternateContent xmlns:mc="http://schemas.openxmlformats.org/markup-compatibility/2006" xmlns:p14="http://schemas.microsoft.com/office/powerpoint/2010/main">
    <mc:Choice Requires="p14">
      <p:transition spd="slow" p14:dur="2000">
        <p:cover dir="ld"/>
      </p:transition>
    </mc:Choice>
    <mc:Fallback xmlns="">
      <p:transition spd="slow">
        <p:cover dir="ld"/>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这是一则材料作文。从《庄子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在宥》中的观点到我们的实际生活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这两段话的重点分别是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守心一处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退回内心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平静修行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不要忘记自己心内的风景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。这两则材料都强调要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。这两则材料提示主旨的核心文字是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生活中也应该如此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退回内心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平静修行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自然会悠然自在。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作文可围绕着积极面对人生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享受生活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学会欣赏自己为主题来写作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作文的文体适合写成散文或散文化议论文。参考立意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积极面对人生、享受生活、学会欣赏自己。</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5824082"/>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归去来兮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请息交以绝游。世与我而相违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复驾言兮焉求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悦亲戚之情话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乐琴书以消忧。农人告余以春及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将有事于西畴。或命巾车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或棹孤舟。既窈窕以寻壑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亦崎岖而经丘。木欣欣以向荣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泉涓涓而始流。善万物之得时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感吾生之行休。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已矣乎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寓形宇内复几时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曷不委心任去留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胡为乎遑遑欲何之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富贵非吾愿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帝乡不可期。怀良辰以孤往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或植杖而耘耔。登东皋以舒啸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临清流而赋诗。聊乘化以归尽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乐乎天命复奚疑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9093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下列句子分为四组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全都属于作者对乡村闲适生活赞美的一项是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舟遥遥以轻飏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风飘飘而吹衣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引壶觞以自酌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眄庭柯以怡颜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木欣欣以向荣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泉涓涓而始流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世与我而相违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复驾言兮焉求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悦亲戚之情话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乐琴书以消忧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登东皋以舒啸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临清流而赋诗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①②⑥</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①④⑥</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1423352"/>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此题考查筛选文中信息的能力。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筛选文中的信息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其着眼点有三个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的修饰限制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即特别强调信息应符合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是指符合题目要求、具有某些特定意义的文中句子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筛选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的一种动态过程。通读这六个语句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说明的是作者归途的迫切心情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表明的是作者的心志。筛选时要排除这两句。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70620" y="4639083"/>
            <a:ext cx="840275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56337730"/>
      </p:ext>
    </p:extLst>
  </p:cSld>
  <p:clrMapOvr>
    <a:masterClrMapping/>
  </p:clrMapOvr>
  <mc:AlternateContent xmlns:mc="http://schemas.openxmlformats.org/markup-compatibility/2006" xmlns:p14="http://schemas.microsoft.com/office/powerpoint/2010/main">
    <mc:Choice Requires="p14">
      <p:transition spd="slow" p14:dur="20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解答文言信息筛选题的基本方法是在明确筛选标准后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将选项代入原文比对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然后排除那些不合题干要求的句子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从而确定正确的一项。在比对、排除的过程中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要注意以下四点。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把准对象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忌张冠李戴。命题人在设计干扰项时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时常采取张冠李戴的方法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即把其他不是这个人物所做之事错位到这个人物身上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不是有关这件事的信息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错置到这件事上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不是这段时间内的事情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错列到这段时间内。因此我们要谨防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非其人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非其事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非其时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体情察境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忌断章取义。命题人在设置选择项时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有时利用大家缺乏语境意识的通病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故意选择貌似正确实质脱离语境的似是而非的句子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进行干扰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舟遥遥以轻飏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风飘飘而吹衣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要体情察境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就文意定句意。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2831959"/>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找准区间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忌层次不清。试题经常会就某一事件去发问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或者就事件的某一阶段去设题。做题时要善于从不同事件或不同阶段去切分层次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有利于迅速找准有效的阅读区间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把不属于某一事件或某一阶段的错误选项排除。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关注手法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忌貌合神离。人物传记类文段为了更好地刻画人物性格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往往采用多种手法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如叙述描写、作者评说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描写中又有直接描写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语言描写、动作描写、心理描写等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、间接描写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而题干中有时指定筛选某种手法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在审题时就要仔细推敲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把那些虽能表现人物某种品质而刻画方法不符合题干要求的例句排除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谨防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貌合神离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8602019"/>
      </p:ext>
    </p:extLst>
  </p:cSld>
  <p:clrMapOvr>
    <a:masterClrMapping/>
  </p:clrMapOvr>
  <mc:AlternateContent xmlns:mc="http://schemas.openxmlformats.org/markup-compatibility/2006" xmlns:p14="http://schemas.microsoft.com/office/powerpoint/2010/main">
    <mc:Choice Requires="p14">
      <p:transition spd="slow" p14:dur="2000">
        <p:wipe dir="u"/>
      </p:transition>
    </mc:Choice>
    <mc:Fallback xmlns="">
      <p:transition spd="slow">
        <p:wipe di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90</TotalTime>
  <Words>5841</Words>
  <Application>Microsoft Office PowerPoint</Application>
  <PresentationFormat>全屏显示(4:3)</PresentationFormat>
  <Paragraphs>200</Paragraphs>
  <Slides>40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2"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文档</vt:lpstr>
      <vt:lpstr>专题知能整合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25</cp:revision>
  <dcterms:created xsi:type="dcterms:W3CDTF">2015-04-23T00:36:31Z</dcterms:created>
  <dcterms:modified xsi:type="dcterms:W3CDTF">2016-03-11T07:08:42Z</dcterms:modified>
</cp:coreProperties>
</file>