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74" r:id="rId2"/>
    <p:sldId id="263" r:id="rId3"/>
    <p:sldId id="264" r:id="rId4"/>
    <p:sldId id="337" r:id="rId5"/>
    <p:sldId id="338" r:id="rId6"/>
    <p:sldId id="267" r:id="rId7"/>
    <p:sldId id="268" r:id="rId8"/>
    <p:sldId id="339" r:id="rId9"/>
    <p:sldId id="295" r:id="rId10"/>
    <p:sldId id="296" r:id="rId11"/>
    <p:sldId id="297" r:id="rId12"/>
    <p:sldId id="298" r:id="rId13"/>
    <p:sldId id="265" r:id="rId14"/>
    <p:sldId id="300" r:id="rId15"/>
    <p:sldId id="301" r:id="rId16"/>
    <p:sldId id="302" r:id="rId17"/>
    <p:sldId id="318" r:id="rId18"/>
    <p:sldId id="266" r:id="rId19"/>
    <p:sldId id="303" r:id="rId20"/>
    <p:sldId id="269" r:id="rId21"/>
    <p:sldId id="270" r:id="rId22"/>
    <p:sldId id="321" r:id="rId23"/>
    <p:sldId id="322" r:id="rId24"/>
    <p:sldId id="323" r:id="rId25"/>
    <p:sldId id="324" r:id="rId26"/>
    <p:sldId id="335" r:id="rId27"/>
    <p:sldId id="336" r:id="rId28"/>
    <p:sldId id="340" r:id="rId29"/>
    <p:sldId id="341" r:id="rId30"/>
    <p:sldId id="271" r:id="rId31"/>
    <p:sldId id="325" r:id="rId32"/>
    <p:sldId id="326" r:id="rId33"/>
    <p:sldId id="327" r:id="rId34"/>
    <p:sldId id="328" r:id="rId35"/>
    <p:sldId id="342" r:id="rId36"/>
    <p:sldId id="305" r:id="rId37"/>
    <p:sldId id="330" r:id="rId38"/>
    <p:sldId id="316" r:id="rId39"/>
    <p:sldId id="332" r:id="rId40"/>
    <p:sldId id="343" r:id="rId41"/>
    <p:sldId id="30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3</a:t>
            </a:r>
            <a:r>
              <a:rPr lang="zh-CN" altLang="zh-CN" sz="1600" dirty="0" smtClean="0"/>
              <a:t>　</a:t>
            </a:r>
            <a:r>
              <a:rPr lang="zh-CN" altLang="zh-CN" sz="1600" b="1" dirty="0" smtClean="0"/>
              <a:t>边</a:t>
            </a:r>
            <a:r>
              <a:rPr lang="zh-CN" altLang="zh-CN" sz="1600" dirty="0" smtClean="0"/>
              <a:t>　</a:t>
            </a:r>
            <a:r>
              <a:rPr lang="zh-CN" altLang="zh-CN" sz="1600" b="1" dirty="0" smtClean="0"/>
              <a:t>城</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29.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2.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21.xml"/></Relationships>
</file>

<file path=ppt/slides/_rels/slide3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21.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38.xml"/><Relationship Id="rId4" Type="http://schemas.openxmlformats.org/officeDocument/2006/relationships/slide" Target="slide41.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38.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36.xml"/><Relationship Id="rId5" Type="http://schemas.openxmlformats.org/officeDocument/2006/relationships/slide" Target="slide38.xml"/><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6.xml"/><Relationship Id="rId1" Type="http://schemas.openxmlformats.org/officeDocument/2006/relationships/slideLayout" Target="../slideLayouts/slideLayout7.xml"/><Relationship Id="rId6" Type="http://schemas.openxmlformats.org/officeDocument/2006/relationships/slide" Target="slide38.xml"/><Relationship Id="rId5" Type="http://schemas.openxmlformats.org/officeDocument/2006/relationships/slide" Target="slide41.xml"/><Relationship Id="rId4" Type="http://schemas.openxmlformats.org/officeDocument/2006/relationships/slide" Target="slide21.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7.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7.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3</a:t>
            </a:r>
            <a:r>
              <a:rPr lang="zh-CN" altLang="zh-CN" dirty="0"/>
              <a:t>　</a:t>
            </a:r>
            <a:r>
              <a:rPr lang="zh-CN" altLang="zh-CN" b="1" dirty="0"/>
              <a:t>边</a:t>
            </a:r>
            <a:r>
              <a:rPr lang="zh-CN" altLang="zh-CN" dirty="0"/>
              <a:t>　</a:t>
            </a:r>
            <a:r>
              <a:rPr lang="zh-CN" altLang="zh-CN" b="1" dirty="0"/>
              <a:t>城</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508438"/>
            <a:ext cx="8128000" cy="2095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安辑保守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安定和睦。辑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和睦。保守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维持现状。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解嘲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用言语或行动来掩饰被别人嘲笑的事情。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喧阗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声音大而杂。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角隅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角落。隅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似乎</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仿佛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的用法比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宽泛。主要有如下三点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这篇文章似乎在哪见过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天似乎要下雨了。</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表示商量的口气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时候不早了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我们似乎该走了。</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天上的雪花似乎是柳絮。但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没有第</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个义项的意思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它不表商量的口吻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是动词性的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是副词性的。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这些文件</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似乎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早就应该处理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不知道为什么拖到今日。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他的模样还和十年前相</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故而我认得他。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16131" y="496320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23928" y="537471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一律</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作副词时均有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表示适用于全体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但用法略有不同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只用于动词前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限于对事物的概括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则对人对事均可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可用于动词前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也可用于名词或名词短语前。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船只的形式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和平常木船不大相同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形体</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一律</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又长又狭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两头高高翘起。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对于梅利斯的指责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叙利亚</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一概</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予以否认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但表示将自行展开对哈里里遇刺案的调查。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110335" y="389409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97051" y="46861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807370"/>
            <a:ext cx="8128000" cy="370986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把握小说的主要内容和情节结构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课文节选自《边城》第三至第六部分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共写了三个端午节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写作顺序是怎样的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眼前的端午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两年前的端午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上一年端午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的顺序展开情节。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第三部分着重写了过端午、赛龙舟、比赛捉鸭子等习俗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这些习俗透露出边城人怎样的生活氛围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祥和、和睦、和谐的生活氛围。这里的人民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莫不安分乐生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过着世外桃源式的生活。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95536" y="3013875"/>
            <a:ext cx="8352928" cy="886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2485" y="4663445"/>
            <a:ext cx="8352928" cy="8861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作者在充满诗意的、祥和的边城中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描绘了哪些人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他们之间是一种怎样的关系呢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翠翠与傩送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翠翠与爷爷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爷爷与老熟人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傩送与天保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顺顺与儿子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恋人、祖孙、朋友、手足、父子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是故事的环境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也是翠翠爱情故事的背景。这个背景具有怎样的特点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是一个极具地域风俗特色的生活环境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是一个如桃源深处的优美而又相对封闭的生活环境。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95536" y="2708920"/>
            <a:ext cx="830740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3155" y="4725144"/>
            <a:ext cx="8307404" cy="924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38489"/>
            <a:ext cx="8128000" cy="531985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品味小说诗化的语言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请从翠翠的角度点评下面的语言描写。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老船夫即刻把船拉过来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一面拉船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一面哑声儿喊问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翠翠不理会祖父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口中却轻轻地说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翠翠早被大河里鲤鱼吃去了。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翠翠的话中包含着对祖父没有兑现自己诺言的嗔怪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也发泄了自己内心因跟傩送的争吵带来的不快。答语有很浓厚的小孩子气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写出了她的单纯可爱。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祖父说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顺顺真是个好人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大方得很。大老也很好。这一家人都好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一家人都好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你认识他们一家人吗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翠翠因爷爷不明白自己的心思称赞大老而不满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她在想二老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言语中透露出翠翠对爷爷的嗔怪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也包含着翠翠对自己未来幸福生活的朦胧憧憬。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51520" y="3417983"/>
            <a:ext cx="830740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2563" y="5445224"/>
            <a:ext cx="8307404" cy="11521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我摔到河里去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鸭子会走脱的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谁也不稀罕那只鸭子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翠翠因爷爷不理解自己的心思又喋喋不休而心烦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话语里还包含着对大老的排斥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对傩送的暗恋。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17112" y="3572490"/>
            <a:ext cx="8307404" cy="936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回答下面的问题。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你爷爷还可以打老虎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人不老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祖父说着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把手膀子弯曲起来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努力使筋肉在局束中显得又有力又年青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你不信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画线的语句是对爷爷的动作的描写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表现了他怎样的心理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显示了爷爷不服老的心理。这善意的带有孩童式顽皮的动作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既是对孙女的安慰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爷爷还壮实着呢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可以一个人撑着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你这丫头放心好了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也是对孙女的希冀和鼓励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你甭牵挂我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还是早点找个好婆家吧。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祖父同翠翠留在船上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感情仿佛皆追着那唢呐声音走去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走了很远的路方回到自己身边来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这句话有怎样丰富的含义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这句话的意思是祖父和翠翠都因迎亲的唢呐声陷入深深的思索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祖孙两人都怀有自己的心思。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18298" y="3356992"/>
            <a:ext cx="8307404"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5036" y="5805264"/>
            <a:ext cx="8307404"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关于小说《边城》的主题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历来有多种不同的看法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牧歌说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悲剧说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。请阅读《边城》全文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谈谈你对其主题的理解。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小说的主题意蕴一般比较丰富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对小说主题意蕴的探究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要结合创作背景、创作意图和作品主题分析。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28596" y="3748947"/>
            <a:ext cx="8307404" cy="8820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牧歌说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《边城》是一篇带有牧歌色彩的乡土小说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小说取材于地处湘川黔三省交界的边城茶峒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通过叙述一个纯净、凄美的爱情故事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展现了湘西淳厚朴实的人情世态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健美古朴的风俗习惯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新奇幽雅的山光水色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是一幅古朴而又动人的湘西风情画卷。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悲剧说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《边城》是一个处处由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支配的美丽动人而略含凄清的爱情悲剧故事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酉水流域一个小城市中几个愚夫俗子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被一件人事牵连在一处时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各人应有的一分哀乐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字作一度恰如其分的说明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象征说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《边城》通过叙述一个美丽动人的爱情故事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从广阔的角度描写了边城淳朴的民风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象征着作家企图用民族的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过去伟大处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来重塑民族形象、重造民族品德的热切愿望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以及这个愿望在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堕落趋势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面前显得无可奈何的孤寂与苦闷。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1629679246"/>
              </p:ext>
            </p:extLst>
          </p:nvPr>
        </p:nvGraphicFramePr>
        <p:xfrm>
          <a:off x="508000" y="1429563"/>
          <a:ext cx="8128000" cy="4807749"/>
        </p:xfrm>
        <a:graphic>
          <a:graphicData uri="http://schemas.openxmlformats.org/presentationml/2006/ole">
            <mc:AlternateContent xmlns:mc="http://schemas.openxmlformats.org/markup-compatibility/2006">
              <mc:Choice xmlns:v="urn:schemas-microsoft-com:vml" Requires="v">
                <p:oleObj spid="_x0000_s1083" name="文档" r:id="rId4" imgW="3998962" imgH="2364756" progId="Word.Document.12">
                  <p:embed/>
                </p:oleObj>
              </mc:Choice>
              <mc:Fallback>
                <p:oleObj name="文档" r:id="rId4" imgW="3998962" imgH="2364756" progId="Word.Document.12">
                  <p:embed/>
                  <p:pic>
                    <p:nvPicPr>
                      <p:cNvPr id="0" name=""/>
                      <p:cNvPicPr/>
                      <p:nvPr/>
                    </p:nvPicPr>
                    <p:blipFill>
                      <a:blip r:embed="rId5"/>
                      <a:stretch>
                        <a:fillRect/>
                      </a:stretch>
                    </p:blipFill>
                    <p:spPr>
                      <a:xfrm>
                        <a:off x="508000" y="1429563"/>
                        <a:ext cx="8128000" cy="4807749"/>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plit/>
      </p:transition>
    </mc:Choice>
    <mc:Fallback xmlns="">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8" name="N05.eps" descr="id:2147489567;FounderCES"/>
          <p:cNvPicPr/>
          <p:nvPr/>
        </p:nvPicPr>
        <p:blipFill>
          <a:blip r:embed="rId5"/>
          <a:stretch>
            <a:fillRect/>
          </a:stretch>
        </p:blipFill>
        <p:spPr>
          <a:xfrm>
            <a:off x="1835696" y="1484784"/>
            <a:ext cx="5472608" cy="4887794"/>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3714"/>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老船夫做事累了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翠翠哭倦了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也睡了。翠翠不能忘记祖父所说的事情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梦中灵魂为一种美妙歌声浮起来了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仿佛轻轻地在各处飘着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上了白塔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下了菜园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到了船上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又复飞窜过对山悬崖半腰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去作什么呢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白日里拉船时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她仰头望着崖上那些肥大虎耳草已极熟悉。崖壁三五丈高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平时攀折不到手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这时节却可以选顶大的叶子作伞。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一切全像是祖父说的故事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翠翠只迷迷糊糊地躺在粗麻布帐子里草荐上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以为这梦做得顶美顶甜。祖父却在床上醒着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张起个耳朵听对溪高崖上的人唱了半夜的歌。他又忧愁又快乐地听下去。翠翠因为日里哭倦了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睡得正好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他就不去惊动她。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wipe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第二天天一亮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翠翠同祖父起身了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用溪水洗了脸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把早上说梦的忌讳去掉了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翠翠赶忙同祖父去说昨晚上所梦的事情。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我昨天就在梦里听到一种顶好听的歌声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又软又缠绵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我像跟了这声音各处飞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飞到对溪悬崖半腰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摘了一大把虎耳草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我可不知道把这个东西交给谁去了。我睡得真好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梦的真有趣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祖父温和悲悯地笑着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并不告给翠翠昨晚上的事实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老船夫一到了晚间就故意从别样事情上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促翠翠注意夜晚的歌声。两人吃完饭坐在屋里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因屋前滨水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长脚蚊子一到黄昏就嗡嗡地叫着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翠翠便把蒿艾束成的烟包点燃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向屋中角隅各处晃着驱逐蚊子。晃了一阵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估计全屋子里已为蒿艾烟气熏透了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方把烟包搁到床前地上去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再坐在小板凳上来听祖父说话。从一些故事上慢慢地谈到了唱歌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祖父话说得很妙。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26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祖父到后发问道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梦里的歌可以使你爬上高崖去摘那虎耳草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若当真有谁来在对溪高崖上为你唱歌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你预备怎么样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祖父把话当笑话说着的。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翠翠便也当笑话答道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有人唱歌我就听下去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他唱多久我也听多久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唱三年六个月呢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唱得好听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我听三年六个月。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这不公平吧。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为我唱歌的人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不是极愿意我长远听他唱歌吗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炒菜要人吃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唱歌要人听。</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可是人家为你唱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是要你懂他歌里的意思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懂歌里什么意思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cover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自然是他那颗想同你要好的真心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不懂那点心事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不是同听竹雀唱歌一样吗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我懂了他的心又怎么样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祖父用拳头把自己腿重重地捶着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你人乖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爷爷笨得很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话说得不温柔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也莫生气。我信口开河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说个笑话给你听。你应当当笑话听。河街天保大老走车路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请保山来提亲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我告给过你这件事了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你那神气不愿意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假若那个人还有个兄弟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想走马路</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为你来唱歌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向你攀交情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你将怎么说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翠翠吃了一惊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低下头去。因为她不明白这笑话究竟有几分真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又不清楚这笑话是谁诌的。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你试告我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愿意哪一个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翠翠便勉强笑着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轻轻地带点儿恳求的神气说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莫说这个笑话吧。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翠翠站起身了。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524708"/>
      </p:ext>
    </p:extLst>
  </p:cSld>
  <p:clrMapOvr>
    <a:masterClrMapping/>
  </p:clrMapOvr>
  <p:transition spd="slow">
    <p:split orient="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我说的若是真话呢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爷爷你真是个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翠翠说着走出去了。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我说的是笑话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你生我的气吗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翠翠不敢生祖父的气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走近门限边时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就把话引到另外一件事情上去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爷爷看天上的月亮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出了屋外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便在那一派清光的露天中站定。站了一会儿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祖父也从屋中出到外边来了。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月光极其柔和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溪面浮着一层薄薄白雾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这时节对溪若有人唱歌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隔溪应和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实在太美丽了。翠翠还记着先前祖父说的笑话。耳朵又不聋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祖父的话说得极分明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一个兄弟走马路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唱歌来打发这样的晚上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算是怎么回事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她似乎为了等着这样的歌声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沉默了许久。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01934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6114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她在月光下坐了一阵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心里却当真愿意听一个人来唱歌。久之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对溪除了一片草虫的清音复奏以外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别无所有。翠翠走回家里去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在房门边摸着了那个芦管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拿出来在月光下自己吹着。觉吹得不好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又递给祖父要祖父吹。老船夫把那个芦管竖在嘴边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吹了个长长的曲子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翠翠的心被吹柔软了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翠翠忽然说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你唱个歌给我听听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祖父唱了十个歌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翠翠傍在祖父身边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闭着眼睛听下去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等到祖父不作声时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翠翠自言自语说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我又摘了一把虎耳草了。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祖父所唱的歌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原来便是那晚上听来的歌。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0955974"/>
      </p:ext>
    </p:extLst>
  </p:cSld>
  <p:clrMapOvr>
    <a:masterClrMapping/>
  </p:clrMapOvr>
  <p:transition spd="slow">
    <p:cover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下列对小说有关内容的分析和概括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最恰当的两项是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翠翠平时对虎耳草攀折不到手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现在梦中能够容易地摘到了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说明她内心与以前相比对傩送朦胧的感情现在渐渐地明确起来了。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祖父温和悲悯地笑着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并不告给翠翠昨晚上的事实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这句话表明祖父细腻的心思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他不想让她过早地涉入爱河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饱尝爱的伤痛。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本文线索就是翠翠对傩送的思念。这是条暗线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因为小说并没有用非常明确的语言来写翠翠的爱情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而是蕴藏在对话与想象之中。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整篇小说从环境渲染、人物对话、心理活动、人物的行动等多个角度和层面来表现主人公翠翠和她爷爷相依为命的深厚情感。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最后几段对月光的描绘意在营造出静谧清幽美好的水滨环境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用此烘托翠翠的心理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塑造其迷蒙凄美的形象。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9387484"/>
      </p:ext>
    </p:extLst>
  </p:cSld>
  <p:clrMapOvr>
    <a:masterClrMapping/>
  </p:clrMapOvr>
  <p:transition spd="slow">
    <p:strip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他不想让她过早地涉入爱河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这是条暗线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作者从环境、对话、心理活动、行动等多个方面来着力刻画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目的就是要表现翠翠这个爱情初萌的美少女形象。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18298" y="4005064"/>
            <a:ext cx="830740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1416212"/>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2919"/>
            <a:ext cx="8128000" cy="5478423"/>
          </a:xfrm>
          <a:prstGeom prst="rect">
            <a:avLst/>
          </a:prstGeom>
        </p:spPr>
        <p:txBody>
          <a:bodyPr>
            <a:spAutoFit/>
          </a:bodyPr>
          <a:lstStyle/>
          <a:p>
            <a:pPr>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编者将节选的这部分文字拟题目为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而有读者认为命题为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你认为哪一个题目好一些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请谈谈你的观点和具体理由。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作题目好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翠翠是小说的主人公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作者从环境、心理活动、对话、行动等多个方面来着力刻画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目的就是要表现翠翠这个爱情初萌的美少女形象。翠翠的活动贯串了整篇小说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构成了小说的情节主体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翠翠这个名字本身就富有浪漫色彩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叠音词的称呼既亲切又显示出翠翠的年幼清纯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给人以美的想象。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作题目好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虎耳草带有地域色彩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且能表现出特定的环境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它所生长的山崖是傩送唱歌的地方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虎耳草是爱的象征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它牵系着翠翠的思念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借此写爱情更形象也更有浪漫色彩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作者开头从虎耳草写起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又以翠翠再次摘到虎耳草结尾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严谨一体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虎耳草与月光、河流、山崖等构建出一个朦胧幽美的境界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对烘托主人公的美起到不可替代的作用。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18417" y="2492896"/>
            <a:ext cx="8240464" cy="41764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96260264"/>
      </p:ext>
    </p:extLst>
  </p:cSld>
  <p:clrMapOvr>
    <a:masterClrMapping/>
  </p:clrMapOvr>
  <p:transition spd="slow">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N04.eps" descr="id:2147489501;FounderCES"/>
          <p:cNvPicPr/>
          <p:nvPr/>
        </p:nvPicPr>
        <p:blipFill>
          <a:blip r:embed="rId5"/>
          <a:stretch>
            <a:fillRect/>
          </a:stretch>
        </p:blipFill>
        <p:spPr>
          <a:xfrm>
            <a:off x="2051720" y="1711963"/>
            <a:ext cx="4662125" cy="3373221"/>
          </a:xfrm>
          <a:prstGeom prst="rect">
            <a:avLst/>
          </a:prstGeom>
        </p:spPr>
      </p:pic>
      <p:sp>
        <p:nvSpPr>
          <p:cNvPr id="2" name="矩形 1"/>
          <p:cNvSpPr>
            <a:spLocks noChangeAspect="1"/>
          </p:cNvSpPr>
          <p:nvPr/>
        </p:nvSpPr>
        <p:spPr>
          <a:xfrm>
            <a:off x="508000" y="5227290"/>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课文节选自沈从文的中篇小说《边城》第三至第六部分。整篇小说的情节如下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hecke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写在沈从文旧居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红尘子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心披着一袭风尘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我从灯火阑珊的凤凰古城文化广场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走到被昏暗的灯光洗褪了色的月辉里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瞻仰文学大师沈从文的故居。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朦胧的夜色中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那青青封火砖有些模糊了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那斑驳木门有些模糊了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那繁体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沈从文旧居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几个字有些模糊了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那门上一把铁锁有些模糊了。只因陪家人多游玩了一会儿沱江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竟错过了沈从文故居的开放时间。也罢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岁月深处的历史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如这夜色朦胧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远去的大师的背影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如这夜色朦胧。就让这一片朦胧美丽留在我心中吧。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与沱江两岸的灯火辉煌、人声鼎沸相比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沈从文故居的灯光是暗了一点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人是少了一点。不过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辉煌的灯火埋葬了月光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鼎沸的人声多了些喧嚣。而沈从文故居前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有淡淡的月光洒下来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有浓浓的宁静漫开来。多好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还需要什么呢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pli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56472"/>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两个戴眼镜的中年男士照完相后匆匆离开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只剩了我一人。我情不自禁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又走近了大门。我知道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在大门的那边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是一片烟云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是一泓梦幻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人去楼空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那里什么都没有。然而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我还是不由自主地抬起手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轻轻敲响了那扇大门。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那扇大门发出了轻轻的回声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声音很厚实。那是逝去的岁月的声音吗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沈从文只有二十岁就去了北京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他在外漂泊了</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心身俱疲</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年想回故居看看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却再也走不进老屋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而在沱江岸畔的听涛山卧地长眠了。</a:t>
            </a:r>
            <a:r>
              <a:rPr lang="en-US" altLang="zh-CN" sz="2200" dirty="0">
                <a:solidFill>
                  <a:srgbClr val="000000"/>
                </a:solidFill>
                <a:latin typeface="Times New Roman" panose="02020603050405020304" pitchFamily="18" charset="0"/>
                <a:cs typeface="Times New Roman" panose="02020603050405020304" pitchFamily="18" charset="0"/>
              </a:rPr>
              <a:t>2007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年的敲门声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他永远也听不见。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在沈从文长眠的宝地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有一花岗岩石碑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上铭十六字碣文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照我思索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能理解我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照我思索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可认识人。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我坐在沈从文的旧居前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悟着这十六字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忽然想起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trips/>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今天下午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我恍惚看见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从《边城》中走了出来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款款行至沱江岸边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和我不期而遇了。她带着满是银饰的帽子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穿着色泽亮丽、同样缀满银饰的苗服。一双美丽的大眼睛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望着来往的游客。我痴情地邀她合影。她灿烂地一笑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说要收费。那一刹那我醒过神来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她不是翠翠。翠翠仍在《边城》里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独自守在渡口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静静地等候着心上人傩送归来。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翠翠始终坚守着自己最初的人生选择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要以对歌的形式表达爱情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梦中灵魂为一种美妙歌声浮起来了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pull dir="l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多么纯朴而美丽的翠翠。我原以为她只是先生的一个幻影。今天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我才明白翠翠真实地存在着。是的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呼吸着葱绿山林滤过的空气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踏进古色古香的小城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站在木纹鲜活的吊脚楼上望下去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只见沱江水泛着初夏的阳光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缕缕潋滟光波直抵心灵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就像恋人的湿吻一样让人迷醉。天天生活在这里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月月生活在这里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年年生活在这里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性情怎能不像沱江水一样清纯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这山这水这吊脚楼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难道不能孕育出翠翠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翠翠是湘西人美德的化身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是中华民族美德的化身。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我原来只是把《边城》作一个爱情故事来欣赏。今天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当我来到湘西凤凰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当我来到沈从文旧居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照我思索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我忽如醍醐灌顶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因了我的浅薄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我是怎样误读了先生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《边城》哪里是一个爱情故事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分明是先生憎恨爱情与物质交换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而借翠翠这个人物对心上人的坚守的美德进行歌颂与弘扬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一个民族的美德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就是靠一代代人口授笔传而得以彰显和传承。芸芸众生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来去匆匆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所有的繁华与喧嚣都将成为明日黄花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长久留在人间的唯有美德。美德是一个民族的灵魂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一个民族就会被人类唾弃。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在离沈从文旧居不远的一家小书店里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《边城》就摆放在最醒目的地方。告别沈从文旧居从那里路过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我还是情不自禁放慢了脚步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多看了几眼。一部《边城》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引得多少人来凤凰古城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给凤凰带来多少商机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一个人死后能被人怀念已经不错了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死后还能福泽他人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那就更不错了。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摘自湖南作家网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strips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这是一篇优美的追怀文章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作者把对沈从文先生的无限缅怀之情寓于对沈从文旧居的描绘之中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将眼前现实景象的描写与沈从文先生作品《边城》中的人物评述结合起来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展示旧颜新貌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赞扬传统美德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浑然一体。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9722527"/>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a:spLocks noChangeAspect="1"/>
          </p:cNvSpPr>
          <p:nvPr/>
        </p:nvSpPr>
        <p:spPr>
          <a:xfrm>
            <a:off x="508000" y="134076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沈从文生于行伍之家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长于湘西边城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而后从军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此后漂泊流浪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后来又放下枪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想用文学闯荡天下。</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岁时怀揣着热烈追求与梦想来到北京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然而迎接他的是当时中国黑暗的现实和上流社会的腐朽堕落生活。当他回望故乡的那轮明月时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感到故乡的明月依然清澈明亮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这引发了他无限的乡情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使他对故乡尚未完全被现代物质文明所摧残的淳朴民风十分怀念。他凭着对故乡人民怀有的那份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无可言说的温爱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用热情唱出了一首最动听的心灵恋歌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这也正是沈从文为自己建造的真正精神家园。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沈从文在众人陪同下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重游湘西老家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兴致勃勃。然而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最后一天</a:t>
            </a:r>
            <a:r>
              <a:rPr lang="en-US" altLang="zh-CN" sz="2200" dirty="0">
                <a:solidFill>
                  <a:srgbClr val="000000"/>
                </a:solidFill>
                <a:latin typeface="Times New Roman" panose="02020603050405020304" pitchFamily="18" charset="0"/>
                <a:cs typeface="Times New Roman" panose="02020603050405020304" pitchFamily="18" charset="0"/>
              </a:rPr>
              <a:t>,82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岁的他突然坐在地上不起来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哭着说自己再也不想离开了。</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年沈从文先生病逝于北京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归葬于老家湘西凤凰。倦游归来的沈从文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像孩子一样永远地安眠在了故乡母亲的怀抱。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精神家园、依恋、故乡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沈从文被安排打扫厕所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他尽心尽责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连缝道中的污垢都被他用指甲抠了出来。他曾对人说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我打扫的厕所在当时可是全北京最干净的。沈从文最爱用一个别人不常用的词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耐烦。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他说自己不是天才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只是耐烦。沈从文最害怕的是失去工作的权利。有一年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上级通知他去办理从历史博物馆调中国社会科学院的手续时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他误以为是办理退休手续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走进有关部门的办公室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他紧张得几乎手足无措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只是嗫嚅着说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我还能做点事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请不要让我退休。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忍耐、认真、热爱工作、尽责尽心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split orient="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寓庄于谐写人物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寓庄于谐法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是指以幽默的语言和诙谐的笔调来表现严肃庄重、深刻丰富的思想内容的写作方法。一方面是夸张人物性格本身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像别里科夫这样整天躲在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在现实生活中是不可能存在的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另一方面是夸张人物的作用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说他把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辖制了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足足十五年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全城都受着他辖制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大家什么都不敢干。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这些夸张是作者对生活的高度概括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展现了社会的真实本质。讽刺也表现在两方面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一是通过对别里科夫性格行为的夸张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嘲讽了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的丑陋和可憎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二是以戏剧化的情节描写别里科夫可悲的下场。他生平最怕出乱子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结果乱子偏偏找上他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挺好的婚事让他自己无端搞出了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这不是绝妙的讽刺吗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pull dir="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边城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如画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景与情的描写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概括地说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凡围绕人的但不是对人的描写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都可以说是景物描写。具体地说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可以分为三个方面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风景描写、风俗描写和风物描写。也可以用绘画用语来表达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风景画、风俗画和风物画。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风景画的主要内容是自然风景。广义的风景画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包括人工景物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如宫殿、寺庙、园林等。狭义的风景画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主要是指自然风景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如日、月、星、云、高山、大漠、潮汐、雷电等。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风物画的范围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似乎更小一些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主要指人工制造的具有特点的景物与器物。较大的如园林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较小的如金石风物描写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应该有独具的特点。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9768518"/>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4017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在湘西风光秀丽、人情质朴的边远小城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生活着靠摆渡为生的祖孙二人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祖父年逾七十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仍很健壮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孙女翠翠十五岁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情窦初开。他们热情助人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纯朴善良。两年前在端午节赛龙舟的盛会上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翠翠邂逅当地船总的二儿子傩送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从此种下情苗。傩送的哥哥天保也喜欢上美丽清纯的翠翠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托人向翠翠的祖父求亲。而地方上的王团总看上了傩送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情愿以碾坊作为陪嫁把女儿嫁给傩送。傩送不要碾坊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想娶翠翠为妻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宁愿做个摆渡人。于是兄弟俩相约唱歌求婚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让翠翠选择。天保知道翠翠喜欢傩送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为了成全弟弟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外出闯滩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遇意外而死。傩送觉得自己对哥哥的死负有责任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抛下翠翠出走他乡。祖父因翠翠的婚事操心担忧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在风雨之夜去世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留下翠翠孤独地守着渡船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痴心地等着傩送归来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这个人也许永远不回来了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也许明天回来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61782376"/>
      </p:ext>
    </p:extLst>
  </p:cSld>
  <p:clrMapOvr>
    <a:masterClrMapping/>
  </p:clrMapOvr>
  <p:transition spd="slow">
    <p:strips/>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风俗画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也可以有广义与狭义之分。广义的风俗画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指能反映某一时代、某一地区、某一民族或社会集团的社会生活所特有的风俗人情、社会风貌、生活方式的文学作品。狭义的风俗画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指作品中有关地区的独特的风俗人情、生活方式等方面的描写。我们这里所说的风俗画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主要指后者。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《边城》被人们誉为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田园牧歌式的杰作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一颗千古不磨的珠玉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这与作者在作品中展示出来的湘西特有的田园式美景是分不开的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更主要的是作者用此种美景塑造出了翠翠这样清纯的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自然之女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。她的善良、美丽、多情、羞涩等诸多的少女情结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从田园牧歌式的意境中表现出来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这就是景物描写的魅力。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7942706"/>
      </p:ext>
    </p:extLst>
  </p:cSld>
  <p:clrMapOvr>
    <a:masterClrMapping/>
  </p:clrMapOvr>
  <p:transition spd="slow">
    <p:pull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请学习并借鉴本文的描写手法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写一段描写风景或风俗的文字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力求文字清新朴素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画面优美。</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我的老家在浙东南的一个小镇上。小镇周围便是望不到边的田野。出门往东过几个铺面折北就有一座拱形石桥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桥上可以望见老家后门。记得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过小桥往北直行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走出镇子就可以望见田野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沿河间于田土中有十来口河塘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塘中养鱼、种莲、植菱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岸边散落开桃李梨杏。阳春三月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这河塘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这田野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油菜花、豌豆花、蓝草籽花、紫云英花、桃花、李花、梨花、杏花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穿行在这花的海洋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快活美丽了多少个年少的日子。入夏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娇媚了河塘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莲叶何田田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鱼戏莲叶间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蛙鼓虫鸣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一阵喧闹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一阵沉寂。秋天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放一只澡盆于塘中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人坐其间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以手当桨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晃悠悠、采红菱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那是一幅幅四时交替的乡情风俗画啊。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节录自刘长春《找不到田野》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《边城》是沈从文的代表作。有关这篇小说的创作动机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沈从文说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我要表现的本是一种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优美、健康而又不悖乎人性的人生形式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字作一度恰如其分的说明。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3025897"/>
      </p:ext>
    </p:extLst>
  </p:cSld>
  <p:clrMapOvr>
    <a:masterClrMapping/>
  </p:clrMapOvr>
  <p:transition spd="slow">
    <p:cover dir="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5731"/>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沈从文</a:t>
            </a:r>
            <a:r>
              <a:rPr lang="en-US" altLang="zh-CN" sz="2200" dirty="0">
                <a:solidFill>
                  <a:srgbClr val="000000"/>
                </a:solidFill>
                <a:latin typeface="Times New Roman" panose="02020603050405020304" pitchFamily="18" charset="0"/>
                <a:cs typeface="Times New Roman" panose="02020603050405020304" pitchFamily="18" charset="0"/>
              </a:rPr>
              <a:t>(1902—1988),</a:t>
            </a:r>
            <a:r>
              <a:rPr lang="zh-CN" altLang="zh-CN" sz="2200" dirty="0">
                <a:solidFill>
                  <a:srgbClr val="000000"/>
                </a:solidFill>
                <a:latin typeface="Times New Roman" panose="02020603050405020304" pitchFamily="18" charset="0"/>
                <a:cs typeface="Times New Roman" panose="02020603050405020304" pitchFamily="18" charset="0"/>
              </a:rPr>
              <a:t>原名沈岳焕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湖南凤凰人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苗族。现代著名作家、历史文物研究家、京派小说代表人物。少年时投身行伍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浪迹湘川黔边境地区</a:t>
            </a:r>
            <a:r>
              <a:rPr lang="en-US" altLang="zh-CN" sz="2200" dirty="0">
                <a:solidFill>
                  <a:srgbClr val="000000"/>
                </a:solidFill>
                <a:latin typeface="Times New Roman" panose="02020603050405020304" pitchFamily="18" charset="0"/>
                <a:cs typeface="Times New Roman" panose="02020603050405020304" pitchFamily="18" charset="0"/>
              </a:rPr>
              <a:t>,1924</a:t>
            </a:r>
            <a:r>
              <a:rPr lang="zh-CN" altLang="zh-CN" sz="2200" dirty="0">
                <a:solidFill>
                  <a:srgbClr val="000000"/>
                </a:solidFill>
                <a:latin typeface="Times New Roman" panose="02020603050405020304" pitchFamily="18" charset="0"/>
                <a:cs typeface="Times New Roman" panose="02020603050405020304" pitchFamily="18" charset="0"/>
              </a:rPr>
              <a:t>年开始文学创作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先后在西南联大、山东大学、北京大学任教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新中国成立后在中国历史博物馆和中国社会科学院历史研究所工作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主要从事中国古代历史的研究。代表作有《边城》《湘行散记》《长河》等。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京派小说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年代末期到</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文学的中心南移到上海后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继续留在京、津地区或其他北方城市的一个自由的作家群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当时被称为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北方作家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派。京派作家以表现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乡村中国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作品富有文化意蕴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贴近底层人民的生活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在现实主义的创作中融入浪漫主义的艺术手法。沈从文是京派作家的第一人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其小说《边城》《萧萧》《长河》等是其中较为出色的作品。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61799"/>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648660937"/>
              </p:ext>
            </p:extLst>
          </p:nvPr>
        </p:nvGraphicFramePr>
        <p:xfrm>
          <a:off x="508000" y="2281889"/>
          <a:ext cx="8128000" cy="3883415"/>
        </p:xfrm>
        <a:graphic>
          <a:graphicData uri="http://schemas.openxmlformats.org/presentationml/2006/ole">
            <mc:AlternateContent xmlns:mc="http://schemas.openxmlformats.org/markup-compatibility/2006">
              <mc:Choice xmlns:v="urn:schemas-microsoft-com:vml" Requires="v">
                <p:oleObj spid="_x0000_s7193" name="文档" r:id="rId7" imgW="3893528" imgH="1860414" progId="Word.Document.12">
                  <p:embed/>
                </p:oleObj>
              </mc:Choice>
              <mc:Fallback>
                <p:oleObj name="文档" r:id="rId7" imgW="3893528" imgH="1860414" progId="Word.Document.12">
                  <p:embed/>
                  <p:pic>
                    <p:nvPicPr>
                      <p:cNvPr id="0" name=""/>
                      <p:cNvPicPr/>
                      <p:nvPr/>
                    </p:nvPicPr>
                    <p:blipFill>
                      <a:blip r:embed="rId8"/>
                      <a:stretch>
                        <a:fillRect/>
                      </a:stretch>
                    </p:blipFill>
                    <p:spPr>
                      <a:xfrm>
                        <a:off x="508000" y="2281889"/>
                        <a:ext cx="8128000" cy="3883415"/>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342201445"/>
              </p:ext>
            </p:extLst>
          </p:nvPr>
        </p:nvGraphicFramePr>
        <p:xfrm>
          <a:off x="508000" y="2444087"/>
          <a:ext cx="8128000" cy="2929129"/>
        </p:xfrm>
        <a:graphic>
          <a:graphicData uri="http://schemas.openxmlformats.org/presentationml/2006/ole">
            <mc:AlternateContent xmlns:mc="http://schemas.openxmlformats.org/markup-compatibility/2006">
              <mc:Choice xmlns:v="urn:schemas-microsoft-com:vml" Requires="v">
                <p:oleObj spid="_x0000_s33795" name="文档" r:id="rId7" imgW="3893887" imgH="1402870" progId="Word.Document.12">
                  <p:embed/>
                </p:oleObj>
              </mc:Choice>
              <mc:Fallback>
                <p:oleObj name="文档" r:id="rId7" imgW="3893887" imgH="1402870" progId="Word.Document.12">
                  <p:embed/>
                  <p:pic>
                    <p:nvPicPr>
                      <p:cNvPr id="0" name=""/>
                      <p:cNvPicPr/>
                      <p:nvPr/>
                    </p:nvPicPr>
                    <p:blipFill>
                      <a:blip r:embed="rId8"/>
                      <a:stretch>
                        <a:fillRect/>
                      </a:stretch>
                    </p:blipFill>
                    <p:spPr>
                      <a:xfrm>
                        <a:off x="508000" y="2444087"/>
                        <a:ext cx="8128000" cy="2929129"/>
                      </a:xfrm>
                      <a:prstGeom prst="rect">
                        <a:avLst/>
                      </a:prstGeom>
                    </p:spPr>
                  </p:pic>
                </p:oleObj>
              </mc:Fallback>
            </mc:AlternateContent>
          </a:graphicData>
        </a:graphic>
      </p:graphicFrame>
    </p:spTree>
    <p:extLst>
      <p:ext uri="{BB962C8B-B14F-4D97-AF65-F5344CB8AC3E}">
        <p14:creationId xmlns:p14="http://schemas.microsoft.com/office/powerpoint/2010/main" val="2452505909"/>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20486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3177106666"/>
              </p:ext>
            </p:extLst>
          </p:nvPr>
        </p:nvGraphicFramePr>
        <p:xfrm>
          <a:off x="508000" y="2704684"/>
          <a:ext cx="8128000" cy="2567959"/>
        </p:xfrm>
        <a:graphic>
          <a:graphicData uri="http://schemas.openxmlformats.org/presentationml/2006/ole">
            <mc:AlternateContent xmlns:mc="http://schemas.openxmlformats.org/markup-compatibility/2006">
              <mc:Choice xmlns:v="urn:schemas-microsoft-com:vml" Requires="v">
                <p:oleObj spid="_x0000_s27667"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704684"/>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p:transition>
    </mc:Choice>
    <mc:Fallback xmlns="">
      <p:transition spd="slow">
        <p:pull/>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225</TotalTime>
  <Words>5127</Words>
  <Application>Microsoft Office PowerPoint</Application>
  <PresentationFormat>全屏显示(4:3)</PresentationFormat>
  <Paragraphs>293</Paragraphs>
  <Slides>41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4"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3　边　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26</cp:revision>
  <dcterms:created xsi:type="dcterms:W3CDTF">2015-04-23T00:36:31Z</dcterms:created>
  <dcterms:modified xsi:type="dcterms:W3CDTF">2016-03-11T04:51:43Z</dcterms:modified>
</cp:coreProperties>
</file>