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1"/>
  </p:notesMasterIdLst>
  <p:sldIdLst>
    <p:sldId id="273" r:id="rId2"/>
    <p:sldId id="275" r:id="rId3"/>
    <p:sldId id="334" r:id="rId4"/>
    <p:sldId id="291" r:id="rId5"/>
    <p:sldId id="274" r:id="rId6"/>
    <p:sldId id="263" r:id="rId7"/>
    <p:sldId id="264" r:id="rId8"/>
    <p:sldId id="317" r:id="rId9"/>
    <p:sldId id="267" r:id="rId10"/>
    <p:sldId id="268" r:id="rId11"/>
    <p:sldId id="295" r:id="rId12"/>
    <p:sldId id="296" r:id="rId13"/>
    <p:sldId id="297" r:id="rId14"/>
    <p:sldId id="298" r:id="rId15"/>
    <p:sldId id="335" r:id="rId16"/>
    <p:sldId id="299" r:id="rId17"/>
    <p:sldId id="336" r:id="rId18"/>
    <p:sldId id="337" r:id="rId19"/>
    <p:sldId id="265" r:id="rId20"/>
    <p:sldId id="300" r:id="rId21"/>
    <p:sldId id="301" r:id="rId22"/>
    <p:sldId id="266" r:id="rId23"/>
    <p:sldId id="303" r:id="rId24"/>
    <p:sldId id="269" r:id="rId25"/>
    <p:sldId id="338" r:id="rId26"/>
    <p:sldId id="339" r:id="rId27"/>
    <p:sldId id="340" r:id="rId28"/>
    <p:sldId id="341" r:id="rId29"/>
    <p:sldId id="342" r:id="rId30"/>
    <p:sldId id="343" r:id="rId31"/>
    <p:sldId id="344" r:id="rId32"/>
    <p:sldId id="345" r:id="rId33"/>
    <p:sldId id="346" r:id="rId34"/>
    <p:sldId id="347" r:id="rId35"/>
    <p:sldId id="348" r:id="rId36"/>
    <p:sldId id="349" r:id="rId37"/>
    <p:sldId id="350" r:id="rId38"/>
    <p:sldId id="351" r:id="rId39"/>
    <p:sldId id="352" r:id="rId40"/>
    <p:sldId id="353" r:id="rId41"/>
    <p:sldId id="270" r:id="rId42"/>
    <p:sldId id="321" r:id="rId43"/>
    <p:sldId id="322" r:id="rId44"/>
    <p:sldId id="323" r:id="rId45"/>
    <p:sldId id="324" r:id="rId46"/>
    <p:sldId id="354" r:id="rId47"/>
    <p:sldId id="355" r:id="rId48"/>
    <p:sldId id="356" r:id="rId49"/>
    <p:sldId id="271" r:id="rId50"/>
    <p:sldId id="325" r:id="rId51"/>
    <p:sldId id="326" r:id="rId52"/>
    <p:sldId id="327" r:id="rId53"/>
    <p:sldId id="328" r:id="rId54"/>
    <p:sldId id="329" r:id="rId55"/>
    <p:sldId id="305" r:id="rId56"/>
    <p:sldId id="330" r:id="rId57"/>
    <p:sldId id="316" r:id="rId58"/>
    <p:sldId id="332" r:id="rId59"/>
    <p:sldId id="306" r:id="rId6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2016-03-11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7" Type="http://schemas.openxmlformats.org/officeDocument/2006/relationships/slide" Target="../slides/slide41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9.xml"/><Relationship Id="rId5" Type="http://schemas.openxmlformats.org/officeDocument/2006/relationships/slide" Target="../slides/slide7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41.xml"/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9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41.xml"/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9.xml"/><Relationship Id="rId5" Type="http://schemas.openxmlformats.org/officeDocument/2006/relationships/image" Target="../media/image5.png"/><Relationship Id="rId4" Type="http://schemas.openxmlformats.org/officeDocument/2006/relationships/slide" Target="../slides/slide7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41.xml"/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19.xml"/><Relationship Id="rId4" Type="http://schemas.openxmlformats.org/officeDocument/2006/relationships/slide" Target="../slides/slide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sp>
        <p:nvSpPr>
          <p:cNvPr id="17" name="TextBox 16">
            <a:hlinkClick r:id="rId5" action="ppaction://hlinksldjump"/>
          </p:cNvPr>
          <p:cNvSpPr txBox="1"/>
          <p:nvPr userDrawn="1"/>
        </p:nvSpPr>
        <p:spPr>
          <a:xfrm>
            <a:off x="4981272" y="21325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课前预习案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TextBox 34">
            <a:hlinkClick r:id="rId6" action="ppaction://hlinksldjump"/>
          </p:cNvPr>
          <p:cNvSpPr txBox="1"/>
          <p:nvPr userDrawn="1"/>
        </p:nvSpPr>
        <p:spPr>
          <a:xfrm>
            <a:off x="6309554" y="21029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课堂探究案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1" name="TextBox 40">
            <a:hlinkClick r:id="rId7" action="ppaction://hlinksldjump"/>
          </p:cNvPr>
          <p:cNvSpPr txBox="1"/>
          <p:nvPr userDrawn="1"/>
        </p:nvSpPr>
        <p:spPr>
          <a:xfrm>
            <a:off x="7637836" y="210298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课外拓展案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5" grpId="0"/>
      <p:bldP spid="41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 userDrawn="1"/>
        </p:nvGrpSpPr>
        <p:grpSpPr>
          <a:xfrm>
            <a:off x="4852164" y="-27379"/>
            <a:ext cx="1443037" cy="880111"/>
            <a:chOff x="4852164" y="-27379"/>
            <a:chExt cx="1443037" cy="880111"/>
          </a:xfrm>
        </p:grpSpPr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52164" y="-27379"/>
              <a:ext cx="1443037" cy="880111"/>
            </a:xfrm>
            <a:prstGeom prst="rect">
              <a:avLst/>
            </a:prstGeom>
          </p:spPr>
        </p:pic>
        <p:sp>
          <p:nvSpPr>
            <p:cNvPr id="19" name="TextBox 16">
              <a:hlinkClick r:id="rId5" action="ppaction://hlinksldjump"/>
            </p:cNvPr>
            <p:cNvSpPr txBox="1"/>
            <p:nvPr userDrawn="1"/>
          </p:nvSpPr>
          <p:spPr>
            <a:xfrm>
              <a:off x="4981272" y="213252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课前预习案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9" name="TextBox 34">
            <a:hlinkClick r:id="rId6" action="ppaction://hlinksldjump"/>
          </p:cNvPr>
          <p:cNvSpPr txBox="1"/>
          <p:nvPr userDrawn="1"/>
        </p:nvSpPr>
        <p:spPr>
          <a:xfrm>
            <a:off x="6309554" y="21029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课堂探究案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TextBox 40">
            <a:hlinkClick r:id="rId7" action="ppaction://hlinksldjump"/>
          </p:cNvPr>
          <p:cNvSpPr txBox="1"/>
          <p:nvPr userDrawn="1"/>
        </p:nvSpPr>
        <p:spPr>
          <a:xfrm>
            <a:off x="7637836" y="210298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课外拓展案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3851921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20" name="TextBox 16">
            <a:hlinkClick r:id="rId4" action="ppaction://hlinksldjump"/>
          </p:cNvPr>
          <p:cNvSpPr txBox="1"/>
          <p:nvPr userDrawn="1"/>
        </p:nvSpPr>
        <p:spPr>
          <a:xfrm>
            <a:off x="4981272" y="21325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课前预习案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6197901" y="-27384"/>
            <a:ext cx="1443037" cy="880109"/>
            <a:chOff x="6197901" y="-27384"/>
            <a:chExt cx="1443037" cy="880109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7901" y="-27384"/>
              <a:ext cx="1443037" cy="880109"/>
            </a:xfrm>
            <a:prstGeom prst="rect">
              <a:avLst/>
            </a:prstGeom>
          </p:spPr>
        </p:pic>
        <p:sp>
          <p:nvSpPr>
            <p:cNvPr id="26" name="TextBox 34">
              <a:hlinkClick r:id="rId6" action="ppaction://hlinksldjump"/>
            </p:cNvPr>
            <p:cNvSpPr txBox="1"/>
            <p:nvPr userDrawn="1"/>
          </p:nvSpPr>
          <p:spPr>
            <a:xfrm>
              <a:off x="6309554" y="210299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课堂探究案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8" name="TextBox 40">
            <a:hlinkClick r:id="rId7" action="ppaction://hlinksldjump"/>
          </p:cNvPr>
          <p:cNvSpPr txBox="1"/>
          <p:nvPr userDrawn="1"/>
        </p:nvSpPr>
        <p:spPr>
          <a:xfrm>
            <a:off x="7637836" y="210298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课外拓展案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8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22" name="TextBox 16">
            <a:hlinkClick r:id="rId4" action="ppaction://hlinksldjump"/>
          </p:cNvPr>
          <p:cNvSpPr txBox="1"/>
          <p:nvPr userDrawn="1"/>
        </p:nvSpPr>
        <p:spPr>
          <a:xfrm>
            <a:off x="4981272" y="21325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课前预习案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TextBox 34">
            <a:hlinkClick r:id="rId5" action="ppaction://hlinksldjump"/>
          </p:cNvPr>
          <p:cNvSpPr txBox="1"/>
          <p:nvPr userDrawn="1"/>
        </p:nvSpPr>
        <p:spPr>
          <a:xfrm>
            <a:off x="6309554" y="21029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课堂探究案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7543337" y="-27384"/>
            <a:ext cx="1443037" cy="880109"/>
            <a:chOff x="7543337" y="-27384"/>
            <a:chExt cx="1443037" cy="880109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3337" y="-27384"/>
              <a:ext cx="1443037" cy="880109"/>
            </a:xfrm>
            <a:prstGeom prst="rect">
              <a:avLst/>
            </a:prstGeom>
          </p:spPr>
        </p:pic>
        <p:sp>
          <p:nvSpPr>
            <p:cNvPr id="26" name="TextBox 40">
              <a:hlinkClick r:id="rId7" action="ppaction://hlinksldjump"/>
            </p:cNvPr>
            <p:cNvSpPr txBox="1"/>
            <p:nvPr userDrawn="1"/>
          </p:nvSpPr>
          <p:spPr>
            <a:xfrm>
              <a:off x="7637836" y="210298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课外拓展案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600" b="1" dirty="0" smtClean="0"/>
              <a:t>4</a:t>
            </a:r>
            <a:r>
              <a:rPr lang="zh-CN" altLang="zh-CN" sz="1600" dirty="0" smtClean="0"/>
              <a:t>　</a:t>
            </a:r>
            <a:r>
              <a:rPr lang="zh-CN" altLang="zh-CN" sz="1600" b="1" dirty="0" smtClean="0"/>
              <a:t>归去来兮辞</a:t>
            </a:r>
            <a:r>
              <a:rPr lang="zh-CN" altLang="zh-CN" sz="1600" dirty="0" smtClean="0"/>
              <a:t>　并序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4.docx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image" Target="../media/image13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Word___5.docx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image" Target="../media/image14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Word___6.docx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image" Target="../media/image15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Word___7.docx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image" Target="../media/image16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Word___8.docx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5.xml"/><Relationship Id="rId4" Type="http://schemas.openxmlformats.org/officeDocument/2006/relationships/slide" Target="slide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5.xml"/><Relationship Id="rId4" Type="http://schemas.openxmlformats.org/officeDocument/2006/relationships/slide" Target="slide24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slide" Target="slide19.xml"/><Relationship Id="rId7" Type="http://schemas.openxmlformats.org/officeDocument/2006/relationships/image" Target="../media/image17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6" Type="http://schemas.openxmlformats.org/officeDocument/2006/relationships/package" Target="../embeddings/Microsoft_Word___9.docx"/><Relationship Id="rId5" Type="http://schemas.openxmlformats.org/officeDocument/2006/relationships/slide" Target="slide24.xml"/><Relationship Id="rId4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5.xml"/><Relationship Id="rId4" Type="http://schemas.openxmlformats.org/officeDocument/2006/relationships/slide" Target="slide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5.xml"/><Relationship Id="rId4" Type="http://schemas.openxmlformats.org/officeDocument/2006/relationships/slide" Target="slide24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slide" Target="slide19.xml"/><Relationship Id="rId7" Type="http://schemas.openxmlformats.org/officeDocument/2006/relationships/image" Target="../media/image18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6" Type="http://schemas.openxmlformats.org/officeDocument/2006/relationships/package" Target="../embeddings/Microsoft_Word___10.docx"/><Relationship Id="rId5" Type="http://schemas.openxmlformats.org/officeDocument/2006/relationships/slide" Target="slide24.xml"/><Relationship Id="rId4" Type="http://schemas.openxmlformats.org/officeDocument/2006/relationships/slide" Target="slide2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3" Type="http://schemas.openxmlformats.org/officeDocument/2006/relationships/slide" Target="slide19.xml"/><Relationship Id="rId7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2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slide" Target="slide19.xml"/><Relationship Id="rId7" Type="http://schemas.openxmlformats.org/officeDocument/2006/relationships/package" Target="../embeddings/Microsoft_Word___12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2.v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2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emf"/><Relationship Id="rId3" Type="http://schemas.openxmlformats.org/officeDocument/2006/relationships/slide" Target="slide19.xml"/><Relationship Id="rId7" Type="http://schemas.openxmlformats.org/officeDocument/2006/relationships/package" Target="../embeddings/Microsoft_Word___13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3.v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2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emf"/><Relationship Id="rId3" Type="http://schemas.openxmlformats.org/officeDocument/2006/relationships/slide" Target="slide19.xml"/><Relationship Id="rId7" Type="http://schemas.openxmlformats.org/officeDocument/2006/relationships/package" Target="../embeddings/Microsoft_Word___14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4.v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2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slide" Target="slide19.xml"/><Relationship Id="rId7" Type="http://schemas.openxmlformats.org/officeDocument/2006/relationships/package" Target="../embeddings/Microsoft_Word___15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5.v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9.emf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emf"/><Relationship Id="rId3" Type="http://schemas.openxmlformats.org/officeDocument/2006/relationships/slide" Target="slide19.xml"/><Relationship Id="rId7" Type="http://schemas.openxmlformats.org/officeDocument/2006/relationships/package" Target="../embeddings/Microsoft_Word___16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6.v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2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3" Type="http://schemas.openxmlformats.org/officeDocument/2006/relationships/slide" Target="slide19.xml"/><Relationship Id="rId7" Type="http://schemas.openxmlformats.org/officeDocument/2006/relationships/package" Target="../embeddings/Microsoft_Word___17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7.v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2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emf"/><Relationship Id="rId3" Type="http://schemas.openxmlformats.org/officeDocument/2006/relationships/slide" Target="slide19.xml"/><Relationship Id="rId7" Type="http://schemas.openxmlformats.org/officeDocument/2006/relationships/package" Target="../embeddings/Microsoft_Word___18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8.v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2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emf"/><Relationship Id="rId3" Type="http://schemas.openxmlformats.org/officeDocument/2006/relationships/slide" Target="slide19.xml"/><Relationship Id="rId7" Type="http://schemas.openxmlformats.org/officeDocument/2006/relationships/package" Target="../embeddings/Microsoft_Word___19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9.v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2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emf"/><Relationship Id="rId3" Type="http://schemas.openxmlformats.org/officeDocument/2006/relationships/slide" Target="slide19.xml"/><Relationship Id="rId7" Type="http://schemas.openxmlformats.org/officeDocument/2006/relationships/package" Target="../embeddings/Microsoft_Word___20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0.v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2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emf"/><Relationship Id="rId3" Type="http://schemas.openxmlformats.org/officeDocument/2006/relationships/slide" Target="slide19.xml"/><Relationship Id="rId7" Type="http://schemas.openxmlformats.org/officeDocument/2006/relationships/package" Target="../embeddings/Microsoft_Word___21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1.v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2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emf"/><Relationship Id="rId3" Type="http://schemas.openxmlformats.org/officeDocument/2006/relationships/slide" Target="slide19.xml"/><Relationship Id="rId7" Type="http://schemas.openxmlformats.org/officeDocument/2006/relationships/package" Target="../embeddings/Microsoft_Word___22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2.v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2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emf"/><Relationship Id="rId3" Type="http://schemas.openxmlformats.org/officeDocument/2006/relationships/slide" Target="slide19.xml"/><Relationship Id="rId7" Type="http://schemas.openxmlformats.org/officeDocument/2006/relationships/package" Target="../embeddings/Microsoft_Word___23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3.v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2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emf"/><Relationship Id="rId3" Type="http://schemas.openxmlformats.org/officeDocument/2006/relationships/slide" Target="slide19.xml"/><Relationship Id="rId7" Type="http://schemas.openxmlformats.org/officeDocument/2006/relationships/package" Target="../embeddings/Microsoft_Word___24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4.v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22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emf"/><Relationship Id="rId3" Type="http://schemas.openxmlformats.org/officeDocument/2006/relationships/slide" Target="slide19.xml"/><Relationship Id="rId7" Type="http://schemas.openxmlformats.org/officeDocument/2006/relationships/package" Target="../embeddings/Microsoft_Word___25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5.v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2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emf"/><Relationship Id="rId3" Type="http://schemas.openxmlformats.org/officeDocument/2006/relationships/slide" Target="slide19.xml"/><Relationship Id="rId7" Type="http://schemas.openxmlformats.org/officeDocument/2006/relationships/package" Target="../embeddings/Microsoft_Word___26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6.v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22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7.docx"/><Relationship Id="rId3" Type="http://schemas.openxmlformats.org/officeDocument/2006/relationships/slide" Target="slide41.xml"/><Relationship Id="rId7" Type="http://schemas.openxmlformats.org/officeDocument/2006/relationships/slide" Target="slide5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Relationship Id="rId6" Type="http://schemas.openxmlformats.org/officeDocument/2006/relationships/slide" Target="slide59.xml"/><Relationship Id="rId5" Type="http://schemas.openxmlformats.org/officeDocument/2006/relationships/slide" Target="slide55.xml"/><Relationship Id="rId4" Type="http://schemas.openxmlformats.org/officeDocument/2006/relationships/slide" Target="slide49.xml"/><Relationship Id="rId9" Type="http://schemas.openxmlformats.org/officeDocument/2006/relationships/image" Target="../media/image35.emf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8.docx"/><Relationship Id="rId3" Type="http://schemas.openxmlformats.org/officeDocument/2006/relationships/slide" Target="slide41.xml"/><Relationship Id="rId7" Type="http://schemas.openxmlformats.org/officeDocument/2006/relationships/slide" Target="slide5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Relationship Id="rId6" Type="http://schemas.openxmlformats.org/officeDocument/2006/relationships/slide" Target="slide59.xml"/><Relationship Id="rId5" Type="http://schemas.openxmlformats.org/officeDocument/2006/relationships/slide" Target="slide55.xml"/><Relationship Id="rId4" Type="http://schemas.openxmlformats.org/officeDocument/2006/relationships/slide" Target="slide49.xml"/><Relationship Id="rId9" Type="http://schemas.openxmlformats.org/officeDocument/2006/relationships/image" Target="../media/image36.emf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9.docx"/><Relationship Id="rId3" Type="http://schemas.openxmlformats.org/officeDocument/2006/relationships/slide" Target="slide41.xml"/><Relationship Id="rId7" Type="http://schemas.openxmlformats.org/officeDocument/2006/relationships/slide" Target="slide5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Relationship Id="rId6" Type="http://schemas.openxmlformats.org/officeDocument/2006/relationships/slide" Target="slide59.xml"/><Relationship Id="rId5" Type="http://schemas.openxmlformats.org/officeDocument/2006/relationships/slide" Target="slide55.xml"/><Relationship Id="rId4" Type="http://schemas.openxmlformats.org/officeDocument/2006/relationships/slide" Target="slide49.xml"/><Relationship Id="rId9" Type="http://schemas.openxmlformats.org/officeDocument/2006/relationships/image" Target="../media/image37.emf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0.docx"/><Relationship Id="rId3" Type="http://schemas.openxmlformats.org/officeDocument/2006/relationships/slide" Target="slide41.xml"/><Relationship Id="rId7" Type="http://schemas.openxmlformats.org/officeDocument/2006/relationships/slide" Target="slide5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0.vml"/><Relationship Id="rId6" Type="http://schemas.openxmlformats.org/officeDocument/2006/relationships/slide" Target="slide59.xml"/><Relationship Id="rId5" Type="http://schemas.openxmlformats.org/officeDocument/2006/relationships/slide" Target="slide55.xml"/><Relationship Id="rId4" Type="http://schemas.openxmlformats.org/officeDocument/2006/relationships/slide" Target="slide49.xml"/><Relationship Id="rId9" Type="http://schemas.openxmlformats.org/officeDocument/2006/relationships/image" Target="../media/image38.emf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1.docx"/><Relationship Id="rId3" Type="http://schemas.openxmlformats.org/officeDocument/2006/relationships/slide" Target="slide41.xml"/><Relationship Id="rId7" Type="http://schemas.openxmlformats.org/officeDocument/2006/relationships/slide" Target="slide5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1.vml"/><Relationship Id="rId6" Type="http://schemas.openxmlformats.org/officeDocument/2006/relationships/slide" Target="slide59.xml"/><Relationship Id="rId5" Type="http://schemas.openxmlformats.org/officeDocument/2006/relationships/slide" Target="slide55.xml"/><Relationship Id="rId4" Type="http://schemas.openxmlformats.org/officeDocument/2006/relationships/slide" Target="slide49.xml"/><Relationship Id="rId9" Type="http://schemas.openxmlformats.org/officeDocument/2006/relationships/image" Target="../media/image39.e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" Target="slide4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7.xml"/><Relationship Id="rId5" Type="http://schemas.openxmlformats.org/officeDocument/2006/relationships/slide" Target="slide59.xml"/><Relationship Id="rId4" Type="http://schemas.openxmlformats.org/officeDocument/2006/relationships/slide" Target="slide5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" Target="slide4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7.xml"/><Relationship Id="rId5" Type="http://schemas.openxmlformats.org/officeDocument/2006/relationships/slide" Target="slide59.xml"/><Relationship Id="rId4" Type="http://schemas.openxmlformats.org/officeDocument/2006/relationships/slide" Target="slide5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" Target="slide4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7.xml"/><Relationship Id="rId5" Type="http://schemas.openxmlformats.org/officeDocument/2006/relationships/slide" Target="slide59.xml"/><Relationship Id="rId4" Type="http://schemas.openxmlformats.org/officeDocument/2006/relationships/slide" Target="slide5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7" Type="http://schemas.openxmlformats.org/officeDocument/2006/relationships/image" Target="../media/image40.jpeg"/><Relationship Id="rId2" Type="http://schemas.openxmlformats.org/officeDocument/2006/relationships/slide" Target="slide4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7.xml"/><Relationship Id="rId5" Type="http://schemas.openxmlformats.org/officeDocument/2006/relationships/slide" Target="slide59.xml"/><Relationship Id="rId4" Type="http://schemas.openxmlformats.org/officeDocument/2006/relationships/slide" Target="slide5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" Target="slide4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7.xml"/><Relationship Id="rId5" Type="http://schemas.openxmlformats.org/officeDocument/2006/relationships/slide" Target="slide59.xml"/><Relationship Id="rId4" Type="http://schemas.openxmlformats.org/officeDocument/2006/relationships/slide" Target="slide5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" Target="slide4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7.xml"/><Relationship Id="rId5" Type="http://schemas.openxmlformats.org/officeDocument/2006/relationships/slide" Target="slide59.xml"/><Relationship Id="rId4" Type="http://schemas.openxmlformats.org/officeDocument/2006/relationships/slide" Target="slide55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" Target="slide4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7.xml"/><Relationship Id="rId5" Type="http://schemas.openxmlformats.org/officeDocument/2006/relationships/slide" Target="slide59.xml"/><Relationship Id="rId4" Type="http://schemas.openxmlformats.org/officeDocument/2006/relationships/slide" Target="slide5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" Target="slide4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7.xml"/><Relationship Id="rId5" Type="http://schemas.openxmlformats.org/officeDocument/2006/relationships/slide" Target="slide59.xml"/><Relationship Id="rId4" Type="http://schemas.openxmlformats.org/officeDocument/2006/relationships/slide" Target="slide5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" Target="slide4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7.xml"/><Relationship Id="rId5" Type="http://schemas.openxmlformats.org/officeDocument/2006/relationships/slide" Target="slide59.xml"/><Relationship Id="rId4" Type="http://schemas.openxmlformats.org/officeDocument/2006/relationships/slide" Target="slide55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" Target="slide5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7.xml"/><Relationship Id="rId5" Type="http://schemas.openxmlformats.org/officeDocument/2006/relationships/slide" Target="slide59.xml"/><Relationship Id="rId4" Type="http://schemas.openxmlformats.org/officeDocument/2006/relationships/slide" Target="slide4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" Target="slide5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7.xml"/><Relationship Id="rId5" Type="http://schemas.openxmlformats.org/officeDocument/2006/relationships/slide" Target="slide59.xml"/><Relationship Id="rId4" Type="http://schemas.openxmlformats.org/officeDocument/2006/relationships/slide" Target="slide4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slide" Target="slide4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5.xml"/><Relationship Id="rId5" Type="http://schemas.openxmlformats.org/officeDocument/2006/relationships/slide" Target="slide57.xml"/><Relationship Id="rId4" Type="http://schemas.openxmlformats.org/officeDocument/2006/relationships/slide" Target="slide59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slide" Target="slide4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5.xml"/><Relationship Id="rId5" Type="http://schemas.openxmlformats.org/officeDocument/2006/relationships/slide" Target="slide57.xml"/><Relationship Id="rId4" Type="http://schemas.openxmlformats.org/officeDocument/2006/relationships/slide" Target="slide59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" Target="slide5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7.xml"/><Relationship Id="rId5" Type="http://schemas.openxmlformats.org/officeDocument/2006/relationships/slide" Target="slide59.xml"/><Relationship Id="rId4" Type="http://schemas.openxmlformats.org/officeDocument/2006/relationships/slide" Target="slide4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0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.jpeg"/><Relationship Id="rId4" Type="http://schemas.openxmlformats.org/officeDocument/2006/relationships/slide" Target="slide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第二单元  </a:t>
            </a:r>
            <a:r>
              <a:rPr lang="zh-CN" altLang="zh-CN" b="1" dirty="0" smtClean="0"/>
              <a:t>古代</a:t>
            </a:r>
            <a:r>
              <a:rPr lang="zh-CN" altLang="zh-CN" b="1" dirty="0"/>
              <a:t>抒情散文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113085124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40768"/>
            <a:ext cx="132119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2858940"/>
              </p:ext>
            </p:extLst>
          </p:nvPr>
        </p:nvGraphicFramePr>
        <p:xfrm>
          <a:off x="508000" y="1855259"/>
          <a:ext cx="8128000" cy="53181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3" name="文档" r:id="rId6" imgW="3893887" imgH="2547270" progId="Word.Document.12">
                  <p:embed/>
                </p:oleObj>
              </mc:Choice>
              <mc:Fallback>
                <p:oleObj name="文档" r:id="rId6" imgW="3893887" imgH="254727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855259"/>
                        <a:ext cx="8128000" cy="53181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94052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strips dir="rd"/>
      </p:transition>
    </mc:Choice>
    <mc:Fallback xmlns=""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40768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解多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义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9087065"/>
              </p:ext>
            </p:extLst>
          </p:nvPr>
        </p:nvGraphicFramePr>
        <p:xfrm>
          <a:off x="508000" y="1900843"/>
          <a:ext cx="8128000" cy="47685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8" name="文档" r:id="rId6" imgW="3837032" imgH="2251000" progId="Word.Document.12">
                  <p:embed/>
                </p:oleObj>
              </mc:Choice>
              <mc:Fallback>
                <p:oleObj name="文档" r:id="rId6" imgW="3837032" imgH="22510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900843"/>
                        <a:ext cx="8128000" cy="47685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3336847" y="1994189"/>
            <a:ext cx="54989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96887" y="2508704"/>
            <a:ext cx="1163145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90427" y="3051717"/>
            <a:ext cx="1163145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27932" y="3605747"/>
            <a:ext cx="54989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098090" y="4078843"/>
            <a:ext cx="54989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967017" y="4627130"/>
            <a:ext cx="54989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699426" y="5170143"/>
            <a:ext cx="54989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699426" y="5674756"/>
            <a:ext cx="87257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099034" y="6256843"/>
            <a:ext cx="54989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805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pull dir="ld"/>
      </p:transition>
    </mc:Choice>
    <mc:Fallback xmlns="">
      <p:transition spd="slow">
        <p:pull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8860142"/>
              </p:ext>
            </p:extLst>
          </p:nvPr>
        </p:nvGraphicFramePr>
        <p:xfrm>
          <a:off x="508000" y="1700808"/>
          <a:ext cx="8128000" cy="42775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7" name="文档" r:id="rId6" imgW="3837032" imgH="2019529" progId="Word.Document.12">
                  <p:embed/>
                </p:oleObj>
              </mc:Choice>
              <mc:Fallback>
                <p:oleObj name="文档" r:id="rId6" imgW="3837032" imgH="201952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700808"/>
                        <a:ext cx="8128000" cy="42775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3335074" y="1757939"/>
            <a:ext cx="54989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21039" y="2276872"/>
            <a:ext cx="138300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33814" y="2813447"/>
            <a:ext cx="11160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86122" y="3379026"/>
            <a:ext cx="54989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760284" y="3893779"/>
            <a:ext cx="198000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318154" y="4440064"/>
            <a:ext cx="11316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329171" y="4970494"/>
            <a:ext cx="312605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891814" y="5496455"/>
            <a:ext cx="113166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391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14670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活用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1527960"/>
              </p:ext>
            </p:extLst>
          </p:nvPr>
        </p:nvGraphicFramePr>
        <p:xfrm>
          <a:off x="323528" y="1753797"/>
          <a:ext cx="8128000" cy="50375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1" name="文档" r:id="rId6" imgW="3837032" imgH="2377716" progId="Word.Document.12">
                  <p:embed/>
                </p:oleObj>
              </mc:Choice>
              <mc:Fallback>
                <p:oleObj name="文档" r:id="rId6" imgW="3837032" imgH="237771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23528" y="1753797"/>
                        <a:ext cx="8128000" cy="50375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2134745" y="1755893"/>
            <a:ext cx="30963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14813" y="2217054"/>
            <a:ext cx="2841363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394836" y="2674595"/>
            <a:ext cx="254822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123728" y="3129417"/>
            <a:ext cx="254822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123728" y="3591188"/>
            <a:ext cx="310736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99792" y="4043037"/>
            <a:ext cx="338437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686436" y="4499598"/>
            <a:ext cx="225662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699792" y="4962464"/>
            <a:ext cx="424847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694403" y="5415748"/>
            <a:ext cx="424847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680528" y="5869020"/>
            <a:ext cx="369167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099782" y="6330181"/>
            <a:ext cx="313130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019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pull dir="ld"/>
      </p:transition>
    </mc:Choice>
    <mc:Fallback xmlns="">
      <p:transition spd="slow">
        <p:pull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79225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古今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6329192"/>
              </p:ext>
            </p:extLst>
          </p:nvPr>
        </p:nvGraphicFramePr>
        <p:xfrm>
          <a:off x="508000" y="1975552"/>
          <a:ext cx="8128000" cy="47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4" name="文档" r:id="rId6" imgW="3946425" imgH="2284119" progId="Word.Document.12">
                  <p:embed/>
                </p:oleObj>
              </mc:Choice>
              <mc:Fallback>
                <p:oleObj name="文档" r:id="rId6" imgW="3946425" imgH="228411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975552"/>
                        <a:ext cx="8128000" cy="47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31374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pull dir="d"/>
      </p:transition>
    </mc:Choice>
    <mc:Fallback xmlns="">
      <p:transition spd="slow">
        <p:pull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709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明句式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皆口腹自役。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皆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表判断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自役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动词的宾语前置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役使自己。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复驾言兮焉求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焉求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求焉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追求什么。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胡为乎遑遑欲何之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何之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之何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到哪里去。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寻程氏妹丧于武昌。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情在骏奔。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省略主语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余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65437" y="2431905"/>
            <a:ext cx="5746923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65437" y="3235795"/>
            <a:ext cx="5746923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090987" y="4039685"/>
            <a:ext cx="5746923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084613" y="4843575"/>
            <a:ext cx="5746923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078239" y="5647465"/>
            <a:ext cx="5746923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553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strips dir="rd"/>
      </p:transition>
    </mc:Choice>
    <mc:Fallback xmlns="">
      <p:transition spd="slow">
        <p:strips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689137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农人告余以春及。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以春及告余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乐夫天命复奚疑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奚疑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疑奚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疑虑什么。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寓形宇内复几时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形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宇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之间省略介词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于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(9)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遂见用于小邑。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见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表被动。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既自以心为形役。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表被动。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49310" y="2143873"/>
            <a:ext cx="525899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49310" y="2952884"/>
            <a:ext cx="525899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049310" y="3762595"/>
            <a:ext cx="525899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049310" y="4561673"/>
            <a:ext cx="525899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049310" y="5366999"/>
            <a:ext cx="525899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070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pull dir="d"/>
      </p:transition>
    </mc:Choice>
    <mc:Fallback xmlns="">
      <p:transition spd="slow">
        <p:pull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52671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积名句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陶渊明《归去来兮辞》描写归乡途中轻舟快风的两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舟遥遥以轻飏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风飘飘而吹衣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表达了作者弃官归乡的畅快心情。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山东高考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三径就荒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松菊犹存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湖北高考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古代文人常常喜欢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啸咏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除了本词中的醉翁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陶渊明也曾写道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登东皋以舒啸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临清流而赋诗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。聊乘化以归尽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乐夫天命复奚疑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北京高考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陶渊明《归去来兮辞》中描写拄着拐杖出去走走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随时随地休息的一句是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策扶老以流憩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重庆高考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策扶老以流憩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时矫首而遐观。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云无心以出岫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鸟倦飞而知还。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(2014·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山东高考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3542" y="2309923"/>
            <a:ext cx="340641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00743" y="3124045"/>
            <a:ext cx="109113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04599" y="3927150"/>
            <a:ext cx="340641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123728" y="5137041"/>
            <a:ext cx="165618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882066" y="5539266"/>
            <a:ext cx="165618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760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split orient="vert" dir="in"/>
      </p:transition>
    </mc:Choice>
    <mc:Fallback xmlns=""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引壶觞以自酌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眄庭柯以怡颜。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(2014·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天津高考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农人告余以春及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将有事于西畴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。或命巾车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或棹孤舟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(2014·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湖南高考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陶渊明《归去来兮辞》里写自己回乡后喜话家常、以琴书为伴的句子是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悦亲戚之情话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乐琴书以消忧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(2011·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四川高考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16596" y="2568684"/>
            <a:ext cx="162721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36899" y="2970507"/>
            <a:ext cx="16380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372200" y="2970507"/>
            <a:ext cx="108012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073754" y="4178248"/>
            <a:ext cx="343435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326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cover dir="u"/>
      </p:transition>
    </mc:Choice>
    <mc:Fallback xmlns="">
      <p:transition spd="slow">
        <p:cover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33443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【目标一】</a:t>
            </a:r>
            <a:r>
              <a:rPr lang="zh-CN" altLang="zh-CN" sz="2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感知文本内容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从内容上看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两部分各写了什么内容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说明了作者出仕和自免去职的原因。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抒写了归田的决心、归田时的愉快心情和归田后的乐趣。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陶潜辞官归隐的理由有哪些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质性自然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不愿扭曲自我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违己交病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违背自我性情身心俱疲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程氏妹丧于武昌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需要去奔丧。其中第一条是根本的。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请用简明的文字填空。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从整体看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本文的叙事思路</a:t>
            </a:r>
            <a:r>
              <a:rPr lang="zh-CN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如下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决意辞归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抵家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涉园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安度余生。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归途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室内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外出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纵情山水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7544" y="2182830"/>
            <a:ext cx="8168456" cy="8141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7772" y="3368009"/>
            <a:ext cx="8168456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3528" y="6213863"/>
            <a:ext cx="8168456" cy="379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trips dir="ld"/>
      </p:transition>
    </mc:Choice>
    <mc:Fallback xmlns=""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5759204"/>
              </p:ext>
            </p:extLst>
          </p:nvPr>
        </p:nvGraphicFramePr>
        <p:xfrm>
          <a:off x="508000" y="1124744"/>
          <a:ext cx="8128000" cy="566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" name="文档" r:id="rId3" imgW="3945705" imgH="2748503" progId="Word.Document.12">
                  <p:embed/>
                </p:oleObj>
              </mc:Choice>
              <mc:Fallback>
                <p:oleObj name="文档" r:id="rId3" imgW="3945705" imgH="274850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1124744"/>
                        <a:ext cx="8128000" cy="566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75742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d"/>
      </p:transition>
    </mc:Choice>
    <mc:Fallback xmlns="">
      <p:transition spd="slow">
        <p:pull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【目标二】</a:t>
            </a:r>
            <a:r>
              <a:rPr lang="zh-CN" altLang="zh-CN" sz="2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体察诗人情志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作者归家途中的迫切体现在哪里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抵家时的欣喜又体现在哪些语句当中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舟遥遥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问征夫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恨晨光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尤其一个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迫切之情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溢于言表。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载欣载奔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僮仆欢迎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稚子候门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可感悟出主仆俱迎、妻子皆乐的情景。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7544" y="3589742"/>
            <a:ext cx="8316923" cy="12794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594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 dir="ld"/>
      </p:transition>
    </mc:Choice>
    <mc:Fallback xmlns=""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916055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陶渊明隐居乡村的生活乐趣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从哪些方面可以看出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6836198"/>
              </p:ext>
            </p:extLst>
          </p:nvPr>
        </p:nvGraphicFramePr>
        <p:xfrm>
          <a:off x="508000" y="2780151"/>
          <a:ext cx="8128000" cy="24490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8" name="文档" r:id="rId6" imgW="3998962" imgH="1204877" progId="Word.Document.12">
                  <p:embed/>
                </p:oleObj>
              </mc:Choice>
              <mc:Fallback>
                <p:oleObj name="文档" r:id="rId6" imgW="3998962" imgH="120487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780151"/>
                        <a:ext cx="8128000" cy="24490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08000" y="4795242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乐琴书以消忧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与乡邻交往之乐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既窈窕以寻壑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亦崎岖而经丘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hlinkClick r:id="rId8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7544" y="4867250"/>
            <a:ext cx="8168456" cy="866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7530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trips/>
      </p:transition>
    </mc:Choice>
    <mc:Fallback xmlns="">
      <p:transition spd="slow">
        <p:strip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三径就荒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松菊犹存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有没有象征意义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请探究分析。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结合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在我国古代诗歌中的意象特点分析即可。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陶渊明诗中多有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这是他淡泊、真淳而又孤傲人格的象征。陶渊明归来时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见庭院仍有傲霜独立的青松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历寒而愈秀的秋菊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顿时感到无限欣慰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任世事变迁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世态炎凉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唯我追求不变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品节不变。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8000" y="2749685"/>
            <a:ext cx="82404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1768" y="3206544"/>
            <a:ext cx="8240464" cy="1878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659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over dir="u"/>
      </p:transition>
    </mc:Choice>
    <mc:Fallback xmlns="">
      <p:transition spd="slow">
        <p:cover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8478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有人认为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本文结尾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聊乘化以归尽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乐夫天命复奚疑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含有悲观消极的思想。试结合全文内容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谈谈你的看法。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是否消极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应从一个人是否有理想、是否有追求的角度考虑。陶渊明辞官归隐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不是没有人生理想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更不是没有人生追求。可从这个角度分析。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陶渊明的弃官归田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是与官场决裂的体现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不是没有人生追求。他无法忍受官场对人的本性的扭曲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追求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以求保存他的社会政治理想和人格价值。归隐后的生活虽然物质上匮乏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但精神是充实的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登东皋以舒啸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临清流而赋诗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是洒脱而富于诗意的。可以说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陶渊明辞官归田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是他执着地追求自己理想的表现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并不是悲观消极的颓废思想。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7544" y="2337862"/>
            <a:ext cx="7992888" cy="1163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2311" y="3590946"/>
            <a:ext cx="8792177" cy="2416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487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pull dir="r"/>
      </p:transition>
    </mc:Choice>
    <mc:Fallback xmlns="">
      <p:transition spd="slow">
        <p:pull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848417"/>
              </p:ext>
            </p:extLst>
          </p:nvPr>
        </p:nvGraphicFramePr>
        <p:xfrm>
          <a:off x="508000" y="1707342"/>
          <a:ext cx="8128000" cy="4169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2" name="文档" r:id="rId6" imgW="3837032" imgH="1968410" progId="Word.Document.12">
                  <p:embed/>
                </p:oleObj>
              </mc:Choice>
              <mc:Fallback>
                <p:oleObj name="文档" r:id="rId6" imgW="3837032" imgH="196841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707342"/>
                        <a:ext cx="8128000" cy="4169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>
            <a:hlinkClick r:id="rId8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6317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5074095"/>
              </p:ext>
            </p:extLst>
          </p:nvPr>
        </p:nvGraphicFramePr>
        <p:xfrm>
          <a:off x="508000" y="1688899"/>
          <a:ext cx="8128000" cy="44043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7" name="文档" r:id="rId7" imgW="4036746" imgH="2187643" progId="Word.Document.12">
                  <p:embed/>
                </p:oleObj>
              </mc:Choice>
              <mc:Fallback>
                <p:oleObj name="文档" r:id="rId7" imgW="4036746" imgH="21876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688899"/>
                        <a:ext cx="8128000" cy="440439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32472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trips dir="rd"/>
      </p:transition>
    </mc:Choice>
    <mc:Fallback xmlns=""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5851459"/>
              </p:ext>
            </p:extLst>
          </p:nvPr>
        </p:nvGraphicFramePr>
        <p:xfrm>
          <a:off x="508000" y="1526190"/>
          <a:ext cx="8128000" cy="47831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70" name="文档" r:id="rId7" imgW="3884531" imgH="2286639" progId="Word.Document.12">
                  <p:embed/>
                </p:oleObj>
              </mc:Choice>
              <mc:Fallback>
                <p:oleObj name="文档" r:id="rId7" imgW="3884531" imgH="2286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526190"/>
                        <a:ext cx="8128000" cy="47831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31269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trips/>
      </p:transition>
    </mc:Choice>
    <mc:Fallback xmlns=""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8008357"/>
              </p:ext>
            </p:extLst>
          </p:nvPr>
        </p:nvGraphicFramePr>
        <p:xfrm>
          <a:off x="508000" y="2506467"/>
          <a:ext cx="8128000" cy="24347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4" name="文档" r:id="rId7" imgW="3837032" imgH="1149079" progId="Word.Document.12">
                  <p:embed/>
                </p:oleObj>
              </mc:Choice>
              <mc:Fallback>
                <p:oleObj name="文档" r:id="rId7" imgW="3837032" imgH="114907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506467"/>
                        <a:ext cx="8128000" cy="24347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89604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trips dir="ld"/>
      </p:transition>
    </mc:Choice>
    <mc:Fallback xmlns=""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778215"/>
              </p:ext>
            </p:extLst>
          </p:nvPr>
        </p:nvGraphicFramePr>
        <p:xfrm>
          <a:off x="508000" y="1590897"/>
          <a:ext cx="8128000" cy="46464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8" name="文档" r:id="rId7" imgW="3998962" imgH="2286639" progId="Word.Document.12">
                  <p:embed/>
                </p:oleObj>
              </mc:Choice>
              <mc:Fallback>
                <p:oleObj name="文档" r:id="rId7" imgW="3998962" imgH="2286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590897"/>
                        <a:ext cx="8128000" cy="46464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64885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trips dir="ld"/>
      </p:transition>
    </mc:Choice>
    <mc:Fallback xmlns=""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0212046"/>
              </p:ext>
            </p:extLst>
          </p:nvPr>
        </p:nvGraphicFramePr>
        <p:xfrm>
          <a:off x="508000" y="1497605"/>
          <a:ext cx="8128000" cy="45956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2" name="文档" r:id="rId7" imgW="3846388" imgH="2175043" progId="Word.Document.12">
                  <p:embed/>
                </p:oleObj>
              </mc:Choice>
              <mc:Fallback>
                <p:oleObj name="文档" r:id="rId7" imgW="3846388" imgH="21750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497605"/>
                        <a:ext cx="8128000" cy="45956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02880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plit orient="vert" dir="in"/>
      </p:transition>
    </mc:Choice>
    <mc:Fallback xmlns=""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8505979"/>
              </p:ext>
            </p:extLst>
          </p:nvPr>
        </p:nvGraphicFramePr>
        <p:xfrm>
          <a:off x="508000" y="2176267"/>
          <a:ext cx="8128000" cy="27594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2" name="文档" r:id="rId3" imgW="3946425" imgH="1339873" progId="Word.Document.12">
                  <p:embed/>
                </p:oleObj>
              </mc:Choice>
              <mc:Fallback>
                <p:oleObj name="文档" r:id="rId3" imgW="3946425" imgH="133987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2176267"/>
                        <a:ext cx="8128000" cy="27594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03999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956376"/>
              </p:ext>
            </p:extLst>
          </p:nvPr>
        </p:nvGraphicFramePr>
        <p:xfrm>
          <a:off x="508000" y="1972136"/>
          <a:ext cx="8128000" cy="3617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6" name="文档" r:id="rId7" imgW="3998962" imgH="1779777" progId="Word.Document.12">
                  <p:embed/>
                </p:oleObj>
              </mc:Choice>
              <mc:Fallback>
                <p:oleObj name="文档" r:id="rId7" imgW="3998962" imgH="177977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972136"/>
                        <a:ext cx="8128000" cy="36171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18949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4703357"/>
              </p:ext>
            </p:extLst>
          </p:nvPr>
        </p:nvGraphicFramePr>
        <p:xfrm>
          <a:off x="508000" y="1406805"/>
          <a:ext cx="8128000" cy="48305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0" name="文档" r:id="rId7" imgW="3846388" imgH="2286639" progId="Word.Document.12">
                  <p:embed/>
                </p:oleObj>
              </mc:Choice>
              <mc:Fallback>
                <p:oleObj name="文档" r:id="rId7" imgW="3846388" imgH="2286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406805"/>
                        <a:ext cx="8128000" cy="48305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07240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wipe dir="d"/>
      </p:transition>
    </mc:Choice>
    <mc:Fallback xmlns="">
      <p:transition spd="slow">
        <p:wipe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2579227"/>
              </p:ext>
            </p:extLst>
          </p:nvPr>
        </p:nvGraphicFramePr>
        <p:xfrm>
          <a:off x="508000" y="1628800"/>
          <a:ext cx="8128000" cy="45045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4" name="文档" r:id="rId7" imgW="3924474" imgH="2175043" progId="Word.Document.12">
                  <p:embed/>
                </p:oleObj>
              </mc:Choice>
              <mc:Fallback>
                <p:oleObj name="文档" r:id="rId7" imgW="3924474" imgH="21750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628800"/>
                        <a:ext cx="8128000" cy="45045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43877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pull dir="u"/>
      </p:transition>
    </mc:Choice>
    <mc:Fallback xmlns="">
      <p:transition spd="slow">
        <p:pull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6189516"/>
              </p:ext>
            </p:extLst>
          </p:nvPr>
        </p:nvGraphicFramePr>
        <p:xfrm>
          <a:off x="508000" y="1510796"/>
          <a:ext cx="8128000" cy="47265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38" name="文档" r:id="rId7" imgW="3846388" imgH="2237321" progId="Word.Document.12">
                  <p:embed/>
                </p:oleObj>
              </mc:Choice>
              <mc:Fallback>
                <p:oleObj name="文档" r:id="rId7" imgW="3846388" imgH="223732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510796"/>
                        <a:ext cx="8128000" cy="47265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86223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over dir="d"/>
      </p:transition>
    </mc:Choice>
    <mc:Fallback xmlns=""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678009"/>
              </p:ext>
            </p:extLst>
          </p:nvPr>
        </p:nvGraphicFramePr>
        <p:xfrm>
          <a:off x="508000" y="1533764"/>
          <a:ext cx="8128000" cy="45595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2" name="文档" r:id="rId7" imgW="4074890" imgH="2286639" progId="Word.Document.12">
                  <p:embed/>
                </p:oleObj>
              </mc:Choice>
              <mc:Fallback>
                <p:oleObj name="文档" r:id="rId7" imgW="4074890" imgH="2286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533764"/>
                        <a:ext cx="8128000" cy="45595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41864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8890790"/>
              </p:ext>
            </p:extLst>
          </p:nvPr>
        </p:nvGraphicFramePr>
        <p:xfrm>
          <a:off x="508000" y="2325198"/>
          <a:ext cx="8128000" cy="24616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6" name="文档" r:id="rId7" imgW="3837032" imgH="1161679" progId="Word.Document.12">
                  <p:embed/>
                </p:oleObj>
              </mc:Choice>
              <mc:Fallback>
                <p:oleObj name="文档" r:id="rId7" imgW="3837032" imgH="116167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325198"/>
                        <a:ext cx="8128000" cy="24616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65307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over dir="ld"/>
      </p:transition>
    </mc:Choice>
    <mc:Fallback xmlns="">
      <p:transition spd="slow">
        <p:cover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6795387"/>
              </p:ext>
            </p:extLst>
          </p:nvPr>
        </p:nvGraphicFramePr>
        <p:xfrm>
          <a:off x="508000" y="1681634"/>
          <a:ext cx="8128000" cy="43396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0" name="文档" r:id="rId7" imgW="4189320" imgH="2237321" progId="Word.Document.12">
                  <p:embed/>
                </p:oleObj>
              </mc:Choice>
              <mc:Fallback>
                <p:oleObj name="文档" r:id="rId7" imgW="4189320" imgH="223732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681634"/>
                        <a:ext cx="8128000" cy="43396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53803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trips/>
      </p:transition>
    </mc:Choice>
    <mc:Fallback xmlns=""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6514377"/>
              </p:ext>
            </p:extLst>
          </p:nvPr>
        </p:nvGraphicFramePr>
        <p:xfrm>
          <a:off x="508000" y="1510796"/>
          <a:ext cx="8128000" cy="47265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4" name="文档" r:id="rId7" imgW="3846388" imgH="2237321" progId="Word.Document.12">
                  <p:embed/>
                </p:oleObj>
              </mc:Choice>
              <mc:Fallback>
                <p:oleObj name="文档" r:id="rId7" imgW="3846388" imgH="223732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510796"/>
                        <a:ext cx="8128000" cy="47265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14643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trips dir="ld"/>
      </p:transition>
    </mc:Choice>
    <mc:Fallback xmlns=""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0317153"/>
              </p:ext>
            </p:extLst>
          </p:nvPr>
        </p:nvGraphicFramePr>
        <p:xfrm>
          <a:off x="508000" y="2103250"/>
          <a:ext cx="8128000" cy="290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58" name="文档" r:id="rId7" imgW="3837032" imgH="1371911" progId="Word.Document.12">
                  <p:embed/>
                </p:oleObj>
              </mc:Choice>
              <mc:Fallback>
                <p:oleObj name="文档" r:id="rId7" imgW="3837032" imgH="137191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103250"/>
                        <a:ext cx="8128000" cy="2905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54425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trips dir="ru"/>
      </p:transition>
    </mc:Choice>
    <mc:Fallback xmlns=""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9066200"/>
              </p:ext>
            </p:extLst>
          </p:nvPr>
        </p:nvGraphicFramePr>
        <p:xfrm>
          <a:off x="508000" y="1891498"/>
          <a:ext cx="8128000" cy="376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2" name="文档" r:id="rId7" imgW="3837032" imgH="1779777" progId="Word.Document.12">
                  <p:embed/>
                </p:oleObj>
              </mc:Choice>
              <mc:Fallback>
                <p:oleObj name="文档" r:id="rId7" imgW="3837032" imgH="177977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891498"/>
                        <a:ext cx="8128000" cy="3769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1322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97439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学法提示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知人论世、披文入情是首要的方法。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散文是抒情的载体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把握作者在文中的情感态度是学习的关键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而作者在文中的情感态度因人而异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因时、因地而异。在学习每篇文章前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了解作者的生平经历、文章的写作背景等至关重要。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古代抒情散文以说理言志为主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在表达方式上多议论、抒情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并且常常引用典故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反复陈述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含蓄蕴藉。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学习古代抒情散文要仔细品读文章的词句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理解词句的含义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了解作品的表现手法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进而准确全面地把握文章主旨。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学习古代抒情散文要有文体意识。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不同的文体有不同的写法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语言的风格和表达的情感也与文体密切相关。本单元有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等不同文体。学习时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要注意不同文体的特点、不同的语言风格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以及作者寄寓其中的思想情感、观点态度。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9283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4359116"/>
              </p:ext>
            </p:extLst>
          </p:nvPr>
        </p:nvGraphicFramePr>
        <p:xfrm>
          <a:off x="508000" y="2319516"/>
          <a:ext cx="8128000" cy="26936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06" name="文档" r:id="rId7" imgW="3842429" imgH="1273275" progId="Word.Document.12">
                  <p:embed/>
                </p:oleObj>
              </mc:Choice>
              <mc:Fallback>
                <p:oleObj name="文档" r:id="rId7" imgW="3842429" imgH="127327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319516"/>
                        <a:ext cx="8128000" cy="26936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95778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6298434"/>
              </p:ext>
            </p:extLst>
          </p:nvPr>
        </p:nvGraphicFramePr>
        <p:xfrm>
          <a:off x="508000" y="1619774"/>
          <a:ext cx="8128000" cy="4833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30" name="文档" r:id="rId8" imgW="3998962" imgH="2377356" progId="Word.Document.12">
                  <p:embed/>
                </p:oleObj>
              </mc:Choice>
              <mc:Fallback>
                <p:oleObj name="文档" r:id="rId8" imgW="3998962" imgH="237735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619774"/>
                        <a:ext cx="8128000" cy="4833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465223"/>
              </p:ext>
            </p:extLst>
          </p:nvPr>
        </p:nvGraphicFramePr>
        <p:xfrm>
          <a:off x="508000" y="1401606"/>
          <a:ext cx="8128000" cy="55337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4" name="文档" r:id="rId8" imgW="3998962" imgH="2723304" progId="Word.Document.12">
                  <p:embed/>
                </p:oleObj>
              </mc:Choice>
              <mc:Fallback>
                <p:oleObj name="文档" r:id="rId8" imgW="3998962" imgH="272330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01606"/>
                        <a:ext cx="8128000" cy="55337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50571976"/>
      </p:ext>
    </p:extLst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625650"/>
              </p:ext>
            </p:extLst>
          </p:nvPr>
        </p:nvGraphicFramePr>
        <p:xfrm>
          <a:off x="508000" y="1691782"/>
          <a:ext cx="8128000" cy="4833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78" name="文档" r:id="rId8" imgW="3998962" imgH="2377356" progId="Word.Document.12">
                  <p:embed/>
                </p:oleObj>
              </mc:Choice>
              <mc:Fallback>
                <p:oleObj name="文档" r:id="rId8" imgW="3998962" imgH="237735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691782"/>
                        <a:ext cx="8128000" cy="4833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2282797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8092806"/>
              </p:ext>
            </p:extLst>
          </p:nvPr>
        </p:nvGraphicFramePr>
        <p:xfrm>
          <a:off x="508000" y="1487317"/>
          <a:ext cx="8128000" cy="51820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02" name="文档" r:id="rId8" imgW="3998962" imgH="2550150" progId="Word.Document.12">
                  <p:embed/>
                </p:oleObj>
              </mc:Choice>
              <mc:Fallback>
                <p:oleObj name="文档" r:id="rId8" imgW="3998962" imgH="25501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87317"/>
                        <a:ext cx="8128000" cy="51820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78524708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205567"/>
              </p:ext>
            </p:extLst>
          </p:nvPr>
        </p:nvGraphicFramePr>
        <p:xfrm>
          <a:off x="508000" y="1373666"/>
          <a:ext cx="8128000" cy="55337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26" name="文档" r:id="rId8" imgW="3998962" imgH="2723304" progId="Word.Document.12">
                  <p:embed/>
                </p:oleObj>
              </mc:Choice>
              <mc:Fallback>
                <p:oleObj name="文档" r:id="rId8" imgW="3998962" imgH="272330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373666"/>
                        <a:ext cx="8128000" cy="55337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90019343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23936"/>
            <a:ext cx="8128000" cy="54784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俨、俟、份、佚、佟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陶渊明的五个儿子。</a:t>
            </a:r>
            <a:r>
              <a:rPr lang="zh-CN" altLang="zh-CN" sz="2200" dirty="0">
                <a:solidFill>
                  <a:srgbClr val="000000"/>
                </a:solidFill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子夏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姓卜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字子夏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春秋时卫国人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孔子的学生。</a:t>
            </a:r>
            <a:r>
              <a:rPr lang="zh-CN" altLang="zh-CN" sz="2200" dirty="0">
                <a:solidFill>
                  <a:srgbClr val="000000"/>
                </a:solidFill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孔子的学生颜回、子贡、子路、子张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为孔子四友。④僶俛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mǐn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200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miǎn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勉力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努力。辞世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指辞去世俗事物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即辞官归隐。⑤孺仲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东汉王霸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字孺仲。⑥二仲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指汉代的两位隐士羊仲、求仲。⑦莱妇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老莱子的妻子。春秋时楚国的老莱子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在蒙山之南隐居躬耕。楚王用重礼来聘请他做官。他的妻子竭力劝止他说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今先生食人酒肉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受人官禄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为人所制也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能免于患乎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老莱子便与妻子一起逃隐于江南。⑧大分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fèn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寿命。⑨归生、伍举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战国时楚国人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二人为好友。伍举因罪逃往郑国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再奔晋国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在去晋国的路上与出使晋国的归生相遇。两人便在地上铺荆草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席地而坐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叙说昔日的情谊。归生回到楚国后对令尹子木说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楚国人才为晋国所用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对楚国不利。楚国于是召回伍举。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事见《左传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襄公二十六年》、《国语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楚语》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⑩班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布列。道旧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叙旧。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1286726281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391680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思维训练</a:t>
            </a:r>
            <a:r>
              <a:rPr lang="en-US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下列对原文有关内容的分析和概括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本文跳出训诫劝勉传统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充分展现了陶渊明独特的风格色彩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不见一丝劝勉训斥的影子。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文章字里行间流露出自己的愧疚不安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对自己选择的人生道路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怀有一分不确定感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一分疑惑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一分歉意。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陶渊明在文中主要是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言其志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以叙说个人情怀志趣为主体。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这些非常私人的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属于比较隐蔽幽微的情怀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是陶渊明之前与子书中所无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也是中国文学史上罕见的。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本文跳出训诫劝勉传统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不见一丝劝勉训斥的影子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理解错误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本文多训诫劝勉之辞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含说教意味。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2077" y="5053941"/>
            <a:ext cx="8183923" cy="8123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95536" y="5866255"/>
            <a:ext cx="8183923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247846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08000" y="2331868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把下面的句子翻译成现代汉语。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吾年过五十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少而穷苦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每以家弊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东西游走。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疾患以来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渐就衰损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亲旧不遗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每以药石见救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自恐大分将有限也。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我已经年过五十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年少时即受穷苦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每次因为家中贫乏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不得不在外四处奔波。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我自从患病以来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身体逐渐衰弱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亲人朋友们不嫌弃我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常常拿来药物给我医治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我担心自己的寿命将不会很长了。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536" y="3631756"/>
            <a:ext cx="8424936" cy="16694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355782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01759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为陶渊明写意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王向峰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在中国历史上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真正自愿归隐田园的虽然只有你一个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但你丰富的性格却使人眼花缭乱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不能在一个定点上尽现。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1" name="N33.eps" descr="id:2147489880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2506805" y="3089752"/>
            <a:ext cx="3217323" cy="350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6592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4</a:t>
            </a:r>
            <a:r>
              <a:rPr lang="zh-CN" altLang="zh-CN" dirty="0"/>
              <a:t>　</a:t>
            </a:r>
            <a:r>
              <a:rPr lang="zh-CN" altLang="zh-CN" b="1" dirty="0"/>
              <a:t>归去来兮辞</a:t>
            </a:r>
            <a:r>
              <a:rPr lang="zh-CN" altLang="zh-CN" dirty="0"/>
              <a:t>　并序</a:t>
            </a:r>
          </a:p>
        </p:txBody>
      </p:sp>
    </p:spTree>
    <p:extLst>
      <p:ext uri="{BB962C8B-B14F-4D97-AF65-F5344CB8AC3E}">
        <p14:creationId xmlns:p14="http://schemas.microsoft.com/office/powerpoint/2010/main" val="591445002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你曾有过仕途追求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不然那顶彭泽县令的帽子怎能自动飞落到你的头上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但官场中黑暗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加上位卑俸微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你宁肯舍弃那并不是不需要的五斗米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挂冠而去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归去来兮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一时高兴得好像逃出樊笼的羁鸟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摆脱筌网的池鱼。你这时反思当年那种少年意气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猛志逸四海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骞翮思远翥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那不过是迷途之梦的开始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在世与我违的时境中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还以心为形役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真是大错而特错。但是你把归隐后的困境等待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想得太少了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它虽然可以激发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饥者歌其食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劳者歌其事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的诗情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但饥寒本身是没有诗意的。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398702"/>
      </p:ext>
    </p:extLst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在你初归园田的时日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你把日常生活审美化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感觉一切都是从未经历过的新鲜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拿起酒杯自斟自饮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连庭园中的树都对你微笑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倚托南窗释放傲世之情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深感斗室容身聊以自足自安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远看消闲的白云从山峦中升起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近看飞倦了的鸟儿归巢知返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与亲戚朋友们闲话家常是那么令人惬意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而独自抚琴读书不论什么烦恼忧愁都顿然消失。这时的你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好像真正找到了息心的家园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对于可以乐天安命的境况已经不存什么怀疑了。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0076639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07370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然而时间却消融着一切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人也就没有永驻不歇的欢乐。没有几年之后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在自食其力的农耕辛苦劳作中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再加上天灾人祸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虽然春天的草木照样长出新叶新枝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清流中的泉水依然在淙淙作响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云气还是从昔日的山峦中喷出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飞鸟回归的还是那一个旧巢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但你感到空前地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闲居寡欢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了。因为在入不敷出的日常生活中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吃粮、住屋、衣被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还有饮酒的嗜好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都遇到了难以维持的困难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你这时拂去了田园生活上的那一层自镀的光彩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把自己置身于贫士的群体中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思考他们与自身的命运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不禁感时伤世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不仅不能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忘言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就是在迸发了金刚怒目式的怨言之后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也还是言不尽意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甚至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言尽意不舒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0019230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709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这时你少有的是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采菊东篱下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悠然见南山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式的静穆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你的诗因之而多怨、多愤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义侠的崇高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勇武的抗争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都进入了你的视线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超越了你笔下那些贫困自守的隐士的地位。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作为置身于生活底层的穷困诗人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你亲自体验过饥寒的生活境遇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夏日长抱饥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寒夜无被眠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造夕思鸡鸣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及晨愿鸟迁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的时日中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你笃信的老庄哲学和作为诗人的好发幻想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让你憧憬着一个想象中的社会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那就是你精心描绘的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桃花源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。这是一个反对黑暗现实社会的乌托邦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在中国历史发展过程中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一千多年来一直给人以美好的理想召唤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希望能生活在这个世外桃源之中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这是你独有的历史贡献。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原文有删节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663533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品读提示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这篇文章采用第二人称的手法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的口吻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与陶渊明似乎对面促膝而谈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从年轻时的志向、初归园田的欣喜、回家后的安逸以及数年后因长期躬耕的疲惫和生活困窘带来的饥寒。作者时而壮志慷慨、侃侃而谈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时而悲泪盈眼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似乎哽咽难言。在这充满温情与色彩的语言里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既有对陶渊明不为五斗米折腰精神的高度礼赞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更有对诗人不幸遭遇的同情。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267297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掬一捧月色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凝成暗夜的菊香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引两怀清风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拂醒南山的曙光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穿过东篱的栏栅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你认清斗米中的昏浊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背负荷月的草锄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你遗忘沾露后的衣裳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踏着落英缤纷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你寻寻觅觅桃源梦境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追着尧舜足迹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你隐隐匿匿南山菊影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没了罗绮华服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你披起晚霞织就的布衣更显高贵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没了轻车香马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你踩着泪光延伸的路途更觉舒畅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勇于放弃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敢于清高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于是你笑了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笑声中你双眸闪亮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眼神滑过一丝哀伤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隐者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不就是一个隐匿疼痛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愿意被遗忘的勇者吗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运用方向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高洁、追求、放弃、精神家园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5104476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归去来兮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田园将芜胡不归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将芜的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不只是田园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你走了。妻儿在村头等你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菊花在山间等你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还有那鸟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也在林间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不断地对你重复着一个声音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不如归去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大济苍生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的梦想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已苍白如纸。那贴补家用的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五斗米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怎能让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心为形役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十三年了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反反复复中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大济苍生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之愿逐渐淡去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淡到虚无。心中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逐渐充盈的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是山野间菊花的清香。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高考优秀作文《诗意的生活》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运用方向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坚守品格、追求理想、选择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6689817"/>
      </p:ext>
    </p:extLst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</a:p>
        </p:txBody>
      </p:sp>
      <p:sp>
        <p:nvSpPr>
          <p:cNvPr id="13" name="矩形 12">
            <a:hlinkClick r:id="rId6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9761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借景抒情手法的特点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借景抒情法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是指在文学作品中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借助客观外界景物的描写来抒发作者的主观感情的写作方法。运用借景抒情法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必须对所写的景物有细致的观察和感受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要把景物描写得逼真传神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为抒情打好基础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做好依托。其次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要把真切的感受融入所写的景物之中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使景物具有浓厚的思想和感情内涵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做到情景交融。再次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要把立足点放在抒情上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因为借景抒情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关键在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即写景是次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抒情是主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写景是手段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抒情是目的。要为抒情而写景。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318673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</a:p>
        </p:txBody>
      </p:sp>
      <p:sp>
        <p:nvSpPr>
          <p:cNvPr id="13" name="矩形 12">
            <a:hlinkClick r:id="rId6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陶渊明在《归去来兮辞》中抒发了远离官场、归隐田园的隐士情怀。其情切切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其意隐隐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为无数后人津津乐道。作为陶渊明的代表性辞赋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本文借景抒情、融情入景的抒情手法也别具一格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耐人品味。如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舟遥遥以轻飏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风飘飘而吹衣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的急切归情、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云无心以出岫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鸟倦飞而知还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的闲情、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木欣欣以向荣、泉涓涓而始流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的乐情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都是通过或实或虚的景物体现出来的。在我国古代诗歌中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松、竹、梅、兰、山石、溪流、沙漠、古道、边关、落日、夜月、清风、细雨和微草等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常常是诗人借以抒情的对象。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9768518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17129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请仿照本文的抒情手法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写一段借景抒情的文字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表达某种情感。至少使用一种修辞手法。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字左右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写作示例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雪越下越大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远处的景物渐渐地脱离了我们的视线。雪花光顾了每一棵树和每一片田野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无孔不入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脚步遍布河边、湖畔、小山和低谷。四足动物都躲藏起来了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小鸟在这平和的时刻也休息了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周围几乎听不到任何声音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比好天气的日子更加宁静。渐渐地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山坡、灰墙和篱笆、光亮的冰还有枯叶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所有原来没有被白雪覆盖的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现在都被埋住了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人和动物的足迹也消失了。大自然轻而易举地就发挥了它的威力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把人类行为的痕迹抹擦得干干净净。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梭罗《瓦尔登湖》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953472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4389320"/>
              </p:ext>
            </p:extLst>
          </p:nvPr>
        </p:nvGraphicFramePr>
        <p:xfrm>
          <a:off x="508000" y="1142846"/>
          <a:ext cx="8128000" cy="55595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2" name="文档" r:id="rId3" imgW="3998962" imgH="2735543" progId="Word.Document.12">
                  <p:embed/>
                </p:oleObj>
              </mc:Choice>
              <mc:Fallback>
                <p:oleObj name="文档" r:id="rId3" imgW="3998962" imgH="27355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1142846"/>
                        <a:ext cx="8128000" cy="55595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896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N06.eps" descr="id:2147489761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2581624" y="1556792"/>
            <a:ext cx="3670501" cy="4581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467739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陶渊明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365—427),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字渊明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一字元亮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浔阳柴桑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今江西九江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人。东晋大诗人。曾著《五柳先生传》以自况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卒后朋友私谥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靖节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故后人称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靖节先生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。陶渊明的家乡是靠近庐山的江南农村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岁才出仕。江南农村特有的秀丽风光陶冶了他率真洁净、无拘无束的品格。他虽然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性本爱丘山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但并不甘心终老田园。青年时代时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他也渴望有所作为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但生逢乱世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又没有高贵的门阀可资凭借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再加上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性刚才拙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与物多忤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所以几仕几隐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终于在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岁那年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即晋安帝义熙元年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(405),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辞去彭泽令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毅然拂袖归田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矢志躬耕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直至终老。确实做到了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穷则独善其身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达则兼善天下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。本文是他回家时所作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两部分。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说明了自己出仕和自免去职的原因。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则抒写了归田的决心、归田时的愉快心情和归田后的乐趣。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9638002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51386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陶渊明的文学成就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陶渊明今存诗歌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其中四言诗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五言诗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首。他的五言诗可大致分为两类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一类是继承汉魏以来抒情言志传统而加以发展的咏怀诗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一类是前人很少创作的田园诗。后代评论家常用质朴、平淡、自然评价陶诗的风格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称其为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田园诗人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古代的一种文体。起源于战国时期的楚国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也称楚辞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又因屈原所作《离骚》是这种文体的代表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故又称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骚体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。到了汉代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常把辞、赋并称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统称辞赋。它是介于诗和散文之间的一种文体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富于抒情的浪漫气息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押韵和句式都较诗自由。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8876198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271</TotalTime>
  <Words>4202</Words>
  <Application>Microsoft Office PowerPoint</Application>
  <PresentationFormat>全屏显示(4:3)</PresentationFormat>
  <Paragraphs>314</Paragraphs>
  <Slides>59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59</vt:i4>
      </vt:variant>
    </vt:vector>
  </HeadingPairs>
  <TitlesOfParts>
    <vt:vector size="72" baseType="lpstr">
      <vt:lpstr>NEU-BZ-S92</vt:lpstr>
      <vt:lpstr>方正书宋_GBK</vt:lpstr>
      <vt:lpstr>方正宋黑_GBK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第二单元  古代抒情散文</vt:lpstr>
      <vt:lpstr>PowerPoint 演示文稿</vt:lpstr>
      <vt:lpstr>PowerPoint 演示文稿</vt:lpstr>
      <vt:lpstr>PowerPoint 演示文稿</vt:lpstr>
      <vt:lpstr>4　归去来兮辞　并序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  用事实说话</dc:title>
  <dc:creator>阳光暖暖</dc:creator>
  <cp:lastModifiedBy>dbc</cp:lastModifiedBy>
  <cp:revision>29</cp:revision>
  <dcterms:created xsi:type="dcterms:W3CDTF">2015-04-23T00:36:31Z</dcterms:created>
  <dcterms:modified xsi:type="dcterms:W3CDTF">2016-03-11T05:34:33Z</dcterms:modified>
</cp:coreProperties>
</file>